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10" r:id="rId3"/>
    <p:sldId id="314" r:id="rId4"/>
    <p:sldId id="315" r:id="rId5"/>
    <p:sldId id="299" r:id="rId6"/>
    <p:sldId id="316" r:id="rId7"/>
    <p:sldId id="309" r:id="rId8"/>
    <p:sldId id="311" r:id="rId9"/>
    <p:sldId id="312" r:id="rId10"/>
    <p:sldId id="288" r:id="rId11"/>
    <p:sldId id="264" r:id="rId12"/>
    <p:sldId id="286" r:id="rId13"/>
    <p:sldId id="294" r:id="rId14"/>
    <p:sldId id="259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957"/>
    <a:srgbClr val="A1D57D"/>
    <a:srgbClr val="A7D389"/>
    <a:srgbClr val="BBD9AB"/>
    <a:srgbClr val="B7D7A5"/>
    <a:srgbClr val="99FF33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5" autoAdjust="0"/>
  </p:normalViewPr>
  <p:slideViewPr>
    <p:cSldViewPr snapToGrid="0">
      <p:cViewPr>
        <p:scale>
          <a:sx n="70" d="100"/>
          <a:sy n="70" d="100"/>
        </p:scale>
        <p:origin x="509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D3B4-F0CB-476A-8CF0-76880940D6A3}" type="datetimeFigureOut">
              <a:rPr lang="da-DK" smtClean="0"/>
              <a:t>19-11-2021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E309-EE93-483B-B6C8-551CC064C9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3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0860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8002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Status i</a:t>
            </a:r>
            <a:r>
              <a:rPr lang="da-DK" baseline="0" dirty="0" smtClean="0"/>
              <a:t> uge 47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3859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Dækkes i ugens workshop</a:t>
            </a:r>
            <a:r>
              <a:rPr lang="da-DK" smtClean="0"/>
              <a:t>, i efterfølgende</a:t>
            </a:r>
            <a:r>
              <a:rPr lang="da-DK" baseline="0" smtClean="0"/>
              <a:t> </a:t>
            </a:r>
            <a:r>
              <a:rPr lang="da-DK" baseline="0" dirty="0" smtClean="0"/>
              <a:t>opgaver </a:t>
            </a:r>
            <a:r>
              <a:rPr lang="da-DK" baseline="0" smtClean="0"/>
              <a:t>samt intro/opsummering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5572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0374-F908-470A-98B8-6E7E267882AB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8180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0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94AE-F56F-47D2-B77A-935AC69B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226FD5-48CF-4B8C-9A00-77E7799B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4CB7A-D562-4A3A-B518-DFCFA59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19-11-2021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7847D3-A904-4F9E-94BC-7E02EF79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6EBBB-78EB-407E-8FB6-DE2D323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75284-A7E7-4E4F-BC59-87C01ED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4227FC-E157-477C-AE2D-99AD8F0A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3502E2-D8D6-451E-BA06-0FBE67D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19-11-2021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82D2F-D8E9-4292-AB7F-12B10CA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387934-4CBC-4950-AD95-86BA61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B210F8B-9BBF-44D1-8E7C-92A88C3D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812AA1-E908-4BCB-A226-37E2D527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86114-8773-418A-80C9-274D54A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19-11-2021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822C57-6D2A-4868-856B-EFB0731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E0FE71-3D01-4156-9B05-0FC1CBE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BCB1D-99F6-4CAA-A6FA-A8D5EA2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3CE5A3-34AD-4594-98FF-6E27FEA8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75E958-6CBD-4049-AA05-3EECD0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19-11-2021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3BEC23-02FE-45A4-A856-A79B98D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FD731C-1A12-4BF6-8C51-A0BF042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4A93-4BA7-499B-BB3C-525E78BC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3C1704-3E57-4684-ADB2-595A7D14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85D821-AAB0-405B-A134-4D9A993D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19-11-2021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AAD029-9D42-4B0A-B889-06CA0890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9D0AFF-496A-4395-95B9-34CDE02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384-ACF1-437E-9247-22E1F41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D46B8B-32D8-4813-9A2A-E58B1FFF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B9040-B56A-4A2D-8ECA-63C57514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9DB7F1-015B-4973-B2EF-11B476A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19-11-2021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A5E356-AA69-4A37-A05F-EF4F609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8D7CCF-7C7C-4D19-A779-795D11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6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2BB1-9D71-4756-BB80-E60A1856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EB711F-2D24-4425-AC7B-9CE3AE25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9D9C0C-714D-4E4C-86B7-05B2324C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5C80-02C2-4970-930C-F56DB644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37469A5-44E7-4F79-899D-92A7EBA9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76B8C0-1184-4717-A0A3-C279CA3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19-11-2021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CCF9D08-47FE-4BE9-BB1C-B7AD6DF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1DBEDD-1634-43C6-8D27-69F321A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AC7C-FDC5-4645-B4C6-6166E0F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D57318-DB37-41F6-AC70-0426AB3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19-11-2021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1057A-EB9E-45C0-A010-71E25F5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0F8610-209F-4CD5-AE5D-B58D848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3B30E2-BF2A-45B6-A3EE-010127A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19-11-2021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F3D4C04-0902-4DA0-9C47-6F18410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2E5421-C70A-478C-93B4-3723A80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70C5-C6B7-4293-B2F9-4A102FA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7638E-2418-4400-82E5-13C02FB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BD0897-0ECD-495E-AEB6-B4B60C8A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E95B69-E91B-44C8-A651-B820D91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19-11-2021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569BA3-47A8-45E0-8678-2118793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563CA0-C560-4A0C-B94C-7127C49C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BDF8-30DA-46A2-9A8B-2B4393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B813A4B-CC57-4C57-A7B7-83BD283D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B691B4-9B48-4D3E-B854-62F7B992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A1C1C4-8204-41E5-9A39-37A97EA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19-11-2021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78EF3C-477C-4503-A2C9-F6ED43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937D8C-A980-463D-9851-3E49305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E9B19-36FC-4B41-A987-022C998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C594B8-0843-405E-AB1B-449848E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323E8-9C3A-4355-B51C-CAD9C6D8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64D1-E85E-4CD5-9ACA-EDF39BAE8849}" type="datetimeFigureOut">
              <a:rPr lang="da-DK" smtClean="0"/>
              <a:t>19-11-2021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CF9746-4026-428C-B1CA-3DA8FC1A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E27DB-F173-4D83-B7AF-58B97EA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30A98F2-2073-40D9-B6D1-6D273D73D2DB}"/>
              </a:ext>
            </a:extLst>
          </p:cNvPr>
          <p:cNvSpPr txBox="1">
            <a:spLocks/>
          </p:cNvSpPr>
          <p:nvPr/>
        </p:nvSpPr>
        <p:spPr>
          <a:xfrm>
            <a:off x="493986" y="393404"/>
            <a:ext cx="11298621" cy="857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4800" dirty="0" smtClean="0"/>
              <a:t>Ex29 </a:t>
            </a:r>
            <a:r>
              <a:rPr lang="da-DK" sz="4800" dirty="0"/>
              <a:t>– WPF and MVVM </a:t>
            </a:r>
            <a:r>
              <a:rPr lang="da-DK" sz="4800" dirty="0" smtClean="0"/>
              <a:t>3</a:t>
            </a:r>
            <a:endParaRPr lang="da-DK" sz="4800" dirty="0"/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68BD882C-CB08-4569-991A-22CC6191F1A2}"/>
              </a:ext>
            </a:extLst>
          </p:cNvPr>
          <p:cNvSpPr txBox="1">
            <a:spLocks/>
          </p:cNvSpPr>
          <p:nvPr/>
        </p:nvSpPr>
        <p:spPr>
          <a:xfrm>
            <a:off x="798787" y="1600200"/>
            <a:ext cx="5863269" cy="4844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a-DK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a-DK" sz="2800" dirty="0" smtClean="0"/>
              <a:t>WPF – MVVM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a-DK" sz="2800" dirty="0" smtClean="0"/>
              <a:t>Databinding</a:t>
            </a:r>
            <a:endParaRPr lang="da-DK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a-DK" sz="2800" dirty="0" smtClean="0"/>
              <a:t>Master/detail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a-DK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a-DK" sz="2800" dirty="0"/>
              <a:t>Status i uge 47 </a:t>
            </a:r>
            <a:r>
              <a:rPr lang="da-DK" sz="2800" dirty="0" smtClean="0"/>
              <a:t>(efter 10 uger)</a:t>
            </a:r>
            <a:endParaRPr lang="da-DK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a-DK" sz="2800" dirty="0"/>
              <a:t>Ønsker fra jer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a-DK" sz="2800" dirty="0"/>
              <a:t>Se i krystalkuglen for </a:t>
            </a:r>
            <a:br>
              <a:rPr lang="da-DK" sz="2800" dirty="0"/>
            </a:br>
            <a:r>
              <a:rPr lang="da-DK" sz="2800" dirty="0"/>
              <a:t>resten af 1. </a:t>
            </a:r>
            <a:r>
              <a:rPr lang="da-DK" sz="2800" dirty="0" smtClean="0"/>
              <a:t>semester</a:t>
            </a:r>
            <a:endParaRPr lang="da-DK" sz="2800" dirty="0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9"/>
          <a:stretch/>
        </p:blipFill>
        <p:spPr bwMode="auto">
          <a:xfrm>
            <a:off x="6863255" y="1323085"/>
            <a:ext cx="5247509" cy="533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mazon.com: Amlong Crystal 3 inch (80mm) Clear Crystal Ball with Redwood  Lion Resin Stand and Gift Box for Decorative Ball, Lensball Photography,  Gazing Divination or Feng Shui, and Fortune Telling Ball :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081" y="5170714"/>
            <a:ext cx="880144" cy="135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1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561F-2EBF-4AED-800E-8CDF310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 for i dag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78323D5-CF0A-4C05-A82A-64CBF1C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319656"/>
              </p:ext>
            </p:extLst>
          </p:nvPr>
        </p:nvGraphicFramePr>
        <p:xfrm>
          <a:off x="1431471" y="1690686"/>
          <a:ext cx="9748158" cy="329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032">
                  <a:extLst>
                    <a:ext uri="{9D8B030D-6E8A-4147-A177-3AD203B41FA5}">
                      <a16:colId xmlns:a16="http://schemas.microsoft.com/office/drawing/2014/main" val="3514400271"/>
                    </a:ext>
                  </a:extLst>
                </a:gridCol>
                <a:gridCol w="7112126">
                  <a:extLst>
                    <a:ext uri="{9D8B030D-6E8A-4147-A177-3AD203B41FA5}">
                      <a16:colId xmlns:a16="http://schemas.microsoft.com/office/drawing/2014/main" val="2032630198"/>
                    </a:ext>
                  </a:extLst>
                </a:gridCol>
              </a:tblGrid>
              <a:tr h="47136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849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08:15 – 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Introduktion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130290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08:45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1 - Terminologi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4295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08:45 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2 –</a:t>
                      </a:r>
                      <a:r>
                        <a:rPr lang="da-DK" sz="2400" baseline="0" dirty="0"/>
                        <a:t> </a:t>
                      </a:r>
                      <a:r>
                        <a:rPr lang="da-DK" sz="2400" baseline="0" dirty="0" smtClean="0"/>
                        <a:t>Databinding (Ex27 og Ex28)</a:t>
                      </a:r>
                      <a:endParaRPr lang="da-DK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328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09:45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51544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10:00 – 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3 –</a:t>
                      </a:r>
                      <a:r>
                        <a:rPr lang="da-DK" sz="2400" baseline="0" dirty="0"/>
                        <a:t> </a:t>
                      </a:r>
                      <a:r>
                        <a:rPr lang="da-DK" sz="2400" baseline="0" dirty="0" smtClean="0"/>
                        <a:t>Tusindfryd og MVVM</a:t>
                      </a:r>
                      <a:endParaRPr lang="da-DK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93138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11:00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Opsummering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6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1C60-0830-4BF6-8453-47847BA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B9A306B-7FA0-425A-BE2B-E6F51CC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Gennemgang af dagens opgave</a:t>
            </a:r>
          </a:p>
          <a:p>
            <a:r>
              <a:rPr lang="da-DK" dirty="0"/>
              <a:t>Spørgsmål til opgaven</a:t>
            </a:r>
          </a:p>
        </p:txBody>
      </p:sp>
    </p:spTree>
    <p:extLst>
      <p:ext uri="{BB962C8B-B14F-4D97-AF65-F5344CB8AC3E}">
        <p14:creationId xmlns:p14="http://schemas.microsoft.com/office/powerpoint/2010/main" val="18265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1128E024-6B11-41AC-9BBC-94268C63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Sæt i gang!</a:t>
            </a:r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D7591713-668C-4007-998F-0E5983A4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Kom til os, hvis I har spørgsmål</a:t>
            </a:r>
          </a:p>
          <a:p>
            <a:r>
              <a:rPr lang="da-DK" dirty="0"/>
              <a:t>Sæt i gang med dagens opgave</a:t>
            </a:r>
          </a:p>
        </p:txBody>
      </p:sp>
    </p:spTree>
    <p:extLst>
      <p:ext uri="{BB962C8B-B14F-4D97-AF65-F5344CB8AC3E}">
        <p14:creationId xmlns:p14="http://schemas.microsoft.com/office/powerpoint/2010/main" val="34879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06A89-2349-4E53-B72C-4EBAF99E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Præsentation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C79861-13B0-41D8-9A18-9F6D1167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11:00 </a:t>
            </a:r>
            <a:r>
              <a:rPr lang="da-DK" dirty="0">
                <a:sym typeface="Wingdings" panose="05000000000000000000" pitchFamily="2" charset="2"/>
              </a:rPr>
              <a:t> 11:10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Forbered: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”Hvordan skal vi præsentere dagens arbejde?”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”Hvem bliver tilbage?”</a:t>
            </a:r>
            <a:endParaRPr lang="da-DK" dirty="0"/>
          </a:p>
          <a:p>
            <a:r>
              <a:rPr lang="da-DK" dirty="0"/>
              <a:t>11:10 </a:t>
            </a:r>
            <a:r>
              <a:rPr lang="da-DK" dirty="0">
                <a:sym typeface="Wingdings" panose="05000000000000000000" pitchFamily="2" charset="2"/>
              </a:rPr>
              <a:t> 11:25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Præsentationsrunde efter ”tre til te”</a:t>
            </a:r>
          </a:p>
          <a:p>
            <a:r>
              <a:rPr lang="da-DK" dirty="0">
                <a:sym typeface="Wingdings" panose="05000000000000000000" pitchFamily="2" charset="2"/>
              </a:rPr>
              <a:t>11:25  11:30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Videndeling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”Hvordan er de andre nået i mål?”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”Kan vi selv benytte noget af det vi har set?”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”Nogen vi skal kontakte?”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12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B470-E707-4CDC-91A9-0C30FCB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Næste gang: </a:t>
            </a:r>
            <a:r>
              <a:rPr lang="da-DK" dirty="0" smtClean="0"/>
              <a:t>Ex30-Workshop</a:t>
            </a:r>
            <a:endParaRPr lang="da-DK" dirty="0"/>
          </a:p>
        </p:txBody>
      </p:sp>
      <p:sp>
        <p:nvSpPr>
          <p:cNvPr id="3" name="Tekstfelt 2"/>
          <p:cNvSpPr txBox="1"/>
          <p:nvPr/>
        </p:nvSpPr>
        <p:spPr>
          <a:xfrm>
            <a:off x="1034143" y="3352800"/>
            <a:ext cx="9442265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3200" dirty="0" smtClean="0"/>
              <a:t>Workshop i programmering og design (med forplejning)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5664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3DBDC-51DB-4B71-9551-62550429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da-DK" dirty="0"/>
              <a:t>Fra </a:t>
            </a:r>
            <a:r>
              <a:rPr lang="da-DK" dirty="0" smtClean="0"/>
              <a:t>tidligere opgave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D4A8F6C-3AE6-4843-81BC-2FEAE0D4C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744200" cy="5333999"/>
          </a:xfrm>
        </p:spPr>
        <p:txBody>
          <a:bodyPr>
            <a:normAutofit/>
          </a:bodyPr>
          <a:lstStyle/>
          <a:p>
            <a:r>
              <a:rPr lang="da-DK" dirty="0" smtClean="0"/>
              <a:t>WPF – XAML – MVVM (ListBox, databinding til lister)</a:t>
            </a:r>
          </a:p>
          <a:p>
            <a:endParaRPr lang="da-DK" dirty="0"/>
          </a:p>
          <a:p>
            <a:endParaRPr lang="da-DK" dirty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B4E1585-1755-45F9-8DB0-615262CAA0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2" b="2672"/>
          <a:stretch/>
        </p:blipFill>
        <p:spPr bwMode="auto">
          <a:xfrm>
            <a:off x="1099620" y="2009912"/>
            <a:ext cx="10482780" cy="43985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0755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 rotWithShape="1">
          <a:blip r:embed="rId3"/>
          <a:srcRect l="545" t="617"/>
          <a:stretch/>
        </p:blipFill>
        <p:spPr>
          <a:xfrm>
            <a:off x="653143" y="1208314"/>
            <a:ext cx="7957456" cy="44957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693DBDC-51DB-4B71-9551-62550429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>
            <a:normAutofit/>
          </a:bodyPr>
          <a:lstStyle/>
          <a:p>
            <a:r>
              <a:rPr lang="da-DK" dirty="0"/>
              <a:t>Fra </a:t>
            </a:r>
            <a:r>
              <a:rPr lang="da-DK" dirty="0" smtClean="0"/>
              <a:t>tidligere opgave	    Master-Detail mønstret</a:t>
            </a:r>
            <a:endParaRPr lang="da-DK" dirty="0"/>
          </a:p>
        </p:txBody>
      </p:sp>
      <p:sp>
        <p:nvSpPr>
          <p:cNvPr id="23" name="Rektangel 22"/>
          <p:cNvSpPr/>
          <p:nvPr/>
        </p:nvSpPr>
        <p:spPr>
          <a:xfrm>
            <a:off x="3767996" y="1937022"/>
            <a:ext cx="3253289" cy="20689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ktangel 34"/>
          <p:cNvSpPr/>
          <p:nvPr/>
        </p:nvSpPr>
        <p:spPr>
          <a:xfrm>
            <a:off x="653144" y="1480457"/>
            <a:ext cx="2460170" cy="38076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47" name="Gruppe 46"/>
          <p:cNvGrpSpPr/>
          <p:nvPr/>
        </p:nvGrpSpPr>
        <p:grpSpPr>
          <a:xfrm>
            <a:off x="174344" y="5288102"/>
            <a:ext cx="1546001" cy="1334485"/>
            <a:chOff x="174344" y="5288102"/>
            <a:chExt cx="1546001" cy="1334485"/>
          </a:xfrm>
        </p:grpSpPr>
        <p:sp>
          <p:nvSpPr>
            <p:cNvPr id="37" name="Tekstfelt 36"/>
            <p:cNvSpPr txBox="1"/>
            <p:nvPr/>
          </p:nvSpPr>
          <p:spPr>
            <a:xfrm>
              <a:off x="174344" y="5976256"/>
              <a:ext cx="15460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3600" b="1" dirty="0" smtClean="0">
                  <a:solidFill>
                    <a:srgbClr val="FF0000"/>
                  </a:solidFill>
                </a:rPr>
                <a:t>Master</a:t>
              </a:r>
              <a:endParaRPr lang="da-DK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Lige forbindelse 39"/>
            <p:cNvCxnSpPr>
              <a:stCxn id="37" idx="0"/>
            </p:cNvCxnSpPr>
            <p:nvPr/>
          </p:nvCxnSpPr>
          <p:spPr>
            <a:xfrm flipV="1">
              <a:off x="947345" y="5288102"/>
              <a:ext cx="773000" cy="68815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e 47"/>
          <p:cNvGrpSpPr/>
          <p:nvPr/>
        </p:nvGrpSpPr>
        <p:grpSpPr>
          <a:xfrm>
            <a:off x="5203570" y="4005944"/>
            <a:ext cx="1316772" cy="1375039"/>
            <a:chOff x="5203570" y="4005944"/>
            <a:chExt cx="1316772" cy="1375039"/>
          </a:xfrm>
        </p:grpSpPr>
        <p:sp>
          <p:nvSpPr>
            <p:cNvPr id="38" name="Tekstfelt 37"/>
            <p:cNvSpPr txBox="1"/>
            <p:nvPr/>
          </p:nvSpPr>
          <p:spPr>
            <a:xfrm>
              <a:off x="5203570" y="4734652"/>
              <a:ext cx="13167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3600" b="1" dirty="0" smtClean="0">
                  <a:solidFill>
                    <a:srgbClr val="FF0000"/>
                  </a:solidFill>
                </a:rPr>
                <a:t>Detail</a:t>
              </a:r>
              <a:endParaRPr lang="da-DK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Lige forbindelse 40"/>
            <p:cNvCxnSpPr>
              <a:stCxn id="38" idx="0"/>
              <a:endCxn id="23" idx="2"/>
            </p:cNvCxnSpPr>
            <p:nvPr/>
          </p:nvCxnSpPr>
          <p:spPr>
            <a:xfrm flipH="1" flipV="1">
              <a:off x="5394641" y="4005944"/>
              <a:ext cx="467315" cy="72870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What is File Explorer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570" y="1367046"/>
            <a:ext cx="6852156" cy="521613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Højrepil 50"/>
          <p:cNvSpPr/>
          <p:nvPr/>
        </p:nvSpPr>
        <p:spPr>
          <a:xfrm rot="20506244">
            <a:off x="1925954" y="5365321"/>
            <a:ext cx="3286644" cy="6192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dirty="0" smtClean="0"/>
              <a:t>En-til-”mange”</a:t>
            </a:r>
            <a:endParaRPr lang="da-DK" sz="2400" b="1" dirty="0"/>
          </a:p>
        </p:txBody>
      </p:sp>
      <p:grpSp>
        <p:nvGrpSpPr>
          <p:cNvPr id="52" name="Gruppe 51"/>
          <p:cNvGrpSpPr/>
          <p:nvPr/>
        </p:nvGrpSpPr>
        <p:grpSpPr>
          <a:xfrm>
            <a:off x="5246558" y="4084699"/>
            <a:ext cx="4535895" cy="713378"/>
            <a:chOff x="5246558" y="4084699"/>
            <a:chExt cx="4535895" cy="713378"/>
          </a:xfrm>
        </p:grpSpPr>
        <p:sp>
          <p:nvSpPr>
            <p:cNvPr id="53" name="Tekstfelt 52"/>
            <p:cNvSpPr txBox="1"/>
            <p:nvPr/>
          </p:nvSpPr>
          <p:spPr>
            <a:xfrm rot="19451956">
              <a:off x="5246558" y="4151746"/>
              <a:ext cx="15460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3600" b="1" dirty="0" smtClean="0">
                  <a:solidFill>
                    <a:srgbClr val="FF0000"/>
                  </a:solidFill>
                </a:rPr>
                <a:t>Master</a:t>
              </a:r>
              <a:endParaRPr lang="da-DK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54" name="Tekstfelt 53"/>
            <p:cNvSpPr txBox="1"/>
            <p:nvPr/>
          </p:nvSpPr>
          <p:spPr>
            <a:xfrm rot="19451956">
              <a:off x="8465681" y="4084699"/>
              <a:ext cx="13167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3600" b="1" dirty="0" smtClean="0">
                  <a:solidFill>
                    <a:srgbClr val="FF0000"/>
                  </a:solidFill>
                </a:rPr>
                <a:t>Detail</a:t>
              </a:r>
              <a:endParaRPr lang="da-DK" sz="3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13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5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 rotWithShape="1">
          <a:blip r:embed="rId3"/>
          <a:srcRect l="545" t="617"/>
          <a:stretch/>
        </p:blipFill>
        <p:spPr>
          <a:xfrm>
            <a:off x="653143" y="1208314"/>
            <a:ext cx="7957456" cy="44957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693DBDC-51DB-4B71-9551-62550429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da-DK" dirty="0"/>
              <a:t>Fra </a:t>
            </a:r>
            <a:r>
              <a:rPr lang="da-DK" dirty="0" smtClean="0"/>
              <a:t>tidligere opgave    Databinding</a:t>
            </a:r>
            <a:endParaRPr lang="da-DK" dirty="0"/>
          </a:p>
        </p:txBody>
      </p:sp>
      <p:grpSp>
        <p:nvGrpSpPr>
          <p:cNvPr id="15" name="Gruppe 14"/>
          <p:cNvGrpSpPr/>
          <p:nvPr/>
        </p:nvGrpSpPr>
        <p:grpSpPr>
          <a:xfrm>
            <a:off x="1685926" y="1678350"/>
            <a:ext cx="10125075" cy="2238375"/>
            <a:chOff x="1685926" y="2222633"/>
            <a:chExt cx="10125075" cy="2238375"/>
          </a:xfrm>
        </p:grpSpPr>
        <p:pic>
          <p:nvPicPr>
            <p:cNvPr id="6" name="Billed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5926" y="2222633"/>
              <a:ext cx="10125075" cy="2238375"/>
            </a:xfrm>
            <a:prstGeom prst="rect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Tekstfelt 12"/>
            <p:cNvSpPr txBox="1"/>
            <p:nvPr/>
          </p:nvSpPr>
          <p:spPr>
            <a:xfrm>
              <a:off x="9717313" y="2496430"/>
              <a:ext cx="13195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3600" b="1" dirty="0" smtClean="0">
                  <a:solidFill>
                    <a:schemeClr val="accent2"/>
                  </a:solidFill>
                </a:rPr>
                <a:t>XAML</a:t>
              </a:r>
              <a:endParaRPr lang="da-DK" sz="3600" b="1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17" name="Billed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6295" y="88340"/>
            <a:ext cx="2944961" cy="1517102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Rektangel 17"/>
          <p:cNvSpPr/>
          <p:nvPr/>
        </p:nvSpPr>
        <p:spPr>
          <a:xfrm>
            <a:off x="9165771" y="1203354"/>
            <a:ext cx="1324218" cy="197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30" name="Gruppe 29"/>
          <p:cNvGrpSpPr/>
          <p:nvPr/>
        </p:nvGrpSpPr>
        <p:grpSpPr>
          <a:xfrm>
            <a:off x="1951627" y="2393196"/>
            <a:ext cx="9085278" cy="4300030"/>
            <a:chOff x="1489005" y="2106474"/>
            <a:chExt cx="9806073" cy="4641180"/>
          </a:xfrm>
        </p:grpSpPr>
        <p:pic>
          <p:nvPicPr>
            <p:cNvPr id="28" name="Billede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89005" y="2106474"/>
              <a:ext cx="9806073" cy="4641180"/>
            </a:xfrm>
            <a:prstGeom prst="rect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Tekstfelt 26"/>
            <p:cNvSpPr txBox="1"/>
            <p:nvPr/>
          </p:nvSpPr>
          <p:spPr>
            <a:xfrm>
              <a:off x="7595652" y="5882949"/>
              <a:ext cx="3386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3600" b="1" dirty="0" smtClean="0">
                  <a:solidFill>
                    <a:schemeClr val="accent2"/>
                  </a:solidFill>
                </a:rPr>
                <a:t>MainViewModel</a:t>
              </a:r>
              <a:endParaRPr lang="da-DK" sz="3600" b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9" name="Lige pilforbindelse 8"/>
          <p:cNvCxnSpPr/>
          <p:nvPr/>
        </p:nvCxnSpPr>
        <p:spPr>
          <a:xfrm flipH="1">
            <a:off x="6008914" y="1896064"/>
            <a:ext cx="412980" cy="19378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Billed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3526" y="4868446"/>
            <a:ext cx="9134475" cy="95250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0" name="Lige pilforbindelse 19"/>
          <p:cNvCxnSpPr/>
          <p:nvPr/>
        </p:nvCxnSpPr>
        <p:spPr>
          <a:xfrm flipH="1">
            <a:off x="3178630" y="4036467"/>
            <a:ext cx="380999" cy="108376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22"/>
          <p:cNvSpPr/>
          <p:nvPr/>
        </p:nvSpPr>
        <p:spPr>
          <a:xfrm>
            <a:off x="6130197" y="5017678"/>
            <a:ext cx="2295346" cy="270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pilforbindelse 10"/>
          <p:cNvCxnSpPr/>
          <p:nvPr/>
        </p:nvCxnSpPr>
        <p:spPr>
          <a:xfrm flipH="1">
            <a:off x="5268686" y="1864039"/>
            <a:ext cx="4160791" cy="266205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ktangel 34"/>
          <p:cNvSpPr/>
          <p:nvPr/>
        </p:nvSpPr>
        <p:spPr>
          <a:xfrm>
            <a:off x="2771692" y="3749868"/>
            <a:ext cx="2927613" cy="246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932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58A94-601A-4A08-A25F-12E95351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skal I lave i dag?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F57A43C-9769-4C91-9A8C-461417EE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Fortsæt, hvor I slap i </a:t>
            </a:r>
            <a:r>
              <a:rPr lang="da-DK" dirty="0" smtClean="0"/>
              <a:t>Ex27/Ex28 </a:t>
            </a:r>
          </a:p>
          <a:p>
            <a:pPr lvl="1"/>
            <a:r>
              <a:rPr lang="da-DK" dirty="0" smtClean="0"/>
              <a:t>ListBox-kontrol mm.</a:t>
            </a:r>
            <a:endParaRPr lang="da-DK" dirty="0"/>
          </a:p>
          <a:p>
            <a:pPr lvl="2"/>
            <a:r>
              <a:rPr lang="da-DK" dirty="0"/>
              <a:t>Databinding til en liste</a:t>
            </a:r>
          </a:p>
          <a:p>
            <a:pPr lvl="2"/>
            <a:r>
              <a:rPr lang="da-DK" dirty="0" err="1"/>
              <a:t>Selection</a:t>
            </a:r>
            <a:endParaRPr lang="da-DK" dirty="0"/>
          </a:p>
          <a:p>
            <a:pPr lvl="2"/>
            <a:r>
              <a:rPr lang="da-DK" dirty="0"/>
              <a:t>Master/detail-mønster</a:t>
            </a:r>
          </a:p>
          <a:p>
            <a:pPr lvl="2"/>
            <a:r>
              <a:rPr lang="da-DK" dirty="0"/>
              <a:t>Indsæt i og slet fra en ListBox</a:t>
            </a:r>
          </a:p>
          <a:p>
            <a:pPr lvl="2"/>
            <a:r>
              <a:rPr lang="da-DK" dirty="0"/>
              <a:t>ObservableCollection</a:t>
            </a:r>
          </a:p>
          <a:p>
            <a:endParaRPr lang="da-DK" dirty="0" smtClean="0"/>
          </a:p>
          <a:p>
            <a:r>
              <a:rPr lang="da-DK" dirty="0" smtClean="0"/>
              <a:t>Bagefter </a:t>
            </a:r>
            <a:r>
              <a:rPr lang="da-DK" dirty="0" smtClean="0"/>
              <a:t>arbejd videre med </a:t>
            </a:r>
            <a:r>
              <a:rPr lang="da-DK" dirty="0"/>
              <a:t>selvvalgt use case </a:t>
            </a:r>
            <a:r>
              <a:rPr lang="da-DK" dirty="0" smtClean="0"/>
              <a:t>fra Tusindfryd</a:t>
            </a:r>
            <a:endParaRPr lang="da-DK" dirty="0"/>
          </a:p>
          <a:p>
            <a:endParaRPr lang="da-DK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361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3972864" y="1186542"/>
            <a:ext cx="4278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5400" dirty="0" smtClean="0"/>
              <a:t>Status i uge 47</a:t>
            </a:r>
            <a:endParaRPr lang="da-DK" sz="5400" dirty="0"/>
          </a:p>
        </p:txBody>
      </p:sp>
      <p:pic>
        <p:nvPicPr>
          <p:cNvPr id="8194" name="Picture 2" descr="Statusmøde – Sekoia Support &amp;amp; Univ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628" y="2719552"/>
            <a:ext cx="8153400" cy="300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7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kyformet billedforklaring 58"/>
          <p:cNvSpPr/>
          <p:nvPr/>
        </p:nvSpPr>
        <p:spPr>
          <a:xfrm>
            <a:off x="147146" y="147145"/>
            <a:ext cx="4642568" cy="1673205"/>
          </a:xfrm>
          <a:prstGeom prst="cloudCallout">
            <a:avLst>
              <a:gd name="adj1" fmla="val 58576"/>
              <a:gd name="adj2" fmla="val 6290"/>
            </a:avLst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Rektangel 51"/>
          <p:cNvSpPr/>
          <p:nvPr/>
        </p:nvSpPr>
        <p:spPr>
          <a:xfrm>
            <a:off x="8249119" y="2857731"/>
            <a:ext cx="3134623" cy="20074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dirty="0" smtClean="0"/>
              <a:t>Models</a:t>
            </a:r>
            <a:endParaRPr lang="da-DK" dirty="0"/>
          </a:p>
        </p:txBody>
      </p:sp>
      <p:sp>
        <p:nvSpPr>
          <p:cNvPr id="19" name="Tekstfelt 18"/>
          <p:cNvSpPr txBox="1"/>
          <p:nvPr/>
        </p:nvSpPr>
        <p:spPr>
          <a:xfrm>
            <a:off x="5212448" y="2870416"/>
            <a:ext cx="1658028" cy="142948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da-DK" b="1" dirty="0" smtClean="0">
                <a:solidFill>
                  <a:schemeClr val="bg1"/>
                </a:solidFill>
              </a:rPr>
              <a:t>ViewModels</a:t>
            </a:r>
            <a:endParaRPr lang="da-DK" b="1" dirty="0">
              <a:solidFill>
                <a:schemeClr val="bg1"/>
              </a:solidFill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1677669" y="2870415"/>
            <a:ext cx="1682325" cy="14294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a-DK" b="1" dirty="0" smtClean="0">
                <a:solidFill>
                  <a:schemeClr val="accent4">
                    <a:lumMod val="50000"/>
                  </a:schemeClr>
                </a:solidFill>
              </a:rPr>
              <a:t>Views</a:t>
            </a:r>
          </a:p>
        </p:txBody>
      </p:sp>
      <p:sp>
        <p:nvSpPr>
          <p:cNvPr id="12" name="Rektangel 11"/>
          <p:cNvSpPr/>
          <p:nvPr/>
        </p:nvSpPr>
        <p:spPr>
          <a:xfrm>
            <a:off x="5210965" y="776127"/>
            <a:ext cx="1702676" cy="4974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smtClean="0"/>
              <a:t>Arkitektur</a:t>
            </a:r>
            <a:endParaRPr lang="da-DK" sz="2800" dirty="0"/>
          </a:p>
        </p:txBody>
      </p:sp>
      <p:grpSp>
        <p:nvGrpSpPr>
          <p:cNvPr id="72" name="Gruppe 71"/>
          <p:cNvGrpSpPr/>
          <p:nvPr/>
        </p:nvGrpSpPr>
        <p:grpSpPr>
          <a:xfrm>
            <a:off x="1555531" y="1913379"/>
            <a:ext cx="9459311" cy="3331283"/>
            <a:chOff x="1555531" y="1913379"/>
            <a:chExt cx="9459311" cy="3331283"/>
          </a:xfrm>
        </p:grpSpPr>
        <p:cxnSp>
          <p:nvCxnSpPr>
            <p:cNvPr id="6" name="Lige forbindelse 5"/>
            <p:cNvCxnSpPr/>
            <p:nvPr/>
          </p:nvCxnSpPr>
          <p:spPr>
            <a:xfrm>
              <a:off x="1555531" y="2184674"/>
              <a:ext cx="9459311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Lige forbindelse 6"/>
            <p:cNvCxnSpPr/>
            <p:nvPr/>
          </p:nvCxnSpPr>
          <p:spPr>
            <a:xfrm>
              <a:off x="4277711" y="2184674"/>
              <a:ext cx="4735" cy="3059988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Lige forbindelse 10"/>
            <p:cNvCxnSpPr/>
            <p:nvPr/>
          </p:nvCxnSpPr>
          <p:spPr>
            <a:xfrm>
              <a:off x="7909035" y="2184674"/>
              <a:ext cx="65007" cy="3059988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kstfelt 13"/>
            <p:cNvSpPr txBox="1"/>
            <p:nvPr/>
          </p:nvSpPr>
          <p:spPr>
            <a:xfrm>
              <a:off x="2612738" y="1949377"/>
              <a:ext cx="4667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a-DK" sz="2400" b="1" dirty="0" smtClean="0">
                  <a:solidFill>
                    <a:schemeClr val="accent1"/>
                  </a:solidFill>
                </a:rPr>
                <a:t>UI</a:t>
              </a:r>
              <a:endParaRPr lang="da-DK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kstfelt 14"/>
            <p:cNvSpPr txBox="1"/>
            <p:nvPr/>
          </p:nvSpPr>
          <p:spPr>
            <a:xfrm>
              <a:off x="5242143" y="1949376"/>
              <a:ext cx="164032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2400" b="1" dirty="0" smtClean="0">
                  <a:solidFill>
                    <a:schemeClr val="accent1"/>
                  </a:solidFill>
                </a:rPr>
                <a:t>Application</a:t>
              </a:r>
              <a:endParaRPr lang="da-DK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6" name="Tekstfelt 15"/>
            <p:cNvSpPr txBox="1"/>
            <p:nvPr/>
          </p:nvSpPr>
          <p:spPr>
            <a:xfrm>
              <a:off x="8764025" y="1913379"/>
              <a:ext cx="11865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2400" b="1" dirty="0" smtClean="0">
                  <a:solidFill>
                    <a:schemeClr val="accent1"/>
                  </a:solidFill>
                </a:rPr>
                <a:t>Domain</a:t>
              </a:r>
              <a:endParaRPr lang="da-DK" sz="24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7" name="Tekstfelt 16"/>
          <p:cNvSpPr txBox="1"/>
          <p:nvPr/>
        </p:nvSpPr>
        <p:spPr>
          <a:xfrm>
            <a:off x="4636364" y="4529866"/>
            <a:ext cx="12719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b="1" dirty="0" smtClean="0">
                <a:solidFill>
                  <a:schemeClr val="accent2"/>
                </a:solidFill>
              </a:rPr>
              <a:t>Controller</a:t>
            </a:r>
            <a:endParaRPr lang="da-DK" b="1" dirty="0">
              <a:solidFill>
                <a:schemeClr val="accent2"/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6062303" y="4519688"/>
            <a:ext cx="12719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b="1" dirty="0" smtClean="0">
                <a:solidFill>
                  <a:schemeClr val="accent2"/>
                </a:solidFill>
              </a:rPr>
              <a:t>Repository</a:t>
            </a:r>
            <a:endParaRPr lang="da-DK" b="1" dirty="0">
              <a:solidFill>
                <a:schemeClr val="accent2"/>
              </a:solidFill>
            </a:endParaRPr>
          </a:p>
        </p:txBody>
      </p:sp>
      <p:grpSp>
        <p:nvGrpSpPr>
          <p:cNvPr id="67" name="Gruppe 66"/>
          <p:cNvGrpSpPr/>
          <p:nvPr/>
        </p:nvGrpSpPr>
        <p:grpSpPr>
          <a:xfrm>
            <a:off x="8684873" y="3268044"/>
            <a:ext cx="2150167" cy="1388123"/>
            <a:chOff x="8684873" y="3268044"/>
            <a:chExt cx="2150167" cy="1388123"/>
          </a:xfrm>
        </p:grpSpPr>
        <p:sp>
          <p:nvSpPr>
            <p:cNvPr id="20" name="Rektangel 19"/>
            <p:cNvSpPr/>
            <p:nvPr/>
          </p:nvSpPr>
          <p:spPr>
            <a:xfrm>
              <a:off x="8684873" y="3605891"/>
              <a:ext cx="884472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b="1" dirty="0" smtClean="0">
                  <a:solidFill>
                    <a:schemeClr val="accent6"/>
                  </a:solidFill>
                </a:rPr>
                <a:t>Model</a:t>
              </a:r>
              <a:endParaRPr lang="da-DK" b="1" dirty="0">
                <a:solidFill>
                  <a:schemeClr val="accent6"/>
                </a:solidFill>
              </a:endParaRPr>
            </a:p>
          </p:txBody>
        </p:sp>
        <p:sp>
          <p:nvSpPr>
            <p:cNvPr id="21" name="Rektangel 20"/>
            <p:cNvSpPr/>
            <p:nvPr/>
          </p:nvSpPr>
          <p:spPr>
            <a:xfrm>
              <a:off x="9950568" y="3859618"/>
              <a:ext cx="884472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b="1" dirty="0" smtClean="0">
                  <a:solidFill>
                    <a:schemeClr val="accent6"/>
                  </a:solidFill>
                </a:rPr>
                <a:t>Model</a:t>
              </a:r>
              <a:endParaRPr lang="da-DK" b="1" dirty="0">
                <a:solidFill>
                  <a:schemeClr val="accent6"/>
                </a:solidFill>
              </a:endParaRPr>
            </a:p>
          </p:txBody>
        </p:sp>
        <p:sp>
          <p:nvSpPr>
            <p:cNvPr id="22" name="Rektangel 21"/>
            <p:cNvSpPr/>
            <p:nvPr/>
          </p:nvSpPr>
          <p:spPr>
            <a:xfrm>
              <a:off x="8684873" y="4286835"/>
              <a:ext cx="884472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b="1" dirty="0" smtClean="0">
                  <a:solidFill>
                    <a:schemeClr val="accent6"/>
                  </a:solidFill>
                </a:rPr>
                <a:t>Model</a:t>
              </a:r>
              <a:endParaRPr lang="da-DK" b="1" dirty="0">
                <a:solidFill>
                  <a:schemeClr val="accent6"/>
                </a:solidFill>
              </a:endParaRPr>
            </a:p>
          </p:txBody>
        </p:sp>
        <p:sp>
          <p:nvSpPr>
            <p:cNvPr id="23" name="Rektangel 22"/>
            <p:cNvSpPr/>
            <p:nvPr/>
          </p:nvSpPr>
          <p:spPr>
            <a:xfrm>
              <a:off x="9950568" y="3268044"/>
              <a:ext cx="884472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b="1" dirty="0" smtClean="0">
                  <a:solidFill>
                    <a:schemeClr val="accent6"/>
                  </a:solidFill>
                </a:rPr>
                <a:t>Model</a:t>
              </a:r>
              <a:endParaRPr lang="da-DK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25" name="Lige forbindelse 24"/>
            <p:cNvCxnSpPr>
              <a:stCxn id="20" idx="2"/>
              <a:endCxn id="22" idx="0"/>
            </p:cNvCxnSpPr>
            <p:nvPr/>
          </p:nvCxnSpPr>
          <p:spPr>
            <a:xfrm>
              <a:off x="9127109" y="3975223"/>
              <a:ext cx="0" cy="3116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Lige forbindelse 28"/>
            <p:cNvCxnSpPr>
              <a:stCxn id="20" idx="3"/>
              <a:endCxn id="23" idx="1"/>
            </p:cNvCxnSpPr>
            <p:nvPr/>
          </p:nvCxnSpPr>
          <p:spPr>
            <a:xfrm flipV="1">
              <a:off x="9569345" y="3452710"/>
              <a:ext cx="381223" cy="3378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Lige forbindelse 31"/>
            <p:cNvCxnSpPr>
              <a:stCxn id="20" idx="3"/>
              <a:endCxn id="21" idx="1"/>
            </p:cNvCxnSpPr>
            <p:nvPr/>
          </p:nvCxnSpPr>
          <p:spPr>
            <a:xfrm>
              <a:off x="9569345" y="3790557"/>
              <a:ext cx="381223" cy="2537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e 70"/>
          <p:cNvGrpSpPr/>
          <p:nvPr/>
        </p:nvGrpSpPr>
        <p:grpSpPr>
          <a:xfrm>
            <a:off x="6121095" y="4889020"/>
            <a:ext cx="1154326" cy="1457060"/>
            <a:chOff x="6121095" y="4889020"/>
            <a:chExt cx="1154326" cy="1457060"/>
          </a:xfrm>
        </p:grpSpPr>
        <p:sp>
          <p:nvSpPr>
            <p:cNvPr id="37" name="Magnetpladelager 36"/>
            <p:cNvSpPr/>
            <p:nvPr/>
          </p:nvSpPr>
          <p:spPr>
            <a:xfrm>
              <a:off x="6121095" y="5547294"/>
              <a:ext cx="1154326" cy="798786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b="1" dirty="0" smtClean="0"/>
                <a:t>Persistens</a:t>
              </a:r>
              <a:endParaRPr lang="da-DK" b="1" dirty="0"/>
            </a:p>
          </p:txBody>
        </p:sp>
        <p:cxnSp>
          <p:nvCxnSpPr>
            <p:cNvPr id="39" name="Lige forbindelse 38"/>
            <p:cNvCxnSpPr>
              <a:stCxn id="18" idx="2"/>
              <a:endCxn id="37" idx="1"/>
            </p:cNvCxnSpPr>
            <p:nvPr/>
          </p:nvCxnSpPr>
          <p:spPr>
            <a:xfrm flipH="1">
              <a:off x="6698258" y="4889020"/>
              <a:ext cx="1" cy="65827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pe 72"/>
          <p:cNvGrpSpPr/>
          <p:nvPr/>
        </p:nvGrpSpPr>
        <p:grpSpPr>
          <a:xfrm>
            <a:off x="1737076" y="3263291"/>
            <a:ext cx="1525697" cy="867691"/>
            <a:chOff x="1737076" y="3263291"/>
            <a:chExt cx="1525697" cy="867691"/>
          </a:xfrm>
        </p:grpSpPr>
        <p:sp>
          <p:nvSpPr>
            <p:cNvPr id="43" name="Tekstfelt 42"/>
            <p:cNvSpPr txBox="1"/>
            <p:nvPr/>
          </p:nvSpPr>
          <p:spPr>
            <a:xfrm>
              <a:off x="1737076" y="3263291"/>
              <a:ext cx="15134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a-DK" b="1" dirty="0" smtClean="0">
                  <a:solidFill>
                    <a:schemeClr val="accent4">
                      <a:lumMod val="75000"/>
                    </a:schemeClr>
                  </a:solidFill>
                </a:rPr>
                <a:t>MainWindow</a:t>
              </a:r>
              <a:endParaRPr lang="da-DK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4" name="Tekstfelt 43"/>
            <p:cNvSpPr txBox="1"/>
            <p:nvPr/>
          </p:nvSpPr>
          <p:spPr>
            <a:xfrm>
              <a:off x="1749283" y="3761650"/>
              <a:ext cx="15134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a-DK" b="1" dirty="0" smtClean="0">
                  <a:solidFill>
                    <a:schemeClr val="accent4">
                      <a:lumMod val="75000"/>
                    </a:schemeClr>
                  </a:solidFill>
                </a:rPr>
                <a:t>Dialog</a:t>
              </a:r>
              <a:endParaRPr lang="da-DK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68" name="Gruppe 67"/>
          <p:cNvGrpSpPr/>
          <p:nvPr/>
        </p:nvGrpSpPr>
        <p:grpSpPr>
          <a:xfrm>
            <a:off x="10121462" y="480924"/>
            <a:ext cx="1633557" cy="2230745"/>
            <a:chOff x="10121462" y="480924"/>
            <a:chExt cx="1633557" cy="2230745"/>
          </a:xfrm>
        </p:grpSpPr>
        <p:sp>
          <p:nvSpPr>
            <p:cNvPr id="45" name="Rektangel 44"/>
            <p:cNvSpPr/>
            <p:nvPr/>
          </p:nvSpPr>
          <p:spPr>
            <a:xfrm>
              <a:off x="10433003" y="480924"/>
              <a:ext cx="1322016" cy="87519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000" dirty="0" smtClean="0">
                  <a:solidFill>
                    <a:schemeClr val="accent6"/>
                  </a:solidFill>
                </a:rPr>
                <a:t>Domæne-model</a:t>
              </a:r>
              <a:endParaRPr lang="da-DK" sz="2000" dirty="0">
                <a:solidFill>
                  <a:schemeClr val="accent6"/>
                </a:solidFill>
              </a:endParaRPr>
            </a:p>
          </p:txBody>
        </p:sp>
        <p:cxnSp>
          <p:nvCxnSpPr>
            <p:cNvPr id="47" name="Lige pilforbindelse 46"/>
            <p:cNvCxnSpPr/>
            <p:nvPr/>
          </p:nvCxnSpPr>
          <p:spPr>
            <a:xfrm flipH="1">
              <a:off x="10121462" y="1471921"/>
              <a:ext cx="705359" cy="1239748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kstfelt 54"/>
          <p:cNvSpPr txBox="1"/>
          <p:nvPr/>
        </p:nvSpPr>
        <p:spPr>
          <a:xfrm>
            <a:off x="585147" y="5346523"/>
            <a:ext cx="2106667" cy="1200329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a-DK" sz="3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Principper</a:t>
            </a:r>
          </a:p>
          <a:p>
            <a:pPr algn="ctr"/>
            <a:r>
              <a:rPr lang="da-DK" sz="3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Mønstre</a:t>
            </a:r>
            <a:endParaRPr lang="da-DK" sz="3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6" name="Billede 55"/>
          <p:cNvPicPr>
            <a:picLocks noChangeAspect="1"/>
          </p:cNvPicPr>
          <p:nvPr/>
        </p:nvPicPr>
        <p:blipFill rotWithShape="1">
          <a:blip r:embed="rId3"/>
          <a:srcRect l="7208" r="8779"/>
          <a:stretch/>
        </p:blipFill>
        <p:spPr>
          <a:xfrm>
            <a:off x="918035" y="410389"/>
            <a:ext cx="3056493" cy="1015676"/>
          </a:xfrm>
          <a:prstGeom prst="rect">
            <a:avLst/>
          </a:prstGeom>
        </p:spPr>
      </p:pic>
      <p:grpSp>
        <p:nvGrpSpPr>
          <p:cNvPr id="74" name="Gruppe 73"/>
          <p:cNvGrpSpPr/>
          <p:nvPr/>
        </p:nvGrpSpPr>
        <p:grpSpPr>
          <a:xfrm>
            <a:off x="5395781" y="3274871"/>
            <a:ext cx="1281636" cy="830197"/>
            <a:chOff x="5395781" y="3274871"/>
            <a:chExt cx="1281636" cy="830197"/>
          </a:xfrm>
        </p:grpSpPr>
        <p:sp>
          <p:nvSpPr>
            <p:cNvPr id="42" name="Tekstfelt 41"/>
            <p:cNvSpPr txBox="1"/>
            <p:nvPr/>
          </p:nvSpPr>
          <p:spPr>
            <a:xfrm>
              <a:off x="5405506" y="3274871"/>
              <a:ext cx="12719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a-DK" b="1" dirty="0" smtClean="0">
                  <a:solidFill>
                    <a:schemeClr val="accent2"/>
                  </a:solidFill>
                </a:rPr>
                <a:t>ViewModel</a:t>
              </a:r>
              <a:endParaRPr lang="da-DK" b="1" dirty="0">
                <a:solidFill>
                  <a:schemeClr val="accent2"/>
                </a:solidFill>
              </a:endParaRPr>
            </a:p>
          </p:txBody>
        </p:sp>
        <p:sp>
          <p:nvSpPr>
            <p:cNvPr id="66" name="Tekstfelt 65"/>
            <p:cNvSpPr txBox="1"/>
            <p:nvPr/>
          </p:nvSpPr>
          <p:spPr>
            <a:xfrm>
              <a:off x="5395781" y="3735736"/>
              <a:ext cx="12719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a-DK" b="1" dirty="0" smtClean="0">
                  <a:solidFill>
                    <a:schemeClr val="accent2"/>
                  </a:solidFill>
                </a:rPr>
                <a:t>ViewModel</a:t>
              </a:r>
              <a:endParaRPr lang="da-DK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69" name="Tekstfelt 68"/>
          <p:cNvSpPr txBox="1"/>
          <p:nvPr/>
        </p:nvSpPr>
        <p:spPr>
          <a:xfrm>
            <a:off x="1741109" y="4517155"/>
            <a:ext cx="15134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b="1" dirty="0" smtClean="0">
                <a:solidFill>
                  <a:schemeClr val="accent4">
                    <a:lumMod val="75000"/>
                  </a:schemeClr>
                </a:solidFill>
              </a:rPr>
              <a:t>Console</a:t>
            </a:r>
            <a:endParaRPr lang="da-D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5" name="Tekstfelt 74"/>
          <p:cNvSpPr txBox="1"/>
          <p:nvPr/>
        </p:nvSpPr>
        <p:spPr>
          <a:xfrm>
            <a:off x="4903738" y="53183"/>
            <a:ext cx="2863797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a-DK" sz="3600" b="1" dirty="0" smtClean="0">
                <a:solidFill>
                  <a:srgbClr val="FF0000"/>
                </a:solidFill>
              </a:rPr>
              <a:t>BYGGESTEN …</a:t>
            </a:r>
            <a:endParaRPr lang="da-DK" sz="3600" b="1" dirty="0">
              <a:solidFill>
                <a:srgbClr val="FF0000"/>
              </a:solidFill>
            </a:endParaRPr>
          </a:p>
        </p:txBody>
      </p:sp>
      <p:sp>
        <p:nvSpPr>
          <p:cNvPr id="76" name="Tekstfelt 75"/>
          <p:cNvSpPr txBox="1"/>
          <p:nvPr/>
        </p:nvSpPr>
        <p:spPr>
          <a:xfrm>
            <a:off x="5358261" y="1439843"/>
            <a:ext cx="13664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400" dirty="0" smtClean="0"/>
              <a:t>Lagdeling</a:t>
            </a:r>
            <a:endParaRPr lang="da-DK" sz="2400" dirty="0"/>
          </a:p>
        </p:txBody>
      </p:sp>
      <p:sp>
        <p:nvSpPr>
          <p:cNvPr id="77" name="Tekstfelt 76"/>
          <p:cNvSpPr txBox="1"/>
          <p:nvPr/>
        </p:nvSpPr>
        <p:spPr>
          <a:xfrm>
            <a:off x="7880423" y="5450938"/>
            <a:ext cx="4047933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sz="3600" b="1" dirty="0" smtClean="0">
                <a:solidFill>
                  <a:srgbClr val="FF0000"/>
                </a:solidFill>
              </a:rPr>
              <a:t>TIL AT DESIGNE OG KODE ET IT-SYSTEM</a:t>
            </a:r>
            <a:endParaRPr lang="da-DK" sz="3600" b="1" dirty="0">
              <a:solidFill>
                <a:srgbClr val="FF0000"/>
              </a:solidFill>
            </a:endParaRPr>
          </a:p>
        </p:txBody>
      </p:sp>
      <p:sp>
        <p:nvSpPr>
          <p:cNvPr id="78" name="Højre-venstrepil 77"/>
          <p:cNvSpPr/>
          <p:nvPr/>
        </p:nvSpPr>
        <p:spPr>
          <a:xfrm>
            <a:off x="3311687" y="3155318"/>
            <a:ext cx="2046574" cy="596327"/>
          </a:xfrm>
          <a:prstGeom prst="leftRightArrow">
            <a:avLst>
              <a:gd name="adj1" fmla="val 60953"/>
              <a:gd name="adj2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Databinding</a:t>
            </a:r>
            <a:endParaRPr lang="da-DK" dirty="0"/>
          </a:p>
        </p:txBody>
      </p:sp>
      <p:sp>
        <p:nvSpPr>
          <p:cNvPr id="79" name="Rektangel 78"/>
          <p:cNvSpPr/>
          <p:nvPr/>
        </p:nvSpPr>
        <p:spPr>
          <a:xfrm>
            <a:off x="2977327" y="5559401"/>
            <a:ext cx="28816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sz="2400" b="1" dirty="0"/>
              <a:t>Adaptiv </a:t>
            </a:r>
            <a:r>
              <a:rPr lang="da-DK" sz="2400" b="1" dirty="0" smtClean="0"/>
              <a:t>løsning</a:t>
            </a:r>
            <a:br>
              <a:rPr lang="da-DK" sz="2400" b="1" dirty="0" smtClean="0"/>
            </a:br>
            <a:r>
              <a:rPr lang="da-DK" sz="2400" b="1" dirty="0" smtClean="0"/>
              <a:t>(”</a:t>
            </a:r>
            <a:r>
              <a:rPr lang="da-DK" sz="2400" b="1" dirty="0" err="1"/>
              <a:t>coding</a:t>
            </a:r>
            <a:r>
              <a:rPr lang="da-DK" sz="2400" b="1" dirty="0"/>
              <a:t> for </a:t>
            </a:r>
            <a:r>
              <a:rPr lang="da-DK" sz="2400" b="1" dirty="0" err="1"/>
              <a:t>change</a:t>
            </a:r>
            <a:r>
              <a:rPr lang="da-DK" sz="2400" b="1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19850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2" grpId="0" animBg="1"/>
      <p:bldP spid="19" grpId="0" animBg="1"/>
      <p:bldP spid="4" grpId="0" animBg="1"/>
      <p:bldP spid="12" grpId="0" animBg="1"/>
      <p:bldP spid="17" grpId="0" animBg="1"/>
      <p:bldP spid="18" grpId="0" animBg="1"/>
      <p:bldP spid="55" grpId="0" animBg="1"/>
      <p:bldP spid="69" grpId="0" animBg="1"/>
      <p:bldP spid="75" grpId="0" animBg="1"/>
      <p:bldP spid="76" grpId="0" animBg="1"/>
      <p:bldP spid="77" grpId="0" animBg="1"/>
      <p:bldP spid="78" grpId="0" animBg="1"/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da-DK" dirty="0" smtClean="0"/>
              <a:t>Repetitionsønsker fra jer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404258"/>
            <a:ext cx="10515600" cy="5312228"/>
          </a:xfrm>
        </p:spPr>
        <p:txBody>
          <a:bodyPr>
            <a:normAutofit fontScale="92500" lnSpcReduction="20000"/>
          </a:bodyPr>
          <a:lstStyle/>
          <a:p>
            <a:r>
              <a:rPr lang="da-DK" dirty="0" smtClean="0"/>
              <a:t>C#-klasser</a:t>
            </a:r>
            <a:endParaRPr lang="da-DK" dirty="0"/>
          </a:p>
          <a:p>
            <a:pPr lvl="1"/>
            <a:r>
              <a:rPr lang="da-DK" dirty="0" smtClean="0"/>
              <a:t>Basal </a:t>
            </a:r>
            <a:r>
              <a:rPr lang="da-DK" dirty="0"/>
              <a:t>kode/funktioner </a:t>
            </a:r>
            <a:r>
              <a:rPr lang="da-DK" dirty="0" smtClean="0"/>
              <a:t>(datatyper, variable, sætninger, metoder, …)</a:t>
            </a:r>
            <a:endParaRPr lang="da-DK" dirty="0"/>
          </a:p>
          <a:p>
            <a:pPr lvl="1"/>
            <a:r>
              <a:rPr lang="da-DK" dirty="0" smtClean="0"/>
              <a:t>Abstract (også </a:t>
            </a:r>
            <a:r>
              <a:rPr lang="da-DK" dirty="0"/>
              <a:t>for metoder)</a:t>
            </a:r>
          </a:p>
          <a:p>
            <a:r>
              <a:rPr lang="da-DK" dirty="0"/>
              <a:t>Datatyper:</a:t>
            </a:r>
          </a:p>
          <a:p>
            <a:pPr lvl="1"/>
            <a:r>
              <a:rPr lang="da-DK" dirty="0" smtClean="0"/>
              <a:t>Array</a:t>
            </a:r>
            <a:endParaRPr lang="da-DK" dirty="0"/>
          </a:p>
          <a:p>
            <a:pPr lvl="1"/>
            <a:r>
              <a:rPr lang="da-DK" dirty="0" smtClean="0"/>
              <a:t>Char</a:t>
            </a:r>
            <a:endParaRPr lang="da-DK" dirty="0"/>
          </a:p>
          <a:p>
            <a:pPr lvl="1"/>
            <a:r>
              <a:rPr lang="da-DK" dirty="0" smtClean="0"/>
              <a:t>List&lt;T</a:t>
            </a:r>
            <a:r>
              <a:rPr lang="da-DK" dirty="0"/>
              <a:t>&gt;  (hvordan klassen virker)</a:t>
            </a:r>
          </a:p>
          <a:p>
            <a:r>
              <a:rPr lang="da-DK" dirty="0"/>
              <a:t>Control flow:</a:t>
            </a:r>
          </a:p>
          <a:p>
            <a:pPr lvl="1"/>
            <a:r>
              <a:rPr lang="da-DK" dirty="0" smtClean="0"/>
              <a:t>Exceptions</a:t>
            </a:r>
            <a:endParaRPr lang="da-DK" dirty="0"/>
          </a:p>
          <a:p>
            <a:pPr lvl="1"/>
            <a:r>
              <a:rPr lang="da-DK" dirty="0" smtClean="0"/>
              <a:t>Loops</a:t>
            </a:r>
            <a:endParaRPr lang="da-DK" dirty="0"/>
          </a:p>
          <a:p>
            <a:r>
              <a:rPr lang="da-DK" dirty="0"/>
              <a:t>Persistens:</a:t>
            </a:r>
          </a:p>
          <a:p>
            <a:pPr lvl="1"/>
            <a:r>
              <a:rPr lang="da-DK" dirty="0" smtClean="0"/>
              <a:t>StreamWriter</a:t>
            </a:r>
            <a:endParaRPr lang="da-DK" dirty="0"/>
          </a:p>
          <a:p>
            <a:r>
              <a:rPr lang="da-DK" dirty="0"/>
              <a:t>Principper/mønstre:</a:t>
            </a:r>
          </a:p>
          <a:p>
            <a:pPr lvl="1"/>
            <a:r>
              <a:rPr lang="da-DK" dirty="0" smtClean="0"/>
              <a:t>GRASP (herunder Controller)</a:t>
            </a:r>
            <a:endParaRPr lang="da-DK" dirty="0"/>
          </a:p>
          <a:p>
            <a:pPr lvl="1"/>
            <a:r>
              <a:rPr lang="da-DK" dirty="0" smtClean="0"/>
              <a:t>Repository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604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3DBDC-51DB-4B71-9551-62550429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761"/>
          </a:xfrm>
        </p:spPr>
        <p:txBody>
          <a:bodyPr/>
          <a:lstStyle/>
          <a:p>
            <a:r>
              <a:rPr lang="da-DK" dirty="0" smtClean="0"/>
              <a:t>Krystalkuglen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D4A8F6C-3AE6-4843-81BC-2FEAE0D4C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28"/>
            <a:ext cx="10515600" cy="5116285"/>
          </a:xfrm>
        </p:spPr>
        <p:txBody>
          <a:bodyPr>
            <a:normAutofit lnSpcReduction="10000"/>
          </a:bodyPr>
          <a:lstStyle/>
          <a:p>
            <a:r>
              <a:rPr lang="da-DK" dirty="0" smtClean="0"/>
              <a:t>Uge 47: Workshop i programmering og design</a:t>
            </a:r>
          </a:p>
          <a:p>
            <a:r>
              <a:rPr lang="da-DK" dirty="0" smtClean="0"/>
              <a:t>Uge 47-48: </a:t>
            </a:r>
            <a:r>
              <a:rPr lang="da-DK" dirty="0" smtClean="0"/>
              <a:t>H</a:t>
            </a:r>
            <a:r>
              <a:rPr lang="da-DK" dirty="0" smtClean="0"/>
              <a:t>åndtere afhængigheder og lav kobling:</a:t>
            </a:r>
          </a:p>
          <a:p>
            <a:pPr lvl="1"/>
            <a:r>
              <a:rPr lang="da-DK" dirty="0" smtClean="0"/>
              <a:t>Observer Pattern</a:t>
            </a:r>
          </a:p>
          <a:p>
            <a:pPr lvl="1"/>
            <a:r>
              <a:rPr lang="da-DK" dirty="0" smtClean="0"/>
              <a:t>Delegates, events</a:t>
            </a:r>
          </a:p>
          <a:p>
            <a:pPr lvl="1"/>
            <a:r>
              <a:rPr lang="da-DK" dirty="0" smtClean="0"/>
              <a:t>Der repeteres abstrakte klasser og interfaces</a:t>
            </a:r>
          </a:p>
          <a:p>
            <a:r>
              <a:rPr lang="da-DK" dirty="0" smtClean="0"/>
              <a:t>Uge 49: </a:t>
            </a:r>
            <a:r>
              <a:rPr lang="da-DK" dirty="0" err="1" smtClean="0"/>
              <a:t>LinkedList</a:t>
            </a:r>
            <a:r>
              <a:rPr lang="da-DK" dirty="0" smtClean="0"/>
              <a:t>: </a:t>
            </a:r>
          </a:p>
          <a:p>
            <a:pPr lvl="1"/>
            <a:r>
              <a:rPr lang="da-DK" dirty="0" smtClean="0"/>
              <a:t>Implementering af egen liste-datatype med indlejret liste-datastruktur</a:t>
            </a:r>
          </a:p>
          <a:p>
            <a:r>
              <a:rPr lang="da-DK" dirty="0" smtClean="0"/>
              <a:t>Uge 50:</a:t>
            </a:r>
          </a:p>
          <a:p>
            <a:pPr lvl="1"/>
            <a:r>
              <a:rPr lang="da-DK" dirty="0" smtClean="0"/>
              <a:t>Extension-metoder og </a:t>
            </a:r>
            <a:r>
              <a:rPr lang="da-DK" dirty="0" err="1" smtClean="0"/>
              <a:t>Lambda</a:t>
            </a:r>
            <a:r>
              <a:rPr lang="da-DK" dirty="0" smtClean="0"/>
              <a:t>-udtryk</a:t>
            </a:r>
          </a:p>
          <a:p>
            <a:r>
              <a:rPr lang="da-DK" dirty="0" smtClean="0"/>
              <a:t>Uge 51: Afslutning på </a:t>
            </a:r>
            <a:r>
              <a:rPr lang="da-DK" dirty="0" err="1" smtClean="0"/>
              <a:t>Getting</a:t>
            </a:r>
            <a:r>
              <a:rPr lang="da-DK" dirty="0" smtClean="0"/>
              <a:t> Real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i="1" dirty="0" smtClean="0"/>
              <a:t>Desuden skal I lave og udføre jeres egen multiple choice test</a:t>
            </a:r>
            <a:endParaRPr lang="da-DK" i="1" dirty="0"/>
          </a:p>
        </p:txBody>
      </p:sp>
      <p:pic>
        <p:nvPicPr>
          <p:cNvPr id="5" name="Picture 4" descr="Amazon.com: Amlong Crystal 3 inch (80mm) Clear Crystal Ball with Redwood  Lion Resin Stand and Gift Box for Decorative Ball, Lensball Photography,  Gazing Divination or Feng Shui, and Fortune Telling Ball :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161" y="365125"/>
            <a:ext cx="2137668" cy="328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4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4695</TotalTime>
  <Words>435</Words>
  <Application>Microsoft Office PowerPoint</Application>
  <PresentationFormat>Widescreen</PresentationFormat>
  <Paragraphs>134</Paragraphs>
  <Slides>14</Slides>
  <Notes>7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Office-tema</vt:lpstr>
      <vt:lpstr>PowerPoint-præsentation</vt:lpstr>
      <vt:lpstr>Fra tidligere opgave</vt:lpstr>
      <vt:lpstr>Fra tidligere opgave     Master-Detail mønstret</vt:lpstr>
      <vt:lpstr>Fra tidligere opgave    Databinding</vt:lpstr>
      <vt:lpstr>Hvad skal I lave i dag?</vt:lpstr>
      <vt:lpstr>PowerPoint-præsentation</vt:lpstr>
      <vt:lpstr>PowerPoint-præsentation</vt:lpstr>
      <vt:lpstr>Repetitionsønsker fra jer</vt:lpstr>
      <vt:lpstr>Krystalkuglen</vt:lpstr>
      <vt:lpstr>Plan for i dag</vt:lpstr>
      <vt:lpstr>Dagens opgave</vt:lpstr>
      <vt:lpstr>Sæt i gang!</vt:lpstr>
      <vt:lpstr>Præsentation</vt:lpstr>
      <vt:lpstr>Næste gang: Ex30-Workshop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Leif Kildelund</dc:creator>
  <cp:lastModifiedBy>Jan Brown</cp:lastModifiedBy>
  <cp:revision>619</cp:revision>
  <dcterms:created xsi:type="dcterms:W3CDTF">2021-08-24T08:25:38Z</dcterms:created>
  <dcterms:modified xsi:type="dcterms:W3CDTF">2021-11-19T12:32:05Z</dcterms:modified>
</cp:coreProperties>
</file>