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6" r:id="rId3"/>
    <p:sldId id="302" r:id="rId4"/>
    <p:sldId id="304" r:id="rId5"/>
    <p:sldId id="301" r:id="rId6"/>
    <p:sldId id="299" r:id="rId7"/>
    <p:sldId id="303" r:id="rId8"/>
    <p:sldId id="300" r:id="rId9"/>
    <p:sldId id="288" r:id="rId10"/>
    <p:sldId id="264" r:id="rId11"/>
    <p:sldId id="286" r:id="rId12"/>
    <p:sldId id="294" r:id="rId13"/>
    <p:sldId id="259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92" autoAdjust="0"/>
  </p:normalViewPr>
  <p:slideViewPr>
    <p:cSldViewPr snapToGrid="0">
      <p:cViewPr varScale="1">
        <p:scale>
          <a:sx n="73" d="100"/>
          <a:sy n="73" d="100"/>
        </p:scale>
        <p:origin x="97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000" dirty="0" smtClean="0"/>
              <a:t>WPF – MVVM – XAML</a:t>
            </a:r>
          </a:p>
          <a:p>
            <a:r>
              <a:rPr lang="da-DK" sz="1000" dirty="0" smtClean="0"/>
              <a:t>Databinding</a:t>
            </a:r>
          </a:p>
          <a:p>
            <a:r>
              <a:rPr lang="da-DK" sz="1000" dirty="0" smtClean="0"/>
              <a:t>INotifyPropertyChanged (understøttet af </a:t>
            </a:r>
            <a:r>
              <a:rPr lang="da-DK" sz="1000" dirty="0" err="1" smtClean="0"/>
              <a:t>OnPropertyChanged</a:t>
            </a:r>
            <a:r>
              <a:rPr lang="da-DK" sz="1000" dirty="0" smtClean="0"/>
              <a:t>)</a:t>
            </a:r>
          </a:p>
          <a:p>
            <a:r>
              <a:rPr lang="da-DK" sz="1000" dirty="0" smtClean="0"/>
              <a:t>ObservableCollection (</a:t>
            </a:r>
            <a:r>
              <a:rPr lang="da-DK" sz="1000" dirty="0" err="1" smtClean="0"/>
              <a:t>implementing</a:t>
            </a:r>
            <a:r>
              <a:rPr lang="da-DK" sz="1000" dirty="0" smtClean="0"/>
              <a:t> </a:t>
            </a:r>
            <a:r>
              <a:rPr lang="da-DK" sz="1000" dirty="0" err="1" smtClean="0"/>
              <a:t>INotifyCollectionChanged</a:t>
            </a:r>
            <a:r>
              <a:rPr lang="da-DK" sz="1000" dirty="0" smtClean="0"/>
              <a:t>)</a:t>
            </a:r>
          </a:p>
          <a:p>
            <a:endParaRPr lang="da-DK" sz="1000" dirty="0" smtClean="0"/>
          </a:p>
          <a:p>
            <a:r>
              <a:rPr lang="da-DK" sz="1000" dirty="0" smtClean="0"/>
              <a:t>Workshop</a:t>
            </a:r>
          </a:p>
          <a:p>
            <a:r>
              <a:rPr lang="da-DK" sz="1000" dirty="0" smtClean="0"/>
              <a:t>Design og implementering af domæneklasser i C#</a:t>
            </a:r>
          </a:p>
          <a:p>
            <a:r>
              <a:rPr lang="da-DK" sz="1000" dirty="0" smtClean="0"/>
              <a:t>Brug af Controller, Repository og ViewModels</a:t>
            </a:r>
          </a:p>
          <a:p>
            <a:endParaRPr lang="da-DK" sz="1000" dirty="0" smtClean="0"/>
          </a:p>
          <a:p>
            <a:endParaRPr lang="da-DK" sz="100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283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000" dirty="0" smtClean="0"/>
              <a:t>WPF – MVVM – XAML</a:t>
            </a:r>
          </a:p>
          <a:p>
            <a:r>
              <a:rPr lang="da-DK" sz="1000" dirty="0" smtClean="0"/>
              <a:t>Databinding</a:t>
            </a:r>
          </a:p>
          <a:p>
            <a:r>
              <a:rPr lang="da-DK" sz="1000" dirty="0" smtClean="0"/>
              <a:t>INotifyPropertyChanged (understøttet af </a:t>
            </a:r>
            <a:r>
              <a:rPr lang="da-DK" sz="1000" dirty="0" err="1" smtClean="0"/>
              <a:t>OnPropertyChanged</a:t>
            </a:r>
            <a:r>
              <a:rPr lang="da-DK" sz="1000" dirty="0" smtClean="0"/>
              <a:t>)</a:t>
            </a:r>
          </a:p>
          <a:p>
            <a:r>
              <a:rPr lang="da-DK" sz="1000" dirty="0" smtClean="0"/>
              <a:t>ObservableCollection (</a:t>
            </a:r>
            <a:r>
              <a:rPr lang="da-DK" sz="1000" dirty="0" err="1" smtClean="0"/>
              <a:t>implementing</a:t>
            </a:r>
            <a:r>
              <a:rPr lang="da-DK" sz="1000" dirty="0" smtClean="0"/>
              <a:t> </a:t>
            </a:r>
            <a:r>
              <a:rPr lang="da-DK" sz="1000" dirty="0" err="1" smtClean="0"/>
              <a:t>INotifyCollectionChanged</a:t>
            </a:r>
            <a:r>
              <a:rPr lang="da-DK" sz="1000" dirty="0" smtClean="0"/>
              <a:t>)</a:t>
            </a:r>
          </a:p>
          <a:p>
            <a:endParaRPr lang="da-DK" sz="1000" dirty="0" smtClean="0"/>
          </a:p>
          <a:p>
            <a:r>
              <a:rPr lang="da-DK" sz="1000" dirty="0" smtClean="0"/>
              <a:t>Workshop</a:t>
            </a:r>
          </a:p>
          <a:p>
            <a:r>
              <a:rPr lang="da-DK" sz="1000" dirty="0" smtClean="0"/>
              <a:t>Design og implementering af domæneklasser i C#</a:t>
            </a:r>
          </a:p>
          <a:p>
            <a:r>
              <a:rPr lang="da-DK" sz="1000" dirty="0" smtClean="0"/>
              <a:t>Brug af Controller, Repository og ViewModels</a:t>
            </a:r>
          </a:p>
          <a:p>
            <a:endParaRPr lang="da-DK" sz="1000" dirty="0" smtClean="0"/>
          </a:p>
          <a:p>
            <a:endParaRPr lang="da-DK" sz="100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806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000" dirty="0" smtClean="0"/>
              <a:t>WPF – MVVM – XAML</a:t>
            </a:r>
          </a:p>
          <a:p>
            <a:r>
              <a:rPr lang="da-DK" sz="1000" dirty="0" smtClean="0"/>
              <a:t>Databinding</a:t>
            </a:r>
          </a:p>
          <a:p>
            <a:r>
              <a:rPr lang="da-DK" sz="1000" dirty="0" smtClean="0"/>
              <a:t>INotifyPropertyChanged (understøttet af </a:t>
            </a:r>
            <a:r>
              <a:rPr lang="da-DK" sz="1000" dirty="0" err="1" smtClean="0"/>
              <a:t>OnPropertyChanged</a:t>
            </a:r>
            <a:r>
              <a:rPr lang="da-DK" sz="1000" dirty="0" smtClean="0"/>
              <a:t>)</a:t>
            </a:r>
          </a:p>
          <a:p>
            <a:r>
              <a:rPr lang="da-DK" sz="1000" dirty="0" smtClean="0"/>
              <a:t>ObservableCollection (</a:t>
            </a:r>
            <a:r>
              <a:rPr lang="da-DK" sz="1000" dirty="0" err="1" smtClean="0"/>
              <a:t>implementing</a:t>
            </a:r>
            <a:r>
              <a:rPr lang="da-DK" sz="1000" dirty="0" smtClean="0"/>
              <a:t> </a:t>
            </a:r>
            <a:r>
              <a:rPr lang="da-DK" sz="1000" dirty="0" err="1" smtClean="0"/>
              <a:t>INotifyCollectionChanged</a:t>
            </a:r>
            <a:r>
              <a:rPr lang="da-DK" sz="1000" dirty="0" smtClean="0"/>
              <a:t>)</a:t>
            </a:r>
          </a:p>
          <a:p>
            <a:endParaRPr lang="da-DK" sz="1000" dirty="0" smtClean="0"/>
          </a:p>
          <a:p>
            <a:r>
              <a:rPr lang="da-DK" sz="1000" dirty="0" smtClean="0"/>
              <a:t>Workshop</a:t>
            </a:r>
          </a:p>
          <a:p>
            <a:r>
              <a:rPr lang="da-DK" sz="1000" dirty="0" smtClean="0"/>
              <a:t>Design og implementering af domæneklasser i C#</a:t>
            </a:r>
          </a:p>
          <a:p>
            <a:r>
              <a:rPr lang="da-DK" sz="1000" dirty="0" smtClean="0"/>
              <a:t>Brug af Controller, Repository og ViewModels</a:t>
            </a:r>
          </a:p>
          <a:p>
            <a:endParaRPr lang="da-DK" sz="1000" dirty="0" smtClean="0"/>
          </a:p>
          <a:p>
            <a:endParaRPr lang="da-DK" sz="100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67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26-11-2021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4800" dirty="0"/>
              <a:t>Ex31 – Observer Pattern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5297212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/>
              <a:t>Observer mønsteret</a:t>
            </a:r>
          </a:p>
          <a:p>
            <a:pPr algn="l"/>
            <a:r>
              <a:rPr lang="da-DK" sz="2800" dirty="0"/>
              <a:t>Abstrakt klasse</a:t>
            </a:r>
          </a:p>
          <a:p>
            <a:pPr algn="l"/>
            <a:r>
              <a:rPr lang="da-DK" sz="2800" dirty="0"/>
              <a:t>Abstrakt metode</a:t>
            </a:r>
          </a:p>
          <a:p>
            <a:pPr algn="l"/>
            <a:r>
              <a:rPr lang="da-DK" sz="2800" dirty="0"/>
              <a:t>Override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E12201F-B435-4B44-BA72-B75AF36C1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20" y="1694824"/>
            <a:ext cx="4593265" cy="45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6A89-2349-4E53-B72C-4EBAF99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C79861-13B0-41D8-9A18-9F6D1167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11:00 </a:t>
            </a:r>
            <a:r>
              <a:rPr lang="da-DK" dirty="0">
                <a:sym typeface="Wingdings" panose="05000000000000000000" pitchFamily="2" charset="2"/>
              </a:rPr>
              <a:t> 11:10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Forbered: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skal vi præsentere dagens arbejde?”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”Hvem bliver tilbage?”</a:t>
            </a:r>
            <a:endParaRPr lang="da-DK" dirty="0"/>
          </a:p>
          <a:p>
            <a:r>
              <a:rPr lang="da-DK" dirty="0"/>
              <a:t>11:10 </a:t>
            </a:r>
            <a:r>
              <a:rPr lang="da-DK" dirty="0">
                <a:sym typeface="Wingdings" panose="05000000000000000000" pitchFamily="2" charset="2"/>
              </a:rPr>
              <a:t> 11:25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Præsentationsrunde efter ”tre til te”</a:t>
            </a:r>
          </a:p>
          <a:p>
            <a:r>
              <a:rPr lang="da-DK" dirty="0">
                <a:sym typeface="Wingdings" panose="05000000000000000000" pitchFamily="2" charset="2"/>
              </a:rPr>
              <a:t>11:25  11:30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Videndeling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er de andre nået i mål?”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”Kan vi selv benytte noget af det vi har set?”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”Nogen vi skal kontakte?”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12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Ex32-ObserverPattern2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CD7B75BE-5F40-4AB5-9769-9FB4855DA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5"/>
            <a:ext cx="10663989" cy="4951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F8E9F7B3-810A-4009-8230-943A99352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39451"/>
              </p:ext>
            </p:extLst>
          </p:nvPr>
        </p:nvGraphicFramePr>
        <p:xfrm>
          <a:off x="1257066" y="2844106"/>
          <a:ext cx="9826256" cy="283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Bitmapbillede" r:id="rId4" imgW="4595040" imgH="1325880" progId="Paint.Picture">
                  <p:embed/>
                </p:oleObj>
              </mc:Choice>
              <mc:Fallback>
                <p:oleObj name="Bitmapbillede" r:id="rId4" imgW="4595040" imgH="1325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7066" y="2844106"/>
                        <a:ext cx="9826256" cy="283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F1890-4514-4E97-ABCE-ACC5DF0D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96961"/>
            <a:ext cx="10515600" cy="591316"/>
          </a:xfrm>
        </p:spPr>
        <p:txBody>
          <a:bodyPr>
            <a:normAutofit fontScale="90000"/>
          </a:bodyPr>
          <a:lstStyle/>
          <a:p>
            <a:r>
              <a:rPr lang="da-DK" dirty="0"/>
              <a:t>Hvad har vi set på tidligere?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788276"/>
            <a:ext cx="10762593" cy="60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F1890-4514-4E97-ABCE-ACC5DF0D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96961"/>
            <a:ext cx="10515600" cy="591316"/>
          </a:xfrm>
        </p:spPr>
        <p:txBody>
          <a:bodyPr>
            <a:normAutofit fontScale="90000"/>
          </a:bodyPr>
          <a:lstStyle/>
          <a:p>
            <a:r>
              <a:rPr lang="da-DK" dirty="0"/>
              <a:t>Hvad har vi set på tidligere?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788276"/>
            <a:ext cx="10762593" cy="605395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190625"/>
            <a:ext cx="8667750" cy="4476750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31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kstfelt 68"/>
          <p:cNvSpPr txBox="1"/>
          <p:nvPr/>
        </p:nvSpPr>
        <p:spPr>
          <a:xfrm>
            <a:off x="493986" y="2214306"/>
            <a:ext cx="3084650" cy="371353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a-DK" b="1" dirty="0" smtClean="0">
                <a:solidFill>
                  <a:schemeClr val="accent4">
                    <a:lumMod val="75000"/>
                  </a:schemeClr>
                </a:solidFill>
              </a:rPr>
              <a:t>:MainWindow</a:t>
            </a:r>
            <a:endParaRPr lang="da-D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Tekstfelt 44"/>
          <p:cNvSpPr txBox="1"/>
          <p:nvPr/>
        </p:nvSpPr>
        <p:spPr>
          <a:xfrm>
            <a:off x="7694596" y="2214306"/>
            <a:ext cx="1058887" cy="243161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a-DK" b="1" u="sng" dirty="0" smtClean="0">
                <a:solidFill>
                  <a:schemeClr val="accent2"/>
                </a:solidFill>
              </a:rPr>
              <a:t>:</a:t>
            </a:r>
            <a:r>
              <a:rPr lang="da-DK" b="1" u="sng" dirty="0" err="1" smtClean="0">
                <a:solidFill>
                  <a:schemeClr val="accent2"/>
                </a:solidFill>
              </a:rPr>
              <a:t>ProductRepo</a:t>
            </a:r>
            <a:endParaRPr lang="da-DK" b="1" u="sng" dirty="0" smtClean="0">
              <a:solidFill>
                <a:schemeClr val="accent2"/>
              </a:solidFill>
            </a:endParaRPr>
          </a:p>
          <a:p>
            <a:pPr algn="ctr"/>
            <a:endParaRPr lang="da-DK" dirty="0" smtClean="0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4F1890-4514-4E97-ABCE-ACC5DF0D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96961"/>
            <a:ext cx="10515600" cy="591316"/>
          </a:xfrm>
        </p:spPr>
        <p:txBody>
          <a:bodyPr>
            <a:normAutofit fontScale="90000"/>
          </a:bodyPr>
          <a:lstStyle/>
          <a:p>
            <a:r>
              <a:rPr lang="da-DK" dirty="0"/>
              <a:t>Hvad har vi set på tidligere?</a:t>
            </a:r>
          </a:p>
        </p:txBody>
      </p:sp>
      <p:grpSp>
        <p:nvGrpSpPr>
          <p:cNvPr id="7" name="Gruppe 6"/>
          <p:cNvGrpSpPr/>
          <p:nvPr/>
        </p:nvGrpSpPr>
        <p:grpSpPr>
          <a:xfrm>
            <a:off x="872359" y="866099"/>
            <a:ext cx="10646979" cy="4988168"/>
            <a:chOff x="1555531" y="1949376"/>
            <a:chExt cx="9459311" cy="5019092"/>
          </a:xfrm>
        </p:grpSpPr>
        <p:cxnSp>
          <p:nvCxnSpPr>
            <p:cNvPr id="8" name="Lige forbindelse 7"/>
            <p:cNvCxnSpPr/>
            <p:nvPr/>
          </p:nvCxnSpPr>
          <p:spPr>
            <a:xfrm>
              <a:off x="1555531" y="2184674"/>
              <a:ext cx="9459311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forbindelse 8"/>
            <p:cNvCxnSpPr/>
            <p:nvPr/>
          </p:nvCxnSpPr>
          <p:spPr>
            <a:xfrm>
              <a:off x="4277711" y="2184674"/>
              <a:ext cx="0" cy="478379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forbindelse 9"/>
            <p:cNvCxnSpPr/>
            <p:nvPr/>
          </p:nvCxnSpPr>
          <p:spPr>
            <a:xfrm>
              <a:off x="8957091" y="2180208"/>
              <a:ext cx="42970" cy="478379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kstfelt 10"/>
            <p:cNvSpPr txBox="1"/>
            <p:nvPr/>
          </p:nvSpPr>
          <p:spPr>
            <a:xfrm>
              <a:off x="2612738" y="1949377"/>
              <a:ext cx="4667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a-DK" sz="2400" b="1" dirty="0" smtClean="0">
                  <a:solidFill>
                    <a:schemeClr val="accent1"/>
                  </a:solidFill>
                </a:rPr>
                <a:t>UI</a:t>
              </a:r>
              <a:endParaRPr lang="da-DK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kstfelt 11"/>
            <p:cNvSpPr txBox="1"/>
            <p:nvPr/>
          </p:nvSpPr>
          <p:spPr>
            <a:xfrm>
              <a:off x="5242143" y="1949376"/>
              <a:ext cx="164032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400" b="1" dirty="0" smtClean="0">
                  <a:solidFill>
                    <a:schemeClr val="accent1"/>
                  </a:solidFill>
                </a:rPr>
                <a:t>Application</a:t>
              </a:r>
              <a:endParaRPr lang="da-DK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kstfelt 12"/>
            <p:cNvSpPr txBox="1"/>
            <p:nvPr/>
          </p:nvSpPr>
          <p:spPr>
            <a:xfrm>
              <a:off x="9492790" y="1949376"/>
              <a:ext cx="11865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400" b="1" dirty="0" smtClean="0">
                  <a:solidFill>
                    <a:schemeClr val="accent1"/>
                  </a:solidFill>
                </a:rPr>
                <a:t>Domain</a:t>
              </a:r>
              <a:endParaRPr lang="da-DK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Rektangel 13"/>
          <p:cNvSpPr/>
          <p:nvPr/>
        </p:nvSpPr>
        <p:spPr>
          <a:xfrm>
            <a:off x="9574924" y="1496870"/>
            <a:ext cx="1829838" cy="406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 smtClean="0"/>
              <a:t>Models</a:t>
            </a:r>
            <a:endParaRPr lang="da-DK" dirty="0"/>
          </a:p>
        </p:txBody>
      </p:sp>
      <p:sp>
        <p:nvSpPr>
          <p:cNvPr id="16" name="Rektangel 15"/>
          <p:cNvSpPr/>
          <p:nvPr/>
        </p:nvSpPr>
        <p:spPr>
          <a:xfrm>
            <a:off x="10074884" y="2936127"/>
            <a:ext cx="88447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 smtClean="0">
                <a:solidFill>
                  <a:schemeClr val="accent6"/>
                </a:solidFill>
              </a:rPr>
              <a:t>:Product</a:t>
            </a:r>
            <a:endParaRPr lang="da-DK" sz="1400" b="1" dirty="0">
              <a:solidFill>
                <a:schemeClr val="accent6"/>
              </a:solidFill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0058919" y="3405436"/>
            <a:ext cx="88447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 smtClean="0">
                <a:solidFill>
                  <a:schemeClr val="accent6"/>
                </a:solidFill>
              </a:rPr>
              <a:t>:Product</a:t>
            </a:r>
            <a:endParaRPr lang="da-DK" sz="1400" b="1" dirty="0">
              <a:solidFill>
                <a:schemeClr val="accent6"/>
              </a:solidFill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0058919" y="3828357"/>
            <a:ext cx="88447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 smtClean="0">
                <a:solidFill>
                  <a:schemeClr val="accent6"/>
                </a:solidFill>
              </a:rPr>
              <a:t>:Product</a:t>
            </a:r>
            <a:endParaRPr lang="da-DK" sz="1400" b="1" dirty="0">
              <a:solidFill>
                <a:schemeClr val="accent6"/>
              </a:solidFill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0058919" y="4244077"/>
            <a:ext cx="88447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 smtClean="0">
                <a:solidFill>
                  <a:schemeClr val="accent6"/>
                </a:solidFill>
              </a:rPr>
              <a:t>:Product</a:t>
            </a:r>
            <a:endParaRPr lang="da-DK" sz="1400" b="1" dirty="0">
              <a:solidFill>
                <a:schemeClr val="accent6"/>
              </a:solidFill>
            </a:endParaRPr>
          </a:p>
        </p:txBody>
      </p:sp>
      <p:sp>
        <p:nvSpPr>
          <p:cNvPr id="26" name="Tekstfelt 25"/>
          <p:cNvSpPr txBox="1"/>
          <p:nvPr/>
        </p:nvSpPr>
        <p:spPr>
          <a:xfrm>
            <a:off x="4361793" y="1496870"/>
            <a:ext cx="3216166" cy="4061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ViewModels</a:t>
            </a:r>
            <a:endParaRPr lang="da-DK" b="1" dirty="0">
              <a:solidFill>
                <a:schemeClr val="bg1"/>
              </a:solidFill>
            </a:endParaRPr>
          </a:p>
        </p:txBody>
      </p:sp>
      <p:sp>
        <p:nvSpPr>
          <p:cNvPr id="28" name="Tekstfelt 27"/>
          <p:cNvSpPr txBox="1"/>
          <p:nvPr/>
        </p:nvSpPr>
        <p:spPr>
          <a:xfrm>
            <a:off x="4133230" y="2214306"/>
            <a:ext cx="3331688" cy="307239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a-DK" b="1" u="sng" dirty="0" smtClean="0">
                <a:solidFill>
                  <a:schemeClr val="accent2"/>
                </a:solidFill>
              </a:rPr>
              <a:t>:MainViewModel</a:t>
            </a:r>
            <a:endParaRPr lang="da-DK" dirty="0" smtClean="0">
              <a:solidFill>
                <a:schemeClr val="accent2"/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4426702" y="2828608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accent2"/>
                </a:solidFill>
              </a:rPr>
              <a:t>+ </a:t>
            </a:r>
            <a:r>
              <a:rPr lang="da-DK" dirty="0" err="1" smtClean="0">
                <a:solidFill>
                  <a:schemeClr val="accent2"/>
                </a:solidFill>
              </a:rPr>
              <a:t>ProductsVM</a:t>
            </a:r>
            <a:endParaRPr lang="da-DK" dirty="0">
              <a:solidFill>
                <a:schemeClr val="accent2"/>
              </a:solidFill>
            </a:endParaRPr>
          </a:p>
        </p:txBody>
      </p:sp>
      <p:grpSp>
        <p:nvGrpSpPr>
          <p:cNvPr id="36" name="Gruppe 35"/>
          <p:cNvGrpSpPr/>
          <p:nvPr/>
        </p:nvGrpSpPr>
        <p:grpSpPr>
          <a:xfrm>
            <a:off x="7964590" y="2936127"/>
            <a:ext cx="485028" cy="987972"/>
            <a:chOff x="5854262" y="5749159"/>
            <a:chExt cx="485028" cy="987972"/>
          </a:xfrm>
        </p:grpSpPr>
        <p:sp>
          <p:nvSpPr>
            <p:cNvPr id="31" name="Rektangel 30"/>
            <p:cNvSpPr/>
            <p:nvPr/>
          </p:nvSpPr>
          <p:spPr>
            <a:xfrm>
              <a:off x="5854262" y="5749159"/>
              <a:ext cx="485028" cy="9879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051167" y="5852384"/>
              <a:ext cx="110752" cy="1107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051167" y="6082679"/>
              <a:ext cx="110752" cy="1107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051167" y="6312974"/>
              <a:ext cx="110752" cy="1107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5" name="Ellipse 34"/>
            <p:cNvSpPr/>
            <p:nvPr/>
          </p:nvSpPr>
          <p:spPr>
            <a:xfrm>
              <a:off x="6051167" y="6547019"/>
              <a:ext cx="110752" cy="1107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cxnSp>
        <p:nvCxnSpPr>
          <p:cNvPr id="38" name="Lige pilforbindelse 37"/>
          <p:cNvCxnSpPr>
            <a:stCxn id="32" idx="6"/>
          </p:cNvCxnSpPr>
          <p:nvPr/>
        </p:nvCxnSpPr>
        <p:spPr>
          <a:xfrm>
            <a:off x="8272247" y="3094728"/>
            <a:ext cx="1722393" cy="124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3" idx="6"/>
          </p:cNvCxnSpPr>
          <p:nvPr/>
        </p:nvCxnSpPr>
        <p:spPr>
          <a:xfrm>
            <a:off x="8272247" y="3325023"/>
            <a:ext cx="1722393" cy="2188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stCxn id="34" idx="6"/>
          </p:cNvCxnSpPr>
          <p:nvPr/>
        </p:nvCxnSpPr>
        <p:spPr>
          <a:xfrm>
            <a:off x="8272247" y="3555318"/>
            <a:ext cx="1722393" cy="3687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/>
          <p:cNvCxnSpPr>
            <a:stCxn id="35" idx="6"/>
          </p:cNvCxnSpPr>
          <p:nvPr/>
        </p:nvCxnSpPr>
        <p:spPr>
          <a:xfrm>
            <a:off x="8272247" y="3789363"/>
            <a:ext cx="1722393" cy="593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e 56"/>
          <p:cNvGrpSpPr/>
          <p:nvPr/>
        </p:nvGrpSpPr>
        <p:grpSpPr>
          <a:xfrm>
            <a:off x="6102676" y="2877375"/>
            <a:ext cx="1096657" cy="1245134"/>
            <a:chOff x="7121980" y="5460124"/>
            <a:chExt cx="1096657" cy="1245134"/>
          </a:xfrm>
        </p:grpSpPr>
        <p:sp>
          <p:nvSpPr>
            <p:cNvPr id="53" name="Rektangel 52"/>
            <p:cNvSpPr/>
            <p:nvPr/>
          </p:nvSpPr>
          <p:spPr>
            <a:xfrm>
              <a:off x="7123635" y="5460124"/>
              <a:ext cx="1088629" cy="304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 smtClean="0">
                  <a:solidFill>
                    <a:schemeClr val="accent2"/>
                  </a:solidFill>
                </a:rPr>
                <a:t>ProductVM</a:t>
              </a:r>
              <a:endParaRPr lang="da-DK" sz="14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Rektangel 53"/>
            <p:cNvSpPr/>
            <p:nvPr/>
          </p:nvSpPr>
          <p:spPr>
            <a:xfrm>
              <a:off x="7130008" y="5780689"/>
              <a:ext cx="1088629" cy="304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 smtClean="0">
                  <a:solidFill>
                    <a:schemeClr val="accent2"/>
                  </a:solidFill>
                </a:rPr>
                <a:t>ProductVM</a:t>
              </a:r>
              <a:endParaRPr lang="da-DK" sz="1400" dirty="0">
                <a:solidFill>
                  <a:schemeClr val="accent2"/>
                </a:solidFill>
              </a:endParaRPr>
            </a:p>
          </p:txBody>
        </p:sp>
        <p:sp>
          <p:nvSpPr>
            <p:cNvPr id="55" name="Rektangel 54"/>
            <p:cNvSpPr/>
            <p:nvPr/>
          </p:nvSpPr>
          <p:spPr>
            <a:xfrm>
              <a:off x="7129196" y="6101254"/>
              <a:ext cx="1088629" cy="304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 smtClean="0">
                  <a:solidFill>
                    <a:schemeClr val="accent2"/>
                  </a:solidFill>
                </a:rPr>
                <a:t>ProductVM</a:t>
              </a:r>
              <a:endParaRPr lang="da-DK" sz="1400" dirty="0">
                <a:solidFill>
                  <a:schemeClr val="accent2"/>
                </a:solidFill>
              </a:endParaRPr>
            </a:p>
          </p:txBody>
        </p:sp>
        <p:sp>
          <p:nvSpPr>
            <p:cNvPr id="56" name="Rektangel 55"/>
            <p:cNvSpPr/>
            <p:nvPr/>
          </p:nvSpPr>
          <p:spPr>
            <a:xfrm>
              <a:off x="7121980" y="6400458"/>
              <a:ext cx="1088629" cy="304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 smtClean="0">
                  <a:solidFill>
                    <a:schemeClr val="accent2"/>
                  </a:solidFill>
                </a:rPr>
                <a:t>ProductVM</a:t>
              </a:r>
              <a:endParaRPr lang="da-DK" sz="14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59" name="Lige forbindelse 58"/>
          <p:cNvCxnSpPr>
            <a:stCxn id="53" idx="3"/>
          </p:cNvCxnSpPr>
          <p:nvPr/>
        </p:nvCxnSpPr>
        <p:spPr>
          <a:xfrm>
            <a:off x="7192960" y="3029775"/>
            <a:ext cx="968535" cy="649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ge forbindelse 60"/>
          <p:cNvCxnSpPr>
            <a:stCxn id="54" idx="3"/>
          </p:cNvCxnSpPr>
          <p:nvPr/>
        </p:nvCxnSpPr>
        <p:spPr>
          <a:xfrm flipV="1">
            <a:off x="7199333" y="3325023"/>
            <a:ext cx="962162" cy="253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ktangel 64"/>
          <p:cNvSpPr/>
          <p:nvPr/>
        </p:nvSpPr>
        <p:spPr>
          <a:xfrm>
            <a:off x="1251170" y="1496870"/>
            <a:ext cx="1682325" cy="4061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b="1" dirty="0" smtClean="0">
                <a:solidFill>
                  <a:schemeClr val="accent4">
                    <a:lumMod val="50000"/>
                  </a:schemeClr>
                </a:solidFill>
              </a:rPr>
              <a:t>Views</a:t>
            </a:r>
          </a:p>
        </p:txBody>
      </p:sp>
      <p:sp>
        <p:nvSpPr>
          <p:cNvPr id="67" name="Tekstfelt 66"/>
          <p:cNvSpPr txBox="1"/>
          <p:nvPr/>
        </p:nvSpPr>
        <p:spPr>
          <a:xfrm>
            <a:off x="847206" y="3152027"/>
            <a:ext cx="2378207" cy="74228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a-DK" b="1" dirty="0" smtClean="0">
                <a:solidFill>
                  <a:schemeClr val="accent4">
                    <a:lumMod val="75000"/>
                  </a:schemeClr>
                </a:solidFill>
              </a:rPr>
              <a:t>XAML</a:t>
            </a:r>
            <a:endParaRPr lang="da-D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Tekstfelt 69"/>
          <p:cNvSpPr txBox="1"/>
          <p:nvPr/>
        </p:nvSpPr>
        <p:spPr>
          <a:xfrm>
            <a:off x="847206" y="4079486"/>
            <a:ext cx="2378207" cy="146998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a-DK" b="1" dirty="0" err="1" smtClean="0">
                <a:solidFill>
                  <a:schemeClr val="accent4">
                    <a:lumMod val="75000"/>
                  </a:schemeClr>
                </a:solidFill>
              </a:rPr>
              <a:t>Codebehind</a:t>
            </a:r>
            <a:r>
              <a:rPr lang="da-DK" b="1" dirty="0" smtClean="0">
                <a:solidFill>
                  <a:schemeClr val="accent4">
                    <a:lumMod val="75000"/>
                  </a:schemeClr>
                </a:solidFill>
              </a:rPr>
              <a:t> .</a:t>
            </a:r>
            <a:r>
              <a:rPr lang="da-DK" b="1" dirty="0" err="1" smtClean="0">
                <a:solidFill>
                  <a:schemeClr val="accent4">
                    <a:lumMod val="75000"/>
                  </a:schemeClr>
                </a:solidFill>
              </a:rPr>
              <a:t>cs</a:t>
            </a:r>
            <a:endParaRPr lang="da-D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Tekstfelt 70"/>
          <p:cNvSpPr txBox="1"/>
          <p:nvPr/>
        </p:nvSpPr>
        <p:spPr>
          <a:xfrm>
            <a:off x="722586" y="2452514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da-DK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accent4">
                    <a:lumMod val="75000"/>
                  </a:schemeClr>
                </a:solidFill>
              </a:rPr>
              <a:t>mvm</a:t>
            </a:r>
            <a:endParaRPr lang="da-DK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Tekstfelt 71"/>
          <p:cNvSpPr txBox="1"/>
          <p:nvPr/>
        </p:nvSpPr>
        <p:spPr>
          <a:xfrm>
            <a:off x="4426702" y="3238902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accent2"/>
                </a:solidFill>
              </a:rPr>
              <a:t>+ Property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3" name="Tekstfelt 72"/>
          <p:cNvSpPr txBox="1"/>
          <p:nvPr/>
        </p:nvSpPr>
        <p:spPr>
          <a:xfrm>
            <a:off x="4332640" y="4117900"/>
            <a:ext cx="110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accent2"/>
                </a:solidFill>
              </a:rPr>
              <a:t>+ Method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4" name="Tekstfelt 73"/>
          <p:cNvSpPr txBox="1"/>
          <p:nvPr/>
        </p:nvSpPr>
        <p:spPr>
          <a:xfrm>
            <a:off x="4350994" y="4537926"/>
            <a:ext cx="110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accent2"/>
                </a:solidFill>
              </a:rPr>
              <a:t>+ Method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5" name="Tekstfelt 74"/>
          <p:cNvSpPr txBox="1"/>
          <p:nvPr/>
        </p:nvSpPr>
        <p:spPr>
          <a:xfrm>
            <a:off x="1334861" y="4639342"/>
            <a:ext cx="157594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a-DK" dirty="0" err="1" smtClean="0">
                <a:solidFill>
                  <a:schemeClr val="accent4">
                    <a:lumMod val="75000"/>
                  </a:schemeClr>
                </a:solidFill>
              </a:rPr>
              <a:t>EventHandler</a:t>
            </a:r>
            <a:endParaRPr lang="da-DK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6" name="Rektangel 75"/>
          <p:cNvSpPr/>
          <p:nvPr/>
        </p:nvSpPr>
        <p:spPr>
          <a:xfrm>
            <a:off x="1111154" y="3533353"/>
            <a:ext cx="401960" cy="2467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Kombinationstegning 76"/>
          <p:cNvSpPr/>
          <p:nvPr/>
        </p:nvSpPr>
        <p:spPr>
          <a:xfrm>
            <a:off x="816653" y="3657359"/>
            <a:ext cx="518208" cy="1166649"/>
          </a:xfrm>
          <a:custGeom>
            <a:avLst/>
            <a:gdLst>
              <a:gd name="connsiteX0" fmla="*/ 339532 w 518208"/>
              <a:gd name="connsiteY0" fmla="*/ 0 h 1166649"/>
              <a:gd name="connsiteX1" fmla="*/ 3201 w 518208"/>
              <a:gd name="connsiteY1" fmla="*/ 851338 h 1166649"/>
              <a:gd name="connsiteX2" fmla="*/ 518208 w 518208"/>
              <a:gd name="connsiteY2" fmla="*/ 1166649 h 116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208" h="1166649">
                <a:moveTo>
                  <a:pt x="339532" y="0"/>
                </a:moveTo>
                <a:cubicBezTo>
                  <a:pt x="156477" y="328448"/>
                  <a:pt x="-26578" y="656896"/>
                  <a:pt x="3201" y="851338"/>
                </a:cubicBezTo>
                <a:cubicBezTo>
                  <a:pt x="32980" y="1045780"/>
                  <a:pt x="275594" y="1106214"/>
                  <a:pt x="518208" y="1166649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9" name="Lige pilforbindelse 78"/>
          <p:cNvCxnSpPr>
            <a:stCxn id="75" idx="3"/>
            <a:endCxn id="73" idx="1"/>
          </p:cNvCxnSpPr>
          <p:nvPr/>
        </p:nvCxnSpPr>
        <p:spPr>
          <a:xfrm flipV="1">
            <a:off x="2910805" y="4302566"/>
            <a:ext cx="1421835" cy="52144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e 93"/>
          <p:cNvGrpSpPr/>
          <p:nvPr/>
        </p:nvGrpSpPr>
        <p:grpSpPr>
          <a:xfrm>
            <a:off x="4624663" y="5526220"/>
            <a:ext cx="2381595" cy="928857"/>
            <a:chOff x="4624663" y="5526220"/>
            <a:chExt cx="2381595" cy="928857"/>
          </a:xfrm>
        </p:grpSpPr>
        <p:sp>
          <p:nvSpPr>
            <p:cNvPr id="81" name="Tekstfelt 80"/>
            <p:cNvSpPr txBox="1"/>
            <p:nvPr/>
          </p:nvSpPr>
          <p:spPr>
            <a:xfrm>
              <a:off x="4624663" y="5526220"/>
              <a:ext cx="2381595" cy="358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a-DK" b="1" u="sng" dirty="0" smtClean="0">
                  <a:solidFill>
                    <a:schemeClr val="accent2"/>
                  </a:solidFill>
                </a:rPr>
                <a:t>:Controller</a:t>
              </a:r>
              <a:endParaRPr lang="da-DK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82" name="Tekstfelt 81"/>
            <p:cNvSpPr txBox="1"/>
            <p:nvPr/>
          </p:nvSpPr>
          <p:spPr>
            <a:xfrm>
              <a:off x="4624663" y="6095192"/>
              <a:ext cx="2381595" cy="359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a-DK" b="1" u="sng" dirty="0" smtClean="0">
                  <a:solidFill>
                    <a:schemeClr val="accent2"/>
                  </a:solidFill>
                </a:rPr>
                <a:t>:Controller</a:t>
              </a:r>
              <a:endParaRPr lang="da-DK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83" name="Tekstfelt 82"/>
          <p:cNvSpPr txBox="1"/>
          <p:nvPr/>
        </p:nvSpPr>
        <p:spPr>
          <a:xfrm>
            <a:off x="731452" y="2699427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accent4">
                    <a:lumMod val="75000"/>
                  </a:schemeClr>
                </a:solidFill>
              </a:rPr>
              <a:t>+ DataContext</a:t>
            </a:r>
            <a:endParaRPr lang="da-DK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4" name="Lige pilforbindelse 83"/>
          <p:cNvCxnSpPr/>
          <p:nvPr/>
        </p:nvCxnSpPr>
        <p:spPr>
          <a:xfrm flipV="1">
            <a:off x="1540167" y="2525977"/>
            <a:ext cx="2554394" cy="1473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Lige pilforbindelse 85"/>
          <p:cNvCxnSpPr/>
          <p:nvPr/>
        </p:nvCxnSpPr>
        <p:spPr>
          <a:xfrm flipV="1">
            <a:off x="2933495" y="3094728"/>
            <a:ext cx="1493207" cy="5220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ktangel 87"/>
          <p:cNvSpPr/>
          <p:nvPr/>
        </p:nvSpPr>
        <p:spPr>
          <a:xfrm>
            <a:off x="1912511" y="3465138"/>
            <a:ext cx="1020984" cy="32253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accent4">
                    <a:lumMod val="75000"/>
                  </a:schemeClr>
                </a:solidFill>
              </a:rPr>
              <a:t>ListBox</a:t>
            </a:r>
            <a:endParaRPr lang="da-DK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1" name="Tekstfelt 90"/>
          <p:cNvSpPr txBox="1"/>
          <p:nvPr/>
        </p:nvSpPr>
        <p:spPr>
          <a:xfrm rot="20531461">
            <a:off x="2930532" y="2946424"/>
            <a:ext cx="13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solidFill>
                  <a:schemeClr val="accent4">
                    <a:lumMod val="75000"/>
                  </a:schemeClr>
                </a:solidFill>
              </a:rPr>
              <a:t>ItemsSource</a:t>
            </a:r>
            <a:endParaRPr lang="da-DK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93" name="Gruppe 92"/>
          <p:cNvGrpSpPr/>
          <p:nvPr/>
        </p:nvGrpSpPr>
        <p:grpSpPr>
          <a:xfrm>
            <a:off x="4331257" y="3928057"/>
            <a:ext cx="1707140" cy="1172972"/>
            <a:chOff x="4331257" y="3928057"/>
            <a:chExt cx="1707140" cy="1172972"/>
          </a:xfrm>
        </p:grpSpPr>
        <p:sp>
          <p:nvSpPr>
            <p:cNvPr id="80" name="Rektangel 79"/>
            <p:cNvSpPr/>
            <p:nvPr/>
          </p:nvSpPr>
          <p:spPr>
            <a:xfrm>
              <a:off x="4331257" y="3928057"/>
              <a:ext cx="1707140" cy="1172972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2" name="Tekstfelt 91"/>
            <p:cNvSpPr txBox="1"/>
            <p:nvPr/>
          </p:nvSpPr>
          <p:spPr>
            <a:xfrm rot="16200000">
              <a:off x="5242769" y="4353260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 smtClean="0">
                  <a:solidFill>
                    <a:schemeClr val="accent2"/>
                  </a:solidFill>
                </a:rPr>
                <a:t>Controller</a:t>
              </a:r>
              <a:endParaRPr lang="da-DK" i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5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Udfordringer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0143" cy="4351338"/>
          </a:xfrm>
        </p:spPr>
        <p:txBody>
          <a:bodyPr/>
          <a:lstStyle/>
          <a:p>
            <a:r>
              <a:rPr lang="da-DK" dirty="0" smtClean="0"/>
              <a:t>Design og implementering af domæneklasser i C#</a:t>
            </a:r>
          </a:p>
          <a:p>
            <a:pPr lvl="1"/>
            <a:r>
              <a:rPr lang="da-DK" dirty="0" smtClean="0"/>
              <a:t>Fordeling af information i klasser og attributter (inkl. nedarvning)</a:t>
            </a:r>
          </a:p>
          <a:p>
            <a:pPr lvl="1"/>
            <a:r>
              <a:rPr lang="da-DK" dirty="0" smtClean="0"/>
              <a:t>Afgør og realiserer </a:t>
            </a:r>
            <a:r>
              <a:rPr lang="da-DK" dirty="0"/>
              <a:t>associationer (1:M, M:M, 1:1</a:t>
            </a:r>
            <a:r>
              <a:rPr lang="da-DK" dirty="0" smtClean="0"/>
              <a:t>) i C#</a:t>
            </a:r>
          </a:p>
          <a:p>
            <a:pPr lvl="1"/>
            <a:r>
              <a:rPr lang="da-DK" dirty="0" smtClean="0"/>
              <a:t>Tag et valg, og dokumentér det</a:t>
            </a:r>
            <a:endParaRPr lang="da-DK" dirty="0"/>
          </a:p>
          <a:p>
            <a:r>
              <a:rPr lang="da-DK" dirty="0" smtClean="0"/>
              <a:t>Få først domæneklasserne for ‘</a:t>
            </a:r>
            <a:r>
              <a:rPr lang="da-DK" dirty="0" err="1" smtClean="0"/>
              <a:t>iterationen</a:t>
            </a:r>
            <a:r>
              <a:rPr lang="da-DK" dirty="0" smtClean="0"/>
              <a:t>’ (use case) på plads i C# og DCD (</a:t>
            </a:r>
            <a:r>
              <a:rPr lang="da-DK" b="1" u="sng" dirty="0" smtClean="0"/>
              <a:t>det giver ro!</a:t>
            </a:r>
            <a:r>
              <a:rPr lang="da-DK" dirty="0" smtClean="0"/>
              <a:t>; også selvom de kan ændre sig lidt senere).</a:t>
            </a:r>
          </a:p>
          <a:p>
            <a:endParaRPr lang="da-DK" dirty="0" smtClean="0"/>
          </a:p>
          <a:p>
            <a:r>
              <a:rPr lang="da-DK" dirty="0" smtClean="0"/>
              <a:t>Formål og opbygning af ViewModel-, Controller- og Repository-klasser i C# (ansvar)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008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58A94-601A-4A08-A25F-12E95351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I lave i dag?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57A43C-9769-4C91-9A8C-461417EE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4283"/>
          </a:xfrm>
        </p:spPr>
        <p:txBody>
          <a:bodyPr>
            <a:normAutofit/>
          </a:bodyPr>
          <a:lstStyle/>
          <a:p>
            <a:pPr algn="l"/>
            <a:r>
              <a:rPr lang="da-DK" sz="2800" dirty="0"/>
              <a:t>Observer </a:t>
            </a:r>
            <a:r>
              <a:rPr lang="da-DK" sz="2800" dirty="0" smtClean="0"/>
              <a:t>mønsteret (i en konsol-applikation)</a:t>
            </a:r>
            <a:br>
              <a:rPr lang="da-DK" sz="2800" dirty="0" smtClean="0"/>
            </a:br>
            <a:r>
              <a:rPr lang="da-DK" sz="2800" dirty="0" smtClean="0"/>
              <a:t/>
            </a:r>
            <a:br>
              <a:rPr lang="da-DK" sz="2800" dirty="0" smtClean="0"/>
            </a:br>
            <a:r>
              <a:rPr lang="da-DK" sz="2800" dirty="0" smtClean="0"/>
              <a:t>Implementeret med:</a:t>
            </a:r>
            <a:endParaRPr lang="da-DK" sz="2800" dirty="0"/>
          </a:p>
          <a:p>
            <a:pPr lvl="1"/>
            <a:r>
              <a:rPr lang="da-DK" dirty="0"/>
              <a:t>Abstrakt klasse</a:t>
            </a:r>
          </a:p>
          <a:p>
            <a:pPr lvl="1"/>
            <a:r>
              <a:rPr lang="da-DK" dirty="0"/>
              <a:t>Abstrakt metode</a:t>
            </a:r>
          </a:p>
          <a:p>
            <a:pPr lvl="1"/>
            <a:r>
              <a:rPr lang="da-DK" dirty="0" smtClean="0"/>
              <a:t>Override</a:t>
            </a:r>
          </a:p>
          <a:p>
            <a:pPr algn="l"/>
            <a:endParaRPr lang="da-DK" dirty="0"/>
          </a:p>
          <a:p>
            <a:pPr algn="l"/>
            <a:r>
              <a:rPr lang="da-DK" sz="2800" dirty="0" smtClean="0"/>
              <a:t>Repetition af:</a:t>
            </a:r>
          </a:p>
          <a:p>
            <a:pPr lvl="1"/>
            <a:r>
              <a:rPr lang="da-DK" dirty="0" smtClean="0"/>
              <a:t>C#-klasser (også abstrakte), datahåndtering, program flow og datatyper</a:t>
            </a:r>
          </a:p>
          <a:p>
            <a:pPr lvl="1"/>
            <a:r>
              <a:rPr lang="da-DK" dirty="0" smtClean="0"/>
              <a:t>Algoritmisk forståelse (specielt dekomponering)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6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6427" y="365126"/>
            <a:ext cx="11125201" cy="658132"/>
          </a:xfrm>
        </p:spPr>
        <p:txBody>
          <a:bodyPr>
            <a:normAutofit fontScale="90000"/>
          </a:bodyPr>
          <a:lstStyle/>
          <a:p>
            <a:r>
              <a:rPr lang="da-DK" dirty="0"/>
              <a:t>https://www.w3schools.com/cs/cs_abstract.php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712" r="16273"/>
          <a:stretch/>
        </p:blipFill>
        <p:spPr>
          <a:xfrm>
            <a:off x="402625" y="2399173"/>
            <a:ext cx="11539004" cy="36654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uppe 12"/>
          <p:cNvGrpSpPr/>
          <p:nvPr/>
        </p:nvGrpSpPr>
        <p:grpSpPr>
          <a:xfrm>
            <a:off x="4103915" y="3439886"/>
            <a:ext cx="6074227" cy="250372"/>
            <a:chOff x="4103915" y="3439886"/>
            <a:chExt cx="6074227" cy="250372"/>
          </a:xfrm>
        </p:grpSpPr>
        <p:sp>
          <p:nvSpPr>
            <p:cNvPr id="9" name="Rektangel 8"/>
            <p:cNvSpPr/>
            <p:nvPr/>
          </p:nvSpPr>
          <p:spPr>
            <a:xfrm>
              <a:off x="7543799" y="3439886"/>
              <a:ext cx="2634343" cy="2503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u="sng"/>
            </a:p>
          </p:txBody>
        </p:sp>
        <p:cxnSp>
          <p:nvCxnSpPr>
            <p:cNvPr id="11" name="Lige forbindelse 10"/>
            <p:cNvCxnSpPr/>
            <p:nvPr/>
          </p:nvCxnSpPr>
          <p:spPr>
            <a:xfrm>
              <a:off x="4103915" y="3679374"/>
              <a:ext cx="21227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felt 13"/>
          <p:cNvSpPr txBox="1"/>
          <p:nvPr/>
        </p:nvSpPr>
        <p:spPr>
          <a:xfrm>
            <a:off x="925594" y="1497463"/>
            <a:ext cx="10493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800" b="1" dirty="0" smtClean="0">
                <a:solidFill>
                  <a:schemeClr val="accent2"/>
                </a:solidFill>
              </a:rPr>
              <a:t>Bemærk </a:t>
            </a:r>
            <a:r>
              <a:rPr lang="da-DK" sz="2800" b="1" dirty="0">
                <a:solidFill>
                  <a:schemeClr val="accent2"/>
                </a:solidFill>
              </a:rPr>
              <a:t>at abstraktion kan opnås på flere måder end nævnt i artiklen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344598" y="3089215"/>
            <a:ext cx="164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smtClean="0">
                <a:solidFill>
                  <a:srgbClr val="FF0000"/>
                </a:solidFill>
              </a:rPr>
              <a:t>Indkapsling</a:t>
            </a:r>
            <a:endParaRPr lang="da-D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Observer-mønstret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67" y="2915497"/>
            <a:ext cx="6978480" cy="3061768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61" y="1419140"/>
            <a:ext cx="6035312" cy="32524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5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303"/>
              </p:ext>
            </p:extLst>
          </p:nvPr>
        </p:nvGraphicFramePr>
        <p:xfrm>
          <a:off x="1431471" y="1690686"/>
          <a:ext cx="9748158" cy="473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032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7112126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1 - 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08:45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Repræsentation af Observer-mønstret med abstrakte klasser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</a:t>
                      </a:r>
                      <a:r>
                        <a:rPr lang="da-DK" sz="2400" baseline="0" dirty="0"/>
                        <a:t> Realisering af Observer-mønstret nu med konkrete klasser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32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51544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aseline="0" dirty="0"/>
                        <a:t>Øvelse 4 – </a:t>
                      </a:r>
                      <a:r>
                        <a:rPr lang="da-DK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Meddelelsessystem</a:t>
                      </a:r>
                      <a:r>
                        <a:rPr lang="da-DK" sz="2400" baseline="0" dirty="0"/>
                        <a:t> til akademiet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aseline="0" dirty="0"/>
                        <a:t>Øvelse 5 – Prisskiltesystem til tankstationer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13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</TotalTime>
  <Words>502</Words>
  <Application>Microsoft Office PowerPoint</Application>
  <PresentationFormat>Widescreen</PresentationFormat>
  <Paragraphs>135</Paragraphs>
  <Slides>13</Slides>
  <Notes>6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Office-tema</vt:lpstr>
      <vt:lpstr>Bitmapbillede</vt:lpstr>
      <vt:lpstr>PowerPoint-præsentation</vt:lpstr>
      <vt:lpstr>Hvad har vi set på tidligere?</vt:lpstr>
      <vt:lpstr>Hvad har vi set på tidligere?</vt:lpstr>
      <vt:lpstr>Hvad har vi set på tidligere?</vt:lpstr>
      <vt:lpstr>Udfordringer</vt:lpstr>
      <vt:lpstr>Hvad skal I lave i dag?</vt:lpstr>
      <vt:lpstr>https://www.w3schools.com/cs/cs_abstract.php</vt:lpstr>
      <vt:lpstr>Observer-mønstret</vt:lpstr>
      <vt:lpstr>Plan for i dag</vt:lpstr>
      <vt:lpstr>Dagens opgave</vt:lpstr>
      <vt:lpstr>Sæt i gang!</vt:lpstr>
      <vt:lpstr>Præsentation</vt:lpstr>
      <vt:lpstr>Næste gang: Ex32-ObserverPattern2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576</cp:revision>
  <dcterms:created xsi:type="dcterms:W3CDTF">2021-08-24T08:25:38Z</dcterms:created>
  <dcterms:modified xsi:type="dcterms:W3CDTF">2021-11-26T07:55:36Z</dcterms:modified>
</cp:coreProperties>
</file>