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88" r:id="rId3"/>
    <p:sldId id="296" r:id="rId4"/>
    <p:sldId id="301" r:id="rId5"/>
    <p:sldId id="302" r:id="rId6"/>
    <p:sldId id="303" r:id="rId7"/>
    <p:sldId id="304" r:id="rId8"/>
    <p:sldId id="305" r:id="rId9"/>
    <p:sldId id="264" r:id="rId10"/>
    <p:sldId id="286" r:id="rId11"/>
    <p:sldId id="294" r:id="rId12"/>
    <p:sldId id="259" r:id="rId13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C957"/>
    <a:srgbClr val="A1D57D"/>
    <a:srgbClr val="A7D389"/>
    <a:srgbClr val="BBD9AB"/>
    <a:srgbClr val="B7D7A5"/>
    <a:srgbClr val="99FF33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C2539F-15EF-4CD1-A3D4-D872059F567F}" v="1" dt="2021-11-30T17:38:45.826"/>
    <p1510:client id="{F80D70CA-1CE6-47CE-891E-15464C7E78A7}" v="7" dt="2021-12-01T07:12:51.7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405" autoAdjust="0"/>
  </p:normalViewPr>
  <p:slideViewPr>
    <p:cSldViewPr snapToGrid="0">
      <p:cViewPr varScale="1">
        <p:scale>
          <a:sx n="72" d="100"/>
          <a:sy n="72" d="100"/>
        </p:scale>
        <p:origin x="1075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if Vessty Dixon Kildelund" userId="SacLS+A0S/ZW+V1OFEl2lk6LJRP/98FmKIhdCfEJEcE=" providerId="None" clId="Web-{F80D70CA-1CE6-47CE-891E-15464C7E78A7}"/>
    <pc:docChg chg="modSld">
      <pc:chgData name="Leif Vessty Dixon Kildelund" userId="SacLS+A0S/ZW+V1OFEl2lk6LJRP/98FmKIhdCfEJEcE=" providerId="None" clId="Web-{F80D70CA-1CE6-47CE-891E-15464C7E78A7}" dt="2021-12-01T07:12:51.736" v="3" actId="20577"/>
      <pc:docMkLst>
        <pc:docMk/>
      </pc:docMkLst>
      <pc:sldChg chg="modSp">
        <pc:chgData name="Leif Vessty Dixon Kildelund" userId="SacLS+A0S/ZW+V1OFEl2lk6LJRP/98FmKIhdCfEJEcE=" providerId="None" clId="Web-{F80D70CA-1CE6-47CE-891E-15464C7E78A7}" dt="2021-12-01T07:12:51.736" v="3" actId="20577"/>
        <pc:sldMkLst>
          <pc:docMk/>
          <pc:sldMk cId="3813642834" sldId="303"/>
        </pc:sldMkLst>
        <pc:spChg chg="mod">
          <ac:chgData name="Leif Vessty Dixon Kildelund" userId="SacLS+A0S/ZW+V1OFEl2lk6LJRP/98FmKIhdCfEJEcE=" providerId="None" clId="Web-{F80D70CA-1CE6-47CE-891E-15464C7E78A7}" dt="2021-12-01T07:12:51.736" v="3" actId="20577"/>
          <ac:spMkLst>
            <pc:docMk/>
            <pc:sldMk cId="3813642834" sldId="303"/>
            <ac:spMk id="9" creationId="{92CF4F2A-A1B1-4929-9256-D0D9BEF9A023}"/>
          </ac:spMkLst>
        </pc:spChg>
        <pc:cxnChg chg="mod">
          <ac:chgData name="Leif Vessty Dixon Kildelund" userId="SacLS+A0S/ZW+V1OFEl2lk6LJRP/98FmKIhdCfEJEcE=" providerId="None" clId="Web-{F80D70CA-1CE6-47CE-891E-15464C7E78A7}" dt="2021-12-01T07:12:44.033" v="1" actId="20577"/>
          <ac:cxnSpMkLst>
            <pc:docMk/>
            <pc:sldMk cId="3813642834" sldId="303"/>
            <ac:cxnSpMk id="11" creationId="{1F79A7C3-7F75-4B98-B053-5872310E368A}"/>
          </ac:cxnSpMkLst>
        </pc:cxnChg>
        <pc:cxnChg chg="mod">
          <ac:chgData name="Leif Vessty Dixon Kildelund" userId="SacLS+A0S/ZW+V1OFEl2lk6LJRP/98FmKIhdCfEJEcE=" providerId="None" clId="Web-{F80D70CA-1CE6-47CE-891E-15464C7E78A7}" dt="2021-12-01T07:12:44.033" v="1" actId="20577"/>
          <ac:cxnSpMkLst>
            <pc:docMk/>
            <pc:sldMk cId="3813642834" sldId="303"/>
            <ac:cxnSpMk id="15" creationId="{6A705B86-26C0-42D2-B4DC-36B6ADE3C07C}"/>
          </ac:cxnSpMkLst>
        </pc:cxnChg>
      </pc:sldChg>
    </pc:docChg>
  </pc:docChgLst>
  <pc:docChgLst>
    <pc:chgData clId="Web-{3DC2539F-15EF-4CD1-A3D4-D872059F567F}"/>
    <pc:docChg chg="sldOrd">
      <pc:chgData name="" userId="" providerId="" clId="Web-{3DC2539F-15EF-4CD1-A3D4-D872059F567F}" dt="2021-11-30T17:38:45.826" v="0"/>
      <pc:docMkLst>
        <pc:docMk/>
      </pc:docMkLst>
      <pc:sldChg chg="ord">
        <pc:chgData name="" userId="" providerId="" clId="Web-{3DC2539F-15EF-4CD1-A3D4-D872059F567F}" dt="2021-11-30T17:38:45.826" v="0"/>
        <pc:sldMkLst>
          <pc:docMk/>
          <pc:sldMk cId="3990483118" sldId="288"/>
        </pc:sldMkLst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C0D3B4-F0CB-476A-8CF0-76880940D6A3}" type="datetimeFigureOut">
              <a:rPr lang="da-DK" smtClean="0"/>
              <a:t>30-11-2021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EBE309-EE93-483B-B6C8-551CC064C95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82314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EBE309-EE93-483B-B6C8-551CC064C95F}" type="slidenum">
              <a:rPr lang="da-DK" smtClean="0"/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54179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470374-F908-470A-98B8-6E7E267882AB}" type="slidenum">
              <a:rPr lang="da-DK" smtClean="0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581802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https://docs.microsoft.com/en-us/dotnet/csharp/language-reference/keywords/ref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EBE309-EE93-483B-B6C8-551CC064C95F}" type="slidenum">
              <a:rPr lang="da-DK" smtClean="0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208056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https://docs.microsoft.com/en-us/dotnet/csharp/programming-guide/classes-and-structs/methods</a:t>
            </a:r>
          </a:p>
          <a:p>
            <a:r>
              <a:rPr lang="da-DK" dirty="0"/>
              <a:t>https://docs.microsoft.com/en-us/dotnet/csharp/programming-guide/delegates/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EBE309-EE93-483B-B6C8-551CC064C95F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000900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https://docs.microsoft.com/en-us/dotnet/csharp/programming-guide/classes-and-structs/methods</a:t>
            </a:r>
          </a:p>
          <a:p>
            <a:r>
              <a:rPr lang="da-DK" dirty="0"/>
              <a:t>https://docs.microsoft.com/en-us/dotnet/csharp/programming-guide/delegates/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EBE309-EE93-483B-B6C8-551CC064C95F}" type="slidenum">
              <a:rPr lang="da-DK" smtClean="0"/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587552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EBE309-EE93-483B-B6C8-551CC064C95F}" type="slidenum">
              <a:rPr lang="da-DK" smtClean="0"/>
              <a:t>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967803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EBE309-EE93-483B-B6C8-551CC064C95F}" type="slidenum">
              <a:rPr lang="da-DK" smtClean="0"/>
              <a:t>12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67059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2194AE-F56F-47D2-B77A-935AC69B6F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5B226FD5-48CF-4B8C-9A00-77E7799B23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3D4CB7A-D562-4A3A-B518-DFCFA59EC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30-11-2021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37847D3-A904-4F9E-94BC-7E02EF79E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626EBBB-78EB-407E-8FB6-DE2D323E2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19448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975284-A7E7-4E4F-BC59-87C01ED02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164227FC-E157-477C-AE2D-99AD8F0AC7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A3502E2-D8D6-451E-BA06-0FBE67D37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30-11-2021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CE82D2F-D8E9-4292-AB7F-12B10CAF1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D387934-4CBC-4950-AD95-86BA611F7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64967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3B210F8B-9BBF-44D1-8E7C-92A88C3DC0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BF812AA1-E908-4BCB-A226-37E2D5272E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C786114-8773-418A-80C9-274D54A06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30-11-2021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1822C57-6D2A-4868-856B-EFB0731E6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6E0FE71-3D01-4156-9B05-0FC1CBE84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0924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DBCB1D-99F6-4CAA-A6FA-A8D5EA288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73CE5A3-34AD-4594-98FF-6E27FEA8A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375E958-6CBD-4049-AA05-3EECD0137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30-11-2021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93BEC23-02FE-45A4-A856-A79B98D7A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22FD731C-1A12-4BF6-8C51-A0BF042A9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9295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D64A93-4BA7-499B-BB3C-525E78BC3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693C1704-3E57-4684-ADB2-595A7D14F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3885D821-AAB0-405B-A134-4D9A993DE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30-11-2021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1AAD029-9D42-4B0A-B889-06CA0890F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39D0AFF-496A-4395-95B9-34CDE0286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37492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566384-ACF1-437E-9247-22E1F41F3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8D46B8B-32D8-4813-9A2A-E58B1FFF6F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92FB9040-B56A-4A2D-8ECA-63C5751419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A19DB7F1-015B-4973-B2EF-11B476AA6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30-11-2021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35A5E356-AA69-4A37-A05F-EF4F60928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FA8D7CCF-7C7C-4D19-A779-795D11444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74677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442BB1-9D71-4756-BB80-E60A1856F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FCEB711F-2D24-4425-AC7B-9CE3AE252A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499D9C0C-714D-4E4C-86B7-05B2324C2E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46CE5C80-02C2-4970-930C-F56DB6445B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237469A5-44E7-4F79-899D-92A7EBA95D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4076B8C0-1184-4717-A0A3-C279CA3D7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30-11-2021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3CCF9D08-47FE-4BE9-BB1C-B7AD6DFDD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E31DBEDD-1634-43C6-8D27-69F321A9A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12646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22AC7C-FDC5-4645-B4C6-6166E0F1C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59D57318-DB37-41F6-AC70-0426AB315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30-11-2021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90C1057A-EB9E-45C0-A010-71E25F52D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E40F8610-209F-4CD5-AE5D-B58D848A4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7157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3B3B30E2-BF2A-45B6-A3EE-010127A9B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30-11-2021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EF3D4C04-0902-4DA0-9C47-6F184104D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7F2E5421-C70A-478C-93B4-3723A8028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39780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4E70C5-C6B7-4293-B2F9-4A102FAB4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107638E-2418-4400-82E5-13C02FBF7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72BD0897-0ECD-495E-AEB6-B4B60C8AE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2FE95B69-E91B-44C8-A651-B820D91E6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30-11-2021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3F569BA3-47A8-45E0-8678-211879390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B1563CA0-C560-4A0C-B94C-7127C49C1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07027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81BDF8-30DA-46A2-9A8B-2B439363F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9B813A4B-CC57-4C57-A7B7-83BD283DD2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8AB691B4-9B48-4D3E-B854-62F7B9924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01A1C1C4-8204-41E5-9A39-37A97EA11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30-11-2021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EE78EF3C-477C-4503-A2C9-F6ED43F37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70937D8C-A980-463D-9851-3E49305E3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90353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943E9B19-36FC-4B41-A987-022C998AB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C6C594B8-0843-405E-AB1B-449848E08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64323E8-9C3A-4355-B51C-CAD9C6D8E6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F64D1-E85E-4CD5-9ACA-EDF39BAE8849}" type="datetimeFigureOut">
              <a:rPr lang="da-DK" smtClean="0"/>
              <a:t>30-11-2021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19CF9746-4026-428C-B1CA-3DA8FC1A14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B0E27DB-F173-4D83-B7AF-58B97EA8F3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32086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9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4.bin"/><Relationship Id="rId9" Type="http://schemas.openxmlformats.org/officeDocument/2006/relationships/image" Target="../media/image7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7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9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E30A98F2-2073-40D9-B6D1-6D273D73D2DB}"/>
              </a:ext>
            </a:extLst>
          </p:cNvPr>
          <p:cNvSpPr txBox="1">
            <a:spLocks/>
          </p:cNvSpPr>
          <p:nvPr/>
        </p:nvSpPr>
        <p:spPr>
          <a:xfrm>
            <a:off x="630620" y="393403"/>
            <a:ext cx="11210013" cy="11559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a-DK" sz="4800" dirty="0"/>
              <a:t>Ex33 – </a:t>
            </a:r>
            <a:r>
              <a:rPr lang="da-DK" sz="4800" dirty="0" err="1"/>
              <a:t>Delegate</a:t>
            </a:r>
            <a:endParaRPr lang="da-DK" sz="4800" dirty="0"/>
          </a:p>
        </p:txBody>
      </p:sp>
      <p:sp>
        <p:nvSpPr>
          <p:cNvPr id="6" name="Undertitel 2">
            <a:extLst>
              <a:ext uri="{FF2B5EF4-FFF2-40B4-BE49-F238E27FC236}">
                <a16:creationId xmlns:a16="http://schemas.microsoft.com/office/drawing/2014/main" id="{68BD882C-CB08-4569-991A-22CC6191F1A2}"/>
              </a:ext>
            </a:extLst>
          </p:cNvPr>
          <p:cNvSpPr txBox="1">
            <a:spLocks/>
          </p:cNvSpPr>
          <p:nvPr/>
        </p:nvSpPr>
        <p:spPr>
          <a:xfrm>
            <a:off x="798788" y="1965434"/>
            <a:ext cx="5297212" cy="40520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a-DK" sz="2800" dirty="0" err="1"/>
              <a:t>Delegate</a:t>
            </a:r>
            <a:endParaRPr lang="da-DK" sz="28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a-DK" sz="2800" dirty="0" err="1"/>
              <a:t>Anonymous</a:t>
            </a:r>
            <a:r>
              <a:rPr lang="da-DK" sz="2800" dirty="0"/>
              <a:t> </a:t>
            </a:r>
            <a:r>
              <a:rPr lang="da-DK" sz="2800" dirty="0" err="1"/>
              <a:t>delegates</a:t>
            </a:r>
            <a:endParaRPr lang="da-DK" sz="28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a-DK" sz="2800" dirty="0" err="1"/>
              <a:t>Composable</a:t>
            </a:r>
            <a:r>
              <a:rPr lang="da-DK" sz="2800" dirty="0"/>
              <a:t> </a:t>
            </a:r>
            <a:r>
              <a:rPr lang="da-DK" sz="2800" dirty="0" err="1"/>
              <a:t>delegates</a:t>
            </a:r>
            <a:endParaRPr lang="da-DK" sz="2800" dirty="0"/>
          </a:p>
          <a:p>
            <a:pPr algn="l"/>
            <a:r>
              <a:rPr lang="da-DK" sz="2800" dirty="0" err="1"/>
              <a:t>Pass</a:t>
            </a:r>
            <a:r>
              <a:rPr lang="da-DK" sz="2800" dirty="0"/>
              <a:t> by reference</a:t>
            </a:r>
          </a:p>
        </p:txBody>
      </p:sp>
      <p:pic>
        <p:nvPicPr>
          <p:cNvPr id="3" name="Billede 2">
            <a:extLst>
              <a:ext uri="{FF2B5EF4-FFF2-40B4-BE49-F238E27FC236}">
                <a16:creationId xmlns:a16="http://schemas.microsoft.com/office/drawing/2014/main" id="{E99D267D-B860-4CEE-B312-24480AF13B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727824"/>
            <a:ext cx="5402352" cy="5402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163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>
            <a:extLst>
              <a:ext uri="{FF2B5EF4-FFF2-40B4-BE49-F238E27FC236}">
                <a16:creationId xmlns:a16="http://schemas.microsoft.com/office/drawing/2014/main" id="{1128E024-6B11-41AC-9BBC-94268C63D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a-DK" dirty="0"/>
              <a:t>Sæt i gang!</a:t>
            </a:r>
          </a:p>
        </p:txBody>
      </p:sp>
      <p:sp>
        <p:nvSpPr>
          <p:cNvPr id="9" name="Pladsholder til indhold 8">
            <a:extLst>
              <a:ext uri="{FF2B5EF4-FFF2-40B4-BE49-F238E27FC236}">
                <a16:creationId xmlns:a16="http://schemas.microsoft.com/office/drawing/2014/main" id="{D7591713-668C-4007-998F-0E5983A42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Kom til os, hvis I har spørgsmål</a:t>
            </a:r>
          </a:p>
          <a:p>
            <a:r>
              <a:rPr lang="da-DK" dirty="0"/>
              <a:t>Sæt i gang med dagens opgave</a:t>
            </a:r>
          </a:p>
        </p:txBody>
      </p:sp>
    </p:spTree>
    <p:extLst>
      <p:ext uri="{BB962C8B-B14F-4D97-AF65-F5344CB8AC3E}">
        <p14:creationId xmlns:p14="http://schemas.microsoft.com/office/powerpoint/2010/main" val="3487926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A06A89-2349-4E53-B72C-4EBAF99E8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Præsentation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9C79861-13B0-41D8-9A18-9F6D11672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/>
              <a:t>11:15 </a:t>
            </a:r>
            <a:r>
              <a:rPr lang="da-DK" dirty="0">
                <a:sym typeface="Wingdings" panose="05000000000000000000" pitchFamily="2" charset="2"/>
              </a:rPr>
              <a:t> 11:20</a:t>
            </a:r>
          </a:p>
          <a:p>
            <a:pPr lvl="1"/>
            <a:r>
              <a:rPr lang="da-DK" dirty="0">
                <a:sym typeface="Wingdings" panose="05000000000000000000" pitchFamily="2" charset="2"/>
              </a:rPr>
              <a:t>Forbered:</a:t>
            </a:r>
          </a:p>
          <a:p>
            <a:pPr lvl="2"/>
            <a:r>
              <a:rPr lang="da-DK" dirty="0">
                <a:sym typeface="Wingdings" panose="05000000000000000000" pitchFamily="2" charset="2"/>
              </a:rPr>
              <a:t>”Hvordan skal vi præsentere dagens arbejde?”</a:t>
            </a:r>
          </a:p>
          <a:p>
            <a:pPr lvl="2"/>
            <a:r>
              <a:rPr lang="da-DK" dirty="0">
                <a:sym typeface="Wingdings" panose="05000000000000000000" pitchFamily="2" charset="2"/>
              </a:rPr>
              <a:t>”Hvem bliver tilbage?”</a:t>
            </a:r>
            <a:endParaRPr lang="da-DK" dirty="0"/>
          </a:p>
          <a:p>
            <a:r>
              <a:rPr lang="da-DK" dirty="0"/>
              <a:t>11:20 </a:t>
            </a:r>
            <a:r>
              <a:rPr lang="da-DK" dirty="0">
                <a:sym typeface="Wingdings" panose="05000000000000000000" pitchFamily="2" charset="2"/>
              </a:rPr>
              <a:t> 11:30</a:t>
            </a:r>
          </a:p>
          <a:p>
            <a:pPr lvl="1"/>
            <a:r>
              <a:rPr lang="da-DK" dirty="0">
                <a:sym typeface="Wingdings" panose="05000000000000000000" pitchFamily="2" charset="2"/>
              </a:rPr>
              <a:t>Præsentationsrunde efter ”tre til te”</a:t>
            </a:r>
          </a:p>
          <a:p>
            <a:pPr lvl="1"/>
            <a:r>
              <a:rPr lang="da-DK" dirty="0">
                <a:sym typeface="Wingdings" panose="05000000000000000000" pitchFamily="2" charset="2"/>
              </a:rPr>
              <a:t>Videndeling</a:t>
            </a:r>
          </a:p>
          <a:p>
            <a:pPr lvl="2"/>
            <a:r>
              <a:rPr lang="da-DK" dirty="0">
                <a:sym typeface="Wingdings" panose="05000000000000000000" pitchFamily="2" charset="2"/>
              </a:rPr>
              <a:t>”Hvordan er de andre nået i mål?”</a:t>
            </a:r>
          </a:p>
          <a:p>
            <a:pPr lvl="2"/>
            <a:r>
              <a:rPr lang="da-DK" dirty="0">
                <a:sym typeface="Wingdings" panose="05000000000000000000" pitchFamily="2" charset="2"/>
              </a:rPr>
              <a:t>”Kan vi selv benytte noget af det, vi har set?”</a:t>
            </a:r>
          </a:p>
          <a:p>
            <a:pPr lvl="2"/>
            <a:r>
              <a:rPr lang="da-DK" dirty="0">
                <a:sym typeface="Wingdings" panose="05000000000000000000" pitchFamily="2" charset="2"/>
              </a:rPr>
              <a:t>”Nogen vi skal kontakte?”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961201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00B470-E707-4CDC-91A9-0C30FCB7B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Næste gang: Ex34-Events</a:t>
            </a:r>
          </a:p>
        </p:txBody>
      </p:sp>
      <p:sp>
        <p:nvSpPr>
          <p:cNvPr id="8" name="Pladsholder til indhold 2">
            <a:extLst>
              <a:ext uri="{FF2B5EF4-FFF2-40B4-BE49-F238E27FC236}">
                <a16:creationId xmlns:a16="http://schemas.microsoft.com/office/drawing/2014/main" id="{059AA510-7595-4F7F-A477-722694909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5255"/>
            <a:ext cx="10663989" cy="49518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a-DK" dirty="0"/>
              <a:t>Forberedelsen er på ItsLearning:</a:t>
            </a:r>
          </a:p>
          <a:p>
            <a:pPr marL="0" indent="0">
              <a:buNone/>
            </a:pPr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pPr marL="0" indent="0">
              <a:buNone/>
            </a:pPr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pPr marL="0" indent="0">
              <a:buNone/>
            </a:pPr>
            <a:r>
              <a:rPr lang="da-DK" b="1" dirty="0"/>
              <a:t>OBS:</a:t>
            </a:r>
            <a:r>
              <a:rPr lang="da-DK" dirty="0"/>
              <a:t> Der kan forekomme ændringer i planen</a:t>
            </a:r>
          </a:p>
        </p:txBody>
      </p:sp>
      <p:graphicFrame>
        <p:nvGraphicFramePr>
          <p:cNvPr id="5" name="Objekt 4">
            <a:extLst>
              <a:ext uri="{FF2B5EF4-FFF2-40B4-BE49-F238E27FC236}">
                <a16:creationId xmlns:a16="http://schemas.microsoft.com/office/drawing/2014/main" id="{AD72EAFA-ADB2-4018-B2B3-B369E9B605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755821"/>
              </p:ext>
            </p:extLst>
          </p:nvPr>
        </p:nvGraphicFramePr>
        <p:xfrm>
          <a:off x="940986" y="2516369"/>
          <a:ext cx="7075002" cy="32941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7" name="Bitmapbillede" r:id="rId4" imgW="4960800" imgH="2309040" progId="Paint.Picture">
                  <p:embed/>
                </p:oleObj>
              </mc:Choice>
              <mc:Fallback>
                <p:oleObj name="Bitmapbillede" r:id="rId4" imgW="4960800" imgH="230904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40986" y="2516369"/>
                        <a:ext cx="7075002" cy="32941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66485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BA561F-2EBF-4AED-800E-8CDF310E5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Plan for i dag</a:t>
            </a:r>
          </a:p>
        </p:txBody>
      </p:sp>
      <p:graphicFrame>
        <p:nvGraphicFramePr>
          <p:cNvPr id="4" name="Tabel 4">
            <a:extLst>
              <a:ext uri="{FF2B5EF4-FFF2-40B4-BE49-F238E27FC236}">
                <a16:creationId xmlns:a16="http://schemas.microsoft.com/office/drawing/2014/main" id="{578323D5-CF0A-4C05-A82A-64CBF1C4F5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9049925"/>
              </p:ext>
            </p:extLst>
          </p:nvPr>
        </p:nvGraphicFramePr>
        <p:xfrm>
          <a:off x="1431471" y="1690686"/>
          <a:ext cx="9748158" cy="365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6032">
                  <a:extLst>
                    <a:ext uri="{9D8B030D-6E8A-4147-A177-3AD203B41FA5}">
                      <a16:colId xmlns:a16="http://schemas.microsoft.com/office/drawing/2014/main" val="3514400271"/>
                    </a:ext>
                  </a:extLst>
                </a:gridCol>
                <a:gridCol w="7112126">
                  <a:extLst>
                    <a:ext uri="{9D8B030D-6E8A-4147-A177-3AD203B41FA5}">
                      <a16:colId xmlns:a16="http://schemas.microsoft.com/office/drawing/2014/main" val="2032630198"/>
                    </a:ext>
                  </a:extLst>
                </a:gridCol>
              </a:tblGrid>
              <a:tr h="471360">
                <a:tc>
                  <a:txBody>
                    <a:bodyPr/>
                    <a:lstStyle/>
                    <a:p>
                      <a:endParaRPr lang="da-D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684956"/>
                  </a:ext>
                </a:extLst>
              </a:tr>
              <a:tr h="4713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400" dirty="0"/>
                        <a:t>08:15 – 08:30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dirty="0"/>
                        <a:t>Introduktion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130290"/>
                  </a:ext>
                </a:extLst>
              </a:tr>
              <a:tr h="471360">
                <a:tc>
                  <a:txBody>
                    <a:bodyPr/>
                    <a:lstStyle/>
                    <a:p>
                      <a:r>
                        <a:rPr lang="da-DK" sz="2400" dirty="0"/>
                        <a:t>08:30 – 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400" dirty="0"/>
                        <a:t>Øvelse 1 - Terminologi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934295"/>
                  </a:ext>
                </a:extLst>
              </a:tr>
              <a:tr h="471360">
                <a:tc>
                  <a:txBody>
                    <a:bodyPr/>
                    <a:lstStyle/>
                    <a:p>
                      <a:r>
                        <a:rPr lang="da-DK" sz="2400" dirty="0"/>
                        <a:t>09:00 – 09:45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400" dirty="0"/>
                        <a:t>Øvelse 2 –</a:t>
                      </a:r>
                      <a:r>
                        <a:rPr lang="da-DK" sz="2400" baseline="0" dirty="0"/>
                        <a:t> </a:t>
                      </a:r>
                      <a:r>
                        <a:rPr lang="da-DK" sz="2400" baseline="0" dirty="0" err="1"/>
                        <a:t>BonusApp</a:t>
                      </a:r>
                      <a:endParaRPr lang="da-DK" sz="2400" baseline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400" dirty="0"/>
                        <a:t>Øvelse 3 -</a:t>
                      </a:r>
                      <a:r>
                        <a:rPr lang="da-DK" sz="2400" baseline="0" dirty="0"/>
                        <a:t> Meddelelsessystemet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84328"/>
                  </a:ext>
                </a:extLst>
              </a:tr>
              <a:tr h="4713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400" dirty="0"/>
                        <a:t>09:45 – 10:00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dirty="0"/>
                        <a:t>Pause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751544"/>
                  </a:ext>
                </a:extLst>
              </a:tr>
              <a:tr h="471360">
                <a:tc>
                  <a:txBody>
                    <a:bodyPr/>
                    <a:lstStyle/>
                    <a:p>
                      <a:r>
                        <a:rPr lang="da-DK" sz="2400" dirty="0"/>
                        <a:t>10:00 – 11:00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400" dirty="0"/>
                        <a:t>Øvelse 3 –</a:t>
                      </a:r>
                      <a:r>
                        <a:rPr lang="da-DK" sz="2400" baseline="0" dirty="0"/>
                        <a:t> Meddelelsessystemet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093138"/>
                  </a:ext>
                </a:extLst>
              </a:tr>
              <a:tr h="471360">
                <a:tc>
                  <a:txBody>
                    <a:bodyPr/>
                    <a:lstStyle/>
                    <a:p>
                      <a:r>
                        <a:rPr lang="da-DK" sz="2400" dirty="0"/>
                        <a:t>11:00 – 11:30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dirty="0"/>
                        <a:t>Opsummering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673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0483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4F1890-4514-4E97-ABCE-ACC5DF0D6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Hvad har vi set på tidligere?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43BDED69-EFB8-46A2-8D78-D8DA7254D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3929716"/>
          </a:xfrm>
        </p:spPr>
        <p:txBody>
          <a:bodyPr/>
          <a:lstStyle/>
          <a:p>
            <a:r>
              <a:rPr lang="da-DK" dirty="0"/>
              <a:t>Observer Pattern</a:t>
            </a:r>
          </a:p>
          <a:p>
            <a:pPr lvl="1"/>
            <a:r>
              <a:rPr lang="da-DK" dirty="0"/>
              <a:t>Abstract class</a:t>
            </a:r>
          </a:p>
          <a:p>
            <a:pPr lvl="1"/>
            <a:r>
              <a:rPr lang="da-DK" dirty="0"/>
              <a:t>Interface</a:t>
            </a:r>
          </a:p>
          <a:p>
            <a:r>
              <a:rPr lang="da-DK" dirty="0" err="1"/>
              <a:t>Pass</a:t>
            </a:r>
            <a:r>
              <a:rPr lang="da-DK" dirty="0"/>
              <a:t> by reference</a:t>
            </a:r>
          </a:p>
        </p:txBody>
      </p:sp>
    </p:spTree>
    <p:extLst>
      <p:ext uri="{BB962C8B-B14F-4D97-AF65-F5344CB8AC3E}">
        <p14:creationId xmlns:p14="http://schemas.microsoft.com/office/powerpoint/2010/main" val="102632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C9C404-5E39-48AA-B2C4-8393BB2BA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Hvad er det nye?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53FA6DB-06DB-46A7-B1A9-70892C61C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Delegate</a:t>
            </a:r>
            <a:r>
              <a:rPr lang="da-DK" dirty="0"/>
              <a:t> erklæring (en: </a:t>
            </a:r>
            <a:r>
              <a:rPr lang="da-DK" dirty="0" err="1"/>
              <a:t>declaration</a:t>
            </a:r>
            <a:r>
              <a:rPr lang="da-DK" dirty="0"/>
              <a:t>)</a:t>
            </a:r>
          </a:p>
        </p:txBody>
      </p:sp>
      <p:graphicFrame>
        <p:nvGraphicFramePr>
          <p:cNvPr id="4" name="Objekt 3">
            <a:extLst>
              <a:ext uri="{FF2B5EF4-FFF2-40B4-BE49-F238E27FC236}">
                <a16:creationId xmlns:a16="http://schemas.microsoft.com/office/drawing/2014/main" id="{1D04EA82-E7B0-4AF4-9D98-EF4E2B85A0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4420043"/>
              </p:ext>
            </p:extLst>
          </p:nvPr>
        </p:nvGraphicFramePr>
        <p:xfrm>
          <a:off x="1349865" y="2791661"/>
          <a:ext cx="7405282" cy="4167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6" name="Bitmapbillede" r:id="rId4" imgW="3779640" imgH="213480" progId="Paint.Picture">
                  <p:embed/>
                </p:oleObj>
              </mc:Choice>
              <mc:Fallback>
                <p:oleObj name="Bitmapbillede" r:id="rId4" imgW="3779640" imgH="21348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49865" y="2791661"/>
                        <a:ext cx="7405282" cy="4167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kstfelt 6">
            <a:extLst>
              <a:ext uri="{FF2B5EF4-FFF2-40B4-BE49-F238E27FC236}">
                <a16:creationId xmlns:a16="http://schemas.microsoft.com/office/drawing/2014/main" id="{A48134DB-8EF6-419F-BD40-15D46135CFF9}"/>
              </a:ext>
            </a:extLst>
          </p:cNvPr>
          <p:cNvSpPr txBox="1"/>
          <p:nvPr/>
        </p:nvSpPr>
        <p:spPr>
          <a:xfrm>
            <a:off x="808424" y="4323360"/>
            <a:ext cx="1845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err="1"/>
              <a:t>delegate</a:t>
            </a:r>
            <a:r>
              <a:rPr lang="da-DK" dirty="0"/>
              <a:t> </a:t>
            </a:r>
            <a:r>
              <a:rPr lang="da-DK" dirty="0" err="1"/>
              <a:t>keyword</a:t>
            </a:r>
            <a:endParaRPr lang="da-DK" dirty="0"/>
          </a:p>
        </p:txBody>
      </p:sp>
      <p:cxnSp>
        <p:nvCxnSpPr>
          <p:cNvPr id="9" name="Lige pilforbindelse 8">
            <a:extLst>
              <a:ext uri="{FF2B5EF4-FFF2-40B4-BE49-F238E27FC236}">
                <a16:creationId xmlns:a16="http://schemas.microsoft.com/office/drawing/2014/main" id="{7648EE19-9D5C-4BB1-916D-82B579F5C2B7}"/>
              </a:ext>
            </a:extLst>
          </p:cNvPr>
          <p:cNvCxnSpPr>
            <a:cxnSpLocks/>
            <a:stCxn id="7" idx="0"/>
            <a:endCxn id="11" idx="2"/>
          </p:cNvCxnSpPr>
          <p:nvPr/>
        </p:nvCxnSpPr>
        <p:spPr>
          <a:xfrm flipV="1">
            <a:off x="1731241" y="3199237"/>
            <a:ext cx="1161943" cy="1124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ktangel 9">
            <a:extLst>
              <a:ext uri="{FF2B5EF4-FFF2-40B4-BE49-F238E27FC236}">
                <a16:creationId xmlns:a16="http://schemas.microsoft.com/office/drawing/2014/main" id="{015E1AD6-CFF0-4262-94FB-64B28D3C4BC4}"/>
              </a:ext>
            </a:extLst>
          </p:cNvPr>
          <p:cNvSpPr/>
          <p:nvPr/>
        </p:nvSpPr>
        <p:spPr>
          <a:xfrm>
            <a:off x="3516365" y="2781028"/>
            <a:ext cx="5185675" cy="4167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Rektangel 10">
            <a:extLst>
              <a:ext uri="{FF2B5EF4-FFF2-40B4-BE49-F238E27FC236}">
                <a16:creationId xmlns:a16="http://schemas.microsoft.com/office/drawing/2014/main" id="{20779058-8BB0-426D-8F0C-4977EAC36860}"/>
              </a:ext>
            </a:extLst>
          </p:cNvPr>
          <p:cNvSpPr/>
          <p:nvPr/>
        </p:nvSpPr>
        <p:spPr>
          <a:xfrm>
            <a:off x="2338085" y="2782476"/>
            <a:ext cx="1110197" cy="4167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2" name="Lige pilforbindelse 11">
            <a:extLst>
              <a:ext uri="{FF2B5EF4-FFF2-40B4-BE49-F238E27FC236}">
                <a16:creationId xmlns:a16="http://schemas.microsoft.com/office/drawing/2014/main" id="{2D3D3809-0FFD-4B9A-B2BE-83F5694F8CDB}"/>
              </a:ext>
            </a:extLst>
          </p:cNvPr>
          <p:cNvCxnSpPr>
            <a:cxnSpLocks/>
            <a:stCxn id="16" idx="0"/>
            <a:endCxn id="10" idx="2"/>
          </p:cNvCxnSpPr>
          <p:nvPr/>
        </p:nvCxnSpPr>
        <p:spPr>
          <a:xfrm flipV="1">
            <a:off x="5413221" y="3197789"/>
            <a:ext cx="695982" cy="1125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kstfelt 15">
            <a:extLst>
              <a:ext uri="{FF2B5EF4-FFF2-40B4-BE49-F238E27FC236}">
                <a16:creationId xmlns:a16="http://schemas.microsoft.com/office/drawing/2014/main" id="{DDF6F102-DBE2-4174-9E8B-CDBC8FCDEF80}"/>
              </a:ext>
            </a:extLst>
          </p:cNvPr>
          <p:cNvSpPr txBox="1"/>
          <p:nvPr/>
        </p:nvSpPr>
        <p:spPr>
          <a:xfrm>
            <a:off x="3928870" y="4323360"/>
            <a:ext cx="29687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dirty="0"/>
              <a:t>Metodesignatur</a:t>
            </a:r>
          </a:p>
        </p:txBody>
      </p:sp>
      <p:graphicFrame>
        <p:nvGraphicFramePr>
          <p:cNvPr id="29" name="Objekt 28">
            <a:extLst>
              <a:ext uri="{FF2B5EF4-FFF2-40B4-BE49-F238E27FC236}">
                <a16:creationId xmlns:a16="http://schemas.microsoft.com/office/drawing/2014/main" id="{3AE0B843-3157-425E-9B08-2A4B659F5F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580364"/>
              </p:ext>
            </p:extLst>
          </p:nvPr>
        </p:nvGraphicFramePr>
        <p:xfrm>
          <a:off x="7749050" y="273468"/>
          <a:ext cx="4030663" cy="203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7" name="Bitmapbillede" r:id="rId6" imgW="4030920" imgH="2034720" progId="Paint.Picture">
                  <p:embed/>
                </p:oleObj>
              </mc:Choice>
              <mc:Fallback>
                <p:oleObj name="Bitmapbillede" r:id="rId6" imgW="4030920" imgH="20347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749050" y="273468"/>
                        <a:ext cx="4030663" cy="2035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kt 30">
            <a:extLst>
              <a:ext uri="{FF2B5EF4-FFF2-40B4-BE49-F238E27FC236}">
                <a16:creationId xmlns:a16="http://schemas.microsoft.com/office/drawing/2014/main" id="{96D771D0-A316-4799-BA6C-E9E7CD2DDD6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364413"/>
              </p:ext>
            </p:extLst>
          </p:nvPr>
        </p:nvGraphicFramePr>
        <p:xfrm>
          <a:off x="7749050" y="4095014"/>
          <a:ext cx="4030662" cy="21089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8" name="Bitmapbillede" r:id="rId8" imgW="3962520" imgH="2072520" progId="Paint.Picture">
                  <p:embed/>
                </p:oleObj>
              </mc:Choice>
              <mc:Fallback>
                <p:oleObj name="Bitmapbillede" r:id="rId8" imgW="3962520" imgH="20725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749050" y="4095014"/>
                        <a:ext cx="4030662" cy="21089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45712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C9C404-5E39-48AA-B2C4-8393BB2BA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Hvad er det nye?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53FA6DB-06DB-46A7-B1A9-70892C61C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sz="2400" dirty="0"/>
              <a:t>Erklær vores </a:t>
            </a:r>
            <a:r>
              <a:rPr lang="da-DK" sz="2400" dirty="0" err="1"/>
              <a:t>delegate</a:t>
            </a:r>
            <a:r>
              <a:rPr lang="da-DK" sz="2400" dirty="0"/>
              <a:t> (i vores </a:t>
            </a:r>
            <a:r>
              <a:rPr lang="da-DK" sz="2400" dirty="0" err="1"/>
              <a:t>namespace</a:t>
            </a:r>
            <a:r>
              <a:rPr lang="da-DK" sz="2400" dirty="0"/>
              <a:t>)</a:t>
            </a:r>
          </a:p>
          <a:p>
            <a:endParaRPr lang="da-DK" dirty="0"/>
          </a:p>
          <a:p>
            <a:endParaRPr lang="da-DK" dirty="0"/>
          </a:p>
          <a:p>
            <a:r>
              <a:rPr lang="da-DK" sz="2400" dirty="0"/>
              <a:t>Tilføj vores metoder, der matcher med metodesignaturen (i vores class)</a:t>
            </a:r>
          </a:p>
        </p:txBody>
      </p:sp>
      <p:graphicFrame>
        <p:nvGraphicFramePr>
          <p:cNvPr id="5" name="Objekt 4">
            <a:extLst>
              <a:ext uri="{FF2B5EF4-FFF2-40B4-BE49-F238E27FC236}">
                <a16:creationId xmlns:a16="http://schemas.microsoft.com/office/drawing/2014/main" id="{9700BECB-CE52-4E39-ACF8-67B33325CC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2785825"/>
              </p:ext>
            </p:extLst>
          </p:nvPr>
        </p:nvGraphicFramePr>
        <p:xfrm>
          <a:off x="1136784" y="2381572"/>
          <a:ext cx="6229800" cy="8014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2" name="Bitmapbillede" r:id="rId4" imgW="4023360" imgH="518040" progId="Paint.Picture">
                  <p:embed/>
                </p:oleObj>
              </mc:Choice>
              <mc:Fallback>
                <p:oleObj name="Bitmapbillede" r:id="rId4" imgW="4023360" imgH="51804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36784" y="2381572"/>
                        <a:ext cx="6229800" cy="8014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kt 5">
            <a:extLst>
              <a:ext uri="{FF2B5EF4-FFF2-40B4-BE49-F238E27FC236}">
                <a16:creationId xmlns:a16="http://schemas.microsoft.com/office/drawing/2014/main" id="{7E60821F-8D53-49D9-B3E6-B5B27F84A5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7640237"/>
              </p:ext>
            </p:extLst>
          </p:nvPr>
        </p:nvGraphicFramePr>
        <p:xfrm>
          <a:off x="1136784" y="3933826"/>
          <a:ext cx="4542632" cy="23780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3" name="Bitmapbillede" r:id="rId6" imgW="3680640" imgH="1927800" progId="Paint.Picture">
                  <p:embed/>
                </p:oleObj>
              </mc:Choice>
              <mc:Fallback>
                <p:oleObj name="Bitmapbillede" r:id="rId6" imgW="3680640" imgH="192780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36784" y="3933826"/>
                        <a:ext cx="4542632" cy="23780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kt 7">
            <a:extLst>
              <a:ext uri="{FF2B5EF4-FFF2-40B4-BE49-F238E27FC236}">
                <a16:creationId xmlns:a16="http://schemas.microsoft.com/office/drawing/2014/main" id="{9C0DCCDE-1CCE-4737-B87F-23418E7455C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8090823"/>
              </p:ext>
            </p:extLst>
          </p:nvPr>
        </p:nvGraphicFramePr>
        <p:xfrm>
          <a:off x="6512586" y="4001294"/>
          <a:ext cx="4339217" cy="23750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4" name="Bitmapbillede" r:id="rId8" imgW="3520440" imgH="1927800" progId="Paint.Picture">
                  <p:embed/>
                </p:oleObj>
              </mc:Choice>
              <mc:Fallback>
                <p:oleObj name="Bitmapbillede" r:id="rId8" imgW="3520440" imgH="192780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512586" y="4001294"/>
                        <a:ext cx="4339217" cy="23750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2938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C9C404-5E39-48AA-B2C4-8393BB2BA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Hvad er det nye?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53FA6DB-06DB-46A7-B1A9-70892C61C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sz="2400" dirty="0"/>
              <a:t>Associer </a:t>
            </a:r>
            <a:r>
              <a:rPr lang="da-DK" sz="2400" dirty="0" err="1"/>
              <a:t>delegate</a:t>
            </a:r>
            <a:r>
              <a:rPr lang="da-DK" sz="2400" dirty="0"/>
              <a:t> med en metode, der har en kompatibel metodesignatur</a:t>
            </a:r>
            <a:endParaRPr lang="da-DK" dirty="0"/>
          </a:p>
        </p:txBody>
      </p:sp>
      <p:graphicFrame>
        <p:nvGraphicFramePr>
          <p:cNvPr id="7" name="Objekt 6">
            <a:extLst>
              <a:ext uri="{FF2B5EF4-FFF2-40B4-BE49-F238E27FC236}">
                <a16:creationId xmlns:a16="http://schemas.microsoft.com/office/drawing/2014/main" id="{1DB1C0AA-DDD4-4DD9-A40F-9DA35F12FD2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0509156"/>
              </p:ext>
            </p:extLst>
          </p:nvPr>
        </p:nvGraphicFramePr>
        <p:xfrm>
          <a:off x="1121758" y="2819962"/>
          <a:ext cx="4225744" cy="31492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0" name="Bitmapbillede" r:id="rId4" imgW="2842200" imgH="2118240" progId="Paint.Picture">
                  <p:embed/>
                </p:oleObj>
              </mc:Choice>
              <mc:Fallback>
                <p:oleObj name="Bitmapbillede" r:id="rId4" imgW="2842200" imgH="211824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21758" y="2819962"/>
                        <a:ext cx="4225744" cy="31492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kstfelt 8">
            <a:extLst>
              <a:ext uri="{FF2B5EF4-FFF2-40B4-BE49-F238E27FC236}">
                <a16:creationId xmlns:a16="http://schemas.microsoft.com/office/drawing/2014/main" id="{92CF4F2A-A1B1-4929-9256-D0D9BEF9A023}"/>
              </a:ext>
            </a:extLst>
          </p:cNvPr>
          <p:cNvSpPr txBox="1"/>
          <p:nvPr/>
        </p:nvSpPr>
        <p:spPr>
          <a:xfrm>
            <a:off x="7060555" y="4001294"/>
            <a:ext cx="4272708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da-DK" dirty="0"/>
              <a:t>Forskellige måder at skrive det samme på?</a:t>
            </a:r>
          </a:p>
        </p:txBody>
      </p:sp>
      <p:cxnSp>
        <p:nvCxnSpPr>
          <p:cNvPr id="11" name="Lige pilforbindelse 10">
            <a:extLst>
              <a:ext uri="{FF2B5EF4-FFF2-40B4-BE49-F238E27FC236}">
                <a16:creationId xmlns:a16="http://schemas.microsoft.com/office/drawing/2014/main" id="{1F79A7C3-7F75-4B98-B053-5872310E368A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5482141" y="4120588"/>
            <a:ext cx="1578414" cy="653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Lige pilforbindelse 12">
            <a:extLst>
              <a:ext uri="{FF2B5EF4-FFF2-40B4-BE49-F238E27FC236}">
                <a16:creationId xmlns:a16="http://schemas.microsoft.com/office/drawing/2014/main" id="{9CEC8527-CC4A-4B12-A60E-F458CE7444F3}"/>
              </a:ext>
            </a:extLst>
          </p:cNvPr>
          <p:cNvCxnSpPr>
            <a:stCxn id="9" idx="1"/>
          </p:cNvCxnSpPr>
          <p:nvPr/>
        </p:nvCxnSpPr>
        <p:spPr>
          <a:xfrm flipH="1">
            <a:off x="3419423" y="4185960"/>
            <a:ext cx="3641132" cy="8490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Lige pilforbindelse 14">
            <a:extLst>
              <a:ext uri="{FF2B5EF4-FFF2-40B4-BE49-F238E27FC236}">
                <a16:creationId xmlns:a16="http://schemas.microsoft.com/office/drawing/2014/main" id="{6A705B86-26C0-42D2-B4DC-36B6ADE3C07C}"/>
              </a:ext>
            </a:extLst>
          </p:cNvPr>
          <p:cNvCxnSpPr>
            <a:stCxn id="9" idx="1"/>
          </p:cNvCxnSpPr>
          <p:nvPr/>
        </p:nvCxnSpPr>
        <p:spPr>
          <a:xfrm flipH="1">
            <a:off x="4002111" y="4185960"/>
            <a:ext cx="3058444" cy="1846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Lige pilforbindelse 16">
            <a:extLst>
              <a:ext uri="{FF2B5EF4-FFF2-40B4-BE49-F238E27FC236}">
                <a16:creationId xmlns:a16="http://schemas.microsoft.com/office/drawing/2014/main" id="{16A2069E-337D-4F3D-B57C-1BBEDB4B82C9}"/>
              </a:ext>
            </a:extLst>
          </p:cNvPr>
          <p:cNvCxnSpPr>
            <a:stCxn id="9" idx="1"/>
          </p:cNvCxnSpPr>
          <p:nvPr/>
        </p:nvCxnSpPr>
        <p:spPr>
          <a:xfrm flipH="1">
            <a:off x="3180021" y="4185960"/>
            <a:ext cx="3880534" cy="11383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642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D628F0-BA7D-4AC2-9924-6DCE9CD64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Hvad er det nye?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1B35A61-7AB1-4CB8-A14C-BA6033B35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Anonyme </a:t>
            </a:r>
            <a:r>
              <a:rPr lang="da-DK" dirty="0" err="1"/>
              <a:t>delegates</a:t>
            </a:r>
            <a:r>
              <a:rPr lang="da-DK" dirty="0"/>
              <a:t> (en: </a:t>
            </a:r>
            <a:r>
              <a:rPr lang="en-US" dirty="0"/>
              <a:t>Anonymous</a:t>
            </a:r>
            <a:r>
              <a:rPr lang="da-DK" dirty="0"/>
              <a:t>)</a:t>
            </a:r>
          </a:p>
        </p:txBody>
      </p:sp>
      <p:graphicFrame>
        <p:nvGraphicFramePr>
          <p:cNvPr id="5" name="Objekt 4">
            <a:extLst>
              <a:ext uri="{FF2B5EF4-FFF2-40B4-BE49-F238E27FC236}">
                <a16:creationId xmlns:a16="http://schemas.microsoft.com/office/drawing/2014/main" id="{AD65F095-EAD7-471F-9ED0-E8495D43AE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1203812"/>
              </p:ext>
            </p:extLst>
          </p:nvPr>
        </p:nvGraphicFramePr>
        <p:xfrm>
          <a:off x="1135816" y="2513012"/>
          <a:ext cx="5705326" cy="3979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7" name="Bitmapbillede" r:id="rId3" imgW="3528000" imgH="2461320" progId="Paint.Picture">
                  <p:embed/>
                </p:oleObj>
              </mc:Choice>
              <mc:Fallback>
                <p:oleObj name="Bitmapbillede" r:id="rId3" imgW="3528000" imgH="24613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35816" y="2513012"/>
                        <a:ext cx="5705326" cy="3979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50869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6B6C32-0ACE-4DEB-85F4-51453A157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Hvad er det nye?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7FA699A-C91B-4824-B6F7-5C8D50883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Composable</a:t>
            </a:r>
            <a:r>
              <a:rPr lang="da-DK" dirty="0"/>
              <a:t> </a:t>
            </a:r>
            <a:r>
              <a:rPr lang="da-DK" dirty="0" err="1"/>
              <a:t>Delegates</a:t>
            </a:r>
            <a:endParaRPr lang="da-DK" dirty="0"/>
          </a:p>
          <a:p>
            <a:pPr lvl="1"/>
            <a:r>
              <a:rPr lang="da-DK" dirty="0"/>
              <a:t>Hvad er det?</a:t>
            </a:r>
          </a:p>
          <a:p>
            <a:pPr lvl="2"/>
            <a:r>
              <a:rPr lang="da-DK" dirty="0"/>
              <a:t>Man kan kæde flere </a:t>
            </a:r>
            <a:r>
              <a:rPr lang="da-DK" dirty="0" err="1"/>
              <a:t>delegates</a:t>
            </a:r>
            <a:r>
              <a:rPr lang="da-DK" dirty="0"/>
              <a:t> sammen</a:t>
            </a:r>
          </a:p>
          <a:p>
            <a:pPr lvl="2"/>
            <a:r>
              <a:rPr lang="da-DK" dirty="0"/>
              <a:t>Man kan </a:t>
            </a:r>
            <a:r>
              <a:rPr lang="da-DK" dirty="0" err="1"/>
              <a:t>invoke</a:t>
            </a:r>
            <a:r>
              <a:rPr lang="da-DK" dirty="0"/>
              <a:t> alle ens </a:t>
            </a:r>
            <a:r>
              <a:rPr lang="da-DK" dirty="0" err="1"/>
              <a:t>delegates</a:t>
            </a:r>
            <a:r>
              <a:rPr lang="da-DK" dirty="0"/>
              <a:t> på en gang</a:t>
            </a:r>
          </a:p>
          <a:p>
            <a:pPr lvl="1"/>
            <a:r>
              <a:rPr lang="da-DK" dirty="0"/>
              <a:t>Ulemper</a:t>
            </a:r>
          </a:p>
          <a:p>
            <a:pPr lvl="2"/>
            <a:r>
              <a:rPr lang="da-DK" dirty="0"/>
              <a:t>Hvis der opstår en fejl, bliver alle resterende </a:t>
            </a:r>
            <a:r>
              <a:rPr lang="da-DK" dirty="0" err="1"/>
              <a:t>delegates</a:t>
            </a:r>
            <a:r>
              <a:rPr lang="da-DK" dirty="0"/>
              <a:t> skippet</a:t>
            </a:r>
          </a:p>
          <a:p>
            <a:pPr lvl="2"/>
            <a:r>
              <a:rPr lang="da-DK" dirty="0"/>
              <a:t>Det er kun værdien af den sidste metode der bliver gemt</a:t>
            </a:r>
          </a:p>
          <a:p>
            <a:pPr lvl="3"/>
            <a:r>
              <a:rPr lang="da-DK" dirty="0"/>
              <a:t>Dette kan medieres ved brug af ”</a:t>
            </a:r>
            <a:r>
              <a:rPr lang="da-DK" dirty="0" err="1"/>
              <a:t>ref</a:t>
            </a:r>
            <a:r>
              <a:rPr lang="da-DK" dirty="0"/>
              <a:t>”-variabler i ens </a:t>
            </a:r>
            <a:r>
              <a:rPr lang="da-DK" dirty="0" err="1"/>
              <a:t>delegate</a:t>
            </a:r>
            <a:r>
              <a:rPr lang="da-DK" dirty="0"/>
              <a:t> erklæring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80711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821C60-0830-4BF6-8453-47847BA07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Dagens opgave</a:t>
            </a:r>
          </a:p>
        </p:txBody>
      </p:sp>
      <p:sp>
        <p:nvSpPr>
          <p:cNvPr id="5" name="Pladsholder til indhold 4">
            <a:extLst>
              <a:ext uri="{FF2B5EF4-FFF2-40B4-BE49-F238E27FC236}">
                <a16:creationId xmlns:a16="http://schemas.microsoft.com/office/drawing/2014/main" id="{DB9A306B-7FA0-425A-BE2B-E6F51CC54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Gennemgang af dagens opgave</a:t>
            </a:r>
          </a:p>
          <a:p>
            <a:r>
              <a:rPr lang="da-DK" dirty="0"/>
              <a:t>Spørgsmål til opgaven</a:t>
            </a:r>
          </a:p>
        </p:txBody>
      </p:sp>
    </p:spTree>
    <p:extLst>
      <p:ext uri="{BB962C8B-B14F-4D97-AF65-F5344CB8AC3E}">
        <p14:creationId xmlns:p14="http://schemas.microsoft.com/office/powerpoint/2010/main" val="1826502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4640</TotalTime>
  <Words>409</Words>
  <Application>Microsoft Office PowerPoint</Application>
  <PresentationFormat>Widescreen</PresentationFormat>
  <Paragraphs>88</Paragraphs>
  <Slides>12</Slides>
  <Notes>7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Slidetitler</vt:lpstr>
      </vt:variant>
      <vt:variant>
        <vt:i4>12</vt:i4>
      </vt:variant>
    </vt:vector>
  </HeadingPairs>
  <TitlesOfParts>
    <vt:vector size="13" baseType="lpstr">
      <vt:lpstr>Office-tema</vt:lpstr>
      <vt:lpstr>PowerPoint-præsentation</vt:lpstr>
      <vt:lpstr>Plan for i dag</vt:lpstr>
      <vt:lpstr>Hvad har vi set på tidligere?</vt:lpstr>
      <vt:lpstr>Hvad er det nye?</vt:lpstr>
      <vt:lpstr>Hvad er det nye?</vt:lpstr>
      <vt:lpstr>Hvad er det nye?</vt:lpstr>
      <vt:lpstr>Hvad er det nye?</vt:lpstr>
      <vt:lpstr>Hvad er det nye?</vt:lpstr>
      <vt:lpstr>Dagens opgave</vt:lpstr>
      <vt:lpstr>Sæt i gang!</vt:lpstr>
      <vt:lpstr>Præsentation</vt:lpstr>
      <vt:lpstr>Næste gang: Ex34-Events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program</dc:title>
  <dc:creator>Leif Kildelund</dc:creator>
  <cp:lastModifiedBy>Leif Kildelund</cp:lastModifiedBy>
  <cp:revision>590</cp:revision>
  <dcterms:created xsi:type="dcterms:W3CDTF">2021-08-24T08:25:38Z</dcterms:created>
  <dcterms:modified xsi:type="dcterms:W3CDTF">2021-12-01T07:12:54Z</dcterms:modified>
</cp:coreProperties>
</file>