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303" r:id="rId4"/>
    <p:sldId id="296" r:id="rId5"/>
    <p:sldId id="301" r:id="rId6"/>
    <p:sldId id="302" r:id="rId7"/>
    <p:sldId id="264" r:id="rId8"/>
    <p:sldId id="286" r:id="rId9"/>
    <p:sldId id="294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3" d="100"/>
          <a:sy n="73" d="100"/>
        </p:scale>
        <p:origin x="9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08-12-2021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 smtClean="0"/>
              <a:t>Ex36 </a:t>
            </a:r>
            <a:r>
              <a:rPr lang="da-DK" sz="4800" dirty="0"/>
              <a:t>– </a:t>
            </a:r>
            <a:r>
              <a:rPr lang="da-DK" sz="4800" dirty="0" smtClean="0"/>
              <a:t>LinkedList</a:t>
            </a:r>
            <a:endParaRPr lang="da-DK" sz="4800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7120846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 smtClean="0"/>
              <a:t>Abstrakte Datatyper</a:t>
            </a:r>
          </a:p>
          <a:p>
            <a:pPr algn="l"/>
            <a:r>
              <a:rPr lang="da-DK" sz="2800" dirty="0" smtClean="0"/>
              <a:t>Intern datastruktur</a:t>
            </a:r>
            <a:endParaRPr lang="da-DK" sz="2800" dirty="0"/>
          </a:p>
          <a:p>
            <a:pPr algn="l"/>
            <a:r>
              <a:rPr lang="da-DK" sz="2800" dirty="0" smtClean="0"/>
              <a:t>Lister og LinkedList</a:t>
            </a:r>
          </a:p>
          <a:p>
            <a:pPr algn="l"/>
            <a:r>
              <a:rPr lang="da-DK" sz="2800" dirty="0" smtClean="0"/>
              <a:t>Generisk datatype</a:t>
            </a:r>
          </a:p>
        </p:txBody>
      </p:sp>
      <p:pic>
        <p:nvPicPr>
          <p:cNvPr id="2" name="Picture 2" descr="Learning Linked Lists. I will admit that when I first started… | by Liam  Hanafee-Areces | Geek Culture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30" y="642924"/>
            <a:ext cx="5656645" cy="565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Ex35-MultipleChoice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59AA510-7595-4F7F-A477-72269490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681095B9-B72C-4F3A-BD96-5A1CFD311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60815"/>
              </p:ext>
            </p:extLst>
          </p:nvPr>
        </p:nvGraphicFramePr>
        <p:xfrm>
          <a:off x="923261" y="2363714"/>
          <a:ext cx="9900455" cy="264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Bitmapbillede" r:id="rId4" imgW="6134040" imgH="1638360" progId="Paint.Picture">
                  <p:embed/>
                </p:oleObj>
              </mc:Choice>
              <mc:Fallback>
                <p:oleObj name="Bitmapbillede" r:id="rId4" imgW="6134040" imgH="1638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3261" y="2363714"/>
                        <a:ext cx="9900455" cy="2644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81844"/>
              </p:ext>
            </p:extLst>
          </p:nvPr>
        </p:nvGraphicFramePr>
        <p:xfrm>
          <a:off x="1431471" y="1690686"/>
          <a:ext cx="9748158" cy="3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32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7112126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</a:t>
                      </a:r>
                      <a:r>
                        <a:rPr lang="da-DK" sz="2400" dirty="0" smtClean="0"/>
                        <a:t>08:45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1 - 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08:45 </a:t>
                      </a:r>
                      <a:r>
                        <a:rPr lang="da-DK" sz="2400" dirty="0"/>
                        <a:t>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LinkedList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10.00 – 10.30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smtClean="0"/>
                        <a:t>Øvelse 2 –</a:t>
                      </a:r>
                      <a:r>
                        <a:rPr lang="da-DK" sz="2400" baseline="0" dirty="0" smtClean="0"/>
                        <a:t> LinkedList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665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10:30 </a:t>
                      </a:r>
                      <a:r>
                        <a:rPr lang="da-DK" sz="2400" dirty="0"/>
                        <a:t>– </a:t>
                      </a:r>
                      <a:r>
                        <a:rPr lang="da-DK" sz="2400" dirty="0" smtClean="0"/>
                        <a:t>11:10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aseline="0" dirty="0" smtClean="0"/>
                        <a:t>Øvelse 3 – Generisk variant LinkedList&lt;T&gt;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11:10 </a:t>
                      </a:r>
                      <a:r>
                        <a:rPr lang="da-DK" sz="2400" dirty="0"/>
                        <a:t>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Undervisning, ferie, delprøve 1 og læseferie/selvstudie i uge 51 og januar 2022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435367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/>
              <a:t>Der er undervisning nu på fredag (d. 10. dec.) – Hans og Leif kommer</a:t>
            </a:r>
          </a:p>
          <a:p>
            <a:r>
              <a:rPr lang="da-DK" dirty="0" smtClean="0"/>
              <a:t>Uge 51:</a:t>
            </a:r>
          </a:p>
          <a:p>
            <a:pPr lvl="1"/>
            <a:r>
              <a:rPr lang="da-DK" dirty="0" smtClean="0"/>
              <a:t>Der er prøveeksamen (dvs. en øvelse) for Getting Real mandag og tirsdag (plan er i ItsLearning)</a:t>
            </a:r>
          </a:p>
          <a:p>
            <a:pPr lvl="1"/>
            <a:r>
              <a:rPr lang="da-DK" dirty="0" smtClean="0"/>
              <a:t>Onsdag og torsdag har I alle fri; </a:t>
            </a:r>
          </a:p>
          <a:p>
            <a:pPr lvl="1"/>
            <a:r>
              <a:rPr lang="da-DK" dirty="0" smtClean="0"/>
              <a:t>Dem der er oppe mandag har fri fra tirsdag</a:t>
            </a:r>
          </a:p>
          <a:p>
            <a:r>
              <a:rPr lang="da-DK" sz="3400" u="sng" dirty="0" smtClean="0"/>
              <a:t>1. årsprøve del 1 i januar: </a:t>
            </a:r>
            <a:r>
              <a:rPr lang="da-DK" sz="3400" b="1" u="sng" dirty="0" smtClean="0"/>
              <a:t>Tjek </a:t>
            </a:r>
            <a:r>
              <a:rPr lang="da-DK" sz="3400" b="1" u="sng" dirty="0" err="1" smtClean="0"/>
              <a:t>WiseFlow</a:t>
            </a:r>
            <a:r>
              <a:rPr lang="da-DK" sz="3400" b="1" u="sng" dirty="0" smtClean="0"/>
              <a:t>!</a:t>
            </a:r>
            <a:endParaRPr lang="da-DK" sz="3400" u="sng" dirty="0" smtClean="0"/>
          </a:p>
          <a:p>
            <a:r>
              <a:rPr lang="da-DK" dirty="0" smtClean="0"/>
              <a:t>Mandag d. 31. januar: Start på 2. semester</a:t>
            </a:r>
          </a:p>
          <a:p>
            <a:pPr lvl="1"/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r>
              <a:rPr lang="da-DK" i="1" dirty="0" smtClean="0"/>
              <a:t>Bortset fra delprøve 1, er der i januar selvstudium/læseferie, hvor du er velkommen til at kontakte en underviser, hvis du har spørgsmål.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13834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3BDED69-EFB8-46A2-8D78-D8DA7254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29716"/>
          </a:xfrm>
        </p:spPr>
        <p:txBody>
          <a:bodyPr/>
          <a:lstStyle/>
          <a:p>
            <a:pPr algn="l"/>
            <a:r>
              <a:rPr lang="da-DK" dirty="0" smtClean="0"/>
              <a:t>Multiple choice for tidligere fagemner</a:t>
            </a:r>
            <a:endParaRPr lang="da-DK" sz="2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C404-5E39-48AA-B2C4-8393BB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3FA6DB-06DB-46A7-B1A9-70892C61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786759"/>
            <a:ext cx="11225047" cy="4792719"/>
          </a:xfrm>
        </p:spPr>
        <p:txBody>
          <a:bodyPr>
            <a:normAutofit/>
          </a:bodyPr>
          <a:lstStyle/>
          <a:p>
            <a:r>
              <a:rPr lang="da-DK" dirty="0" smtClean="0"/>
              <a:t>LinkedList</a:t>
            </a:r>
            <a:endParaRPr lang="da-DK" dirty="0"/>
          </a:p>
          <a:p>
            <a:pPr lvl="1"/>
            <a:r>
              <a:rPr lang="da-DK" dirty="0" smtClean="0"/>
              <a:t>En implementering af den abstrakte datatype for en liste</a:t>
            </a:r>
            <a:endParaRPr lang="da-DK" dirty="0"/>
          </a:p>
          <a:p>
            <a:r>
              <a:rPr lang="da-DK" dirty="0" smtClean="0"/>
              <a:t>Generisk variant:</a:t>
            </a:r>
          </a:p>
          <a:p>
            <a:pPr lvl="1"/>
            <a:r>
              <a:rPr lang="da-DK" dirty="0" smtClean="0"/>
              <a:t>LinkedList&lt;T&gt;</a:t>
            </a:r>
          </a:p>
          <a:p>
            <a:pPr lvl="1"/>
            <a:endParaRPr lang="da-DK" dirty="0"/>
          </a:p>
          <a:p>
            <a:r>
              <a:rPr lang="da-DK" dirty="0" smtClean="0"/>
              <a:t>Læringsmål:</a:t>
            </a:r>
          </a:p>
          <a:p>
            <a:pPr lvl="1"/>
            <a:r>
              <a:rPr lang="da-DK" dirty="0" smtClean="0"/>
              <a:t>Viden: ”</a:t>
            </a:r>
            <a:r>
              <a:rPr lang="da-DK" b="1" dirty="0" smtClean="0"/>
              <a:t>1Pv1</a:t>
            </a:r>
            <a:r>
              <a:rPr lang="da-DK" dirty="0"/>
              <a:t>: udviklingsbaseret viden om specifikation af </a:t>
            </a:r>
            <a:r>
              <a:rPr lang="da-DK" b="1" dirty="0"/>
              <a:t>abstrakte datatyper</a:t>
            </a:r>
            <a:r>
              <a:rPr lang="da-DK" dirty="0"/>
              <a:t> </a:t>
            </a:r>
            <a:r>
              <a:rPr lang="da-DK" dirty="0" smtClean="0"/>
              <a:t> […]”</a:t>
            </a:r>
          </a:p>
          <a:p>
            <a:pPr lvl="1"/>
            <a:r>
              <a:rPr lang="da-DK" dirty="0"/>
              <a:t>Færdigheder: </a:t>
            </a:r>
            <a:r>
              <a:rPr lang="da-DK" dirty="0" smtClean="0"/>
              <a:t>”</a:t>
            </a:r>
            <a:r>
              <a:rPr lang="da-DK" b="1" dirty="0" smtClean="0"/>
              <a:t>1Pf2</a:t>
            </a:r>
            <a:r>
              <a:rPr lang="da-DK" dirty="0"/>
              <a:t>: anvende centrale faciliteter i programmeringssproget til realisering af algoritmer, designmønstre, </a:t>
            </a:r>
            <a:r>
              <a:rPr lang="da-DK" b="1" dirty="0"/>
              <a:t>abstrakte datatyper</a:t>
            </a:r>
            <a:r>
              <a:rPr lang="da-DK" dirty="0"/>
              <a:t>, datastrukturer, designmodeller og brugergrænseflader”</a:t>
            </a:r>
          </a:p>
        </p:txBody>
      </p:sp>
    </p:spTree>
    <p:extLst>
      <p:ext uri="{BB962C8B-B14F-4D97-AF65-F5344CB8AC3E}">
        <p14:creationId xmlns:p14="http://schemas.microsoft.com/office/powerpoint/2010/main" val="38457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C404-5E39-48AA-B2C4-8393BB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3FA6DB-06DB-46A7-B1A9-70892C61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596097"/>
            <a:ext cx="11225047" cy="4983381"/>
          </a:xfrm>
        </p:spPr>
        <p:txBody>
          <a:bodyPr>
            <a:normAutofit/>
          </a:bodyPr>
          <a:lstStyle/>
          <a:p>
            <a:r>
              <a:rPr lang="da-DK" dirty="0" smtClean="0"/>
              <a:t>Byg din egen interne datastruktur (enkelthægtet liste)</a:t>
            </a:r>
            <a:endParaRPr lang="da-DK" dirty="0"/>
          </a:p>
        </p:txBody>
      </p:sp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54014" y="2304465"/>
            <a:ext cx="7279554" cy="1378780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t="21784" r="6406" b="11633"/>
          <a:stretch/>
        </p:blipFill>
        <p:spPr bwMode="auto">
          <a:xfrm>
            <a:off x="3153100" y="3796545"/>
            <a:ext cx="8184651" cy="2669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557045" y="4087787"/>
            <a:ext cx="231227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2400" dirty="0" smtClean="0">
                <a:latin typeface="Consolas" panose="020B0609020204030204" pitchFamily="49" charset="0"/>
              </a:rPr>
              <a:t>List&lt;T&gt;</a:t>
            </a:r>
          </a:p>
          <a:p>
            <a:r>
              <a:rPr lang="da-DK" sz="2400" dirty="0">
                <a:latin typeface="Consolas" panose="020B0609020204030204" pitchFamily="49" charset="0"/>
              </a:rPr>
              <a:t> </a:t>
            </a:r>
            <a:r>
              <a:rPr lang="da-DK" sz="2400" dirty="0" smtClean="0">
                <a:latin typeface="Consolas" panose="020B0609020204030204" pitchFamily="49" charset="0"/>
              </a:rPr>
              <a:t> .</a:t>
            </a:r>
            <a:r>
              <a:rPr lang="da-DK" sz="2400" dirty="0" err="1" smtClean="0">
                <a:latin typeface="Consolas" panose="020B0609020204030204" pitchFamily="49" charset="0"/>
              </a:rPr>
              <a:t>Add</a:t>
            </a:r>
            <a:r>
              <a:rPr lang="da-DK" sz="24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2400" dirty="0">
                <a:latin typeface="Consolas" panose="020B0609020204030204" pitchFamily="49" charset="0"/>
              </a:rPr>
              <a:t> </a:t>
            </a:r>
            <a:r>
              <a:rPr lang="da-DK" sz="2400" dirty="0" smtClean="0">
                <a:latin typeface="Consolas" panose="020B0609020204030204" pitchFamily="49" charset="0"/>
              </a:rPr>
              <a:t> .Count</a:t>
            </a:r>
          </a:p>
          <a:p>
            <a:r>
              <a:rPr lang="da-DK" sz="2400" dirty="0" smtClean="0">
                <a:latin typeface="Consolas" panose="020B0609020204030204" pitchFamily="49" charset="0"/>
              </a:rPr>
              <a:t>  .</a:t>
            </a:r>
            <a:r>
              <a:rPr lang="da-DK" sz="2400" dirty="0" err="1" smtClean="0">
                <a:latin typeface="Consolas" panose="020B0609020204030204" pitchFamily="49" charset="0"/>
              </a:rPr>
              <a:t>Insert</a:t>
            </a:r>
            <a:r>
              <a:rPr lang="da-DK" sz="24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2400" dirty="0" smtClean="0">
                <a:latin typeface="Consolas" panose="020B0609020204030204" pitchFamily="49" charset="0"/>
              </a:rPr>
              <a:t>  .Remove()</a:t>
            </a:r>
          </a:p>
          <a:p>
            <a:r>
              <a:rPr lang="da-DK" sz="2400" dirty="0">
                <a:latin typeface="Consolas" panose="020B0609020204030204" pitchFamily="49" charset="0"/>
              </a:rPr>
              <a:t> </a:t>
            </a:r>
            <a:r>
              <a:rPr lang="da-DK" sz="2400" dirty="0" smtClean="0">
                <a:latin typeface="Consolas" panose="020B0609020204030204" pitchFamily="49" charset="0"/>
              </a:rPr>
              <a:t> …</a:t>
            </a:r>
            <a:endParaRPr lang="da-DK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109"/>
            <a:ext cx="10515600" cy="4032853"/>
          </a:xfrm>
        </p:spPr>
        <p:txBody>
          <a:bodyPr>
            <a:normAutofit/>
          </a:bodyPr>
          <a:lstStyle/>
          <a:p>
            <a:r>
              <a:rPr lang="da-DK" dirty="0" smtClean="0"/>
              <a:t>11:10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smtClean="0">
                <a:sym typeface="Wingdings" panose="05000000000000000000" pitchFamily="2" charset="2"/>
              </a:rPr>
              <a:t>11:25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pPr lvl="1"/>
            <a:r>
              <a:rPr lang="da-DK" dirty="0" smtClean="0">
                <a:sym typeface="Wingdings" panose="05000000000000000000" pitchFamily="2" charset="2"/>
              </a:rPr>
              <a:t>Præsentationsrunde </a:t>
            </a:r>
            <a:r>
              <a:rPr lang="da-DK" dirty="0">
                <a:sym typeface="Wingdings" panose="05000000000000000000" pitchFamily="2" charset="2"/>
              </a:rPr>
              <a:t>efter ”tre til te”</a:t>
            </a:r>
          </a:p>
          <a:p>
            <a:r>
              <a:rPr lang="da-DK" dirty="0">
                <a:sym typeface="Wingdings" panose="05000000000000000000" pitchFamily="2" charset="2"/>
              </a:rPr>
              <a:t>11:25  11:30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386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Office-tema</vt:lpstr>
      <vt:lpstr>Bitmapbillede</vt:lpstr>
      <vt:lpstr>PowerPoint-præsentation</vt:lpstr>
      <vt:lpstr>Plan for i dag</vt:lpstr>
      <vt:lpstr>Undervisning, ferie, delprøve 1 og læseferie/selvstudie i uge 51 og januar 2022</vt:lpstr>
      <vt:lpstr>Hvad har vi set på tidligere?</vt:lpstr>
      <vt:lpstr>Hvad er det nye?</vt:lpstr>
      <vt:lpstr>Hvad er det nye?</vt:lpstr>
      <vt:lpstr>Dagens opgave</vt:lpstr>
      <vt:lpstr>Sæt i gang!</vt:lpstr>
      <vt:lpstr>Præsentation</vt:lpstr>
      <vt:lpstr>Næste gang: Ex35-MultipleChoice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600</cp:revision>
  <dcterms:created xsi:type="dcterms:W3CDTF">2021-08-24T08:25:38Z</dcterms:created>
  <dcterms:modified xsi:type="dcterms:W3CDTF">2021-12-08T08:07:24Z</dcterms:modified>
</cp:coreProperties>
</file>