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310" r:id="rId4"/>
    <p:sldId id="321" r:id="rId5"/>
    <p:sldId id="322" r:id="rId6"/>
    <p:sldId id="288" r:id="rId7"/>
    <p:sldId id="264" r:id="rId8"/>
    <p:sldId id="286" r:id="rId9"/>
    <p:sldId id="262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4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02-11-2021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22" y="1261240"/>
            <a:ext cx="5844071" cy="562829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/>
              <a:t>Ex21 </a:t>
            </a:r>
            <a:r>
              <a:rPr lang="da-DK" dirty="0" smtClean="0"/>
              <a:t>– </a:t>
            </a:r>
            <a:r>
              <a:rPr lang="da-DK" dirty="0" err="1" smtClean="0"/>
              <a:t>CustomExceptionHandling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4194400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Exception Handling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Mere designmodellering samt kodning med Tusindfryd</a:t>
            </a:r>
            <a:endParaRPr lang="da-DK" sz="28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6" y="4403834"/>
            <a:ext cx="2957310" cy="19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Ex22-ResourceManagement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OBS</a:t>
            </a:r>
            <a:r>
              <a:rPr lang="da-DK" b="1" dirty="0"/>
              <a:t>:</a:t>
            </a:r>
            <a:r>
              <a:rPr lang="da-DK" dirty="0"/>
              <a:t> Der kan forekomme ændringer i </a:t>
            </a:r>
            <a:r>
              <a:rPr lang="da-DK" dirty="0" smtClean="0"/>
              <a:t>planen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32" y="2175600"/>
            <a:ext cx="7655636" cy="39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</a:t>
            </a:r>
            <a:r>
              <a:rPr lang="da-DK" dirty="0" smtClean="0"/>
              <a:t>tidligere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930672"/>
            <a:ext cx="4818896" cy="4351338"/>
          </a:xfrm>
        </p:spPr>
        <p:txBody>
          <a:bodyPr>
            <a:normAutofit fontScale="92500"/>
          </a:bodyPr>
          <a:lstStyle/>
          <a:p>
            <a:r>
              <a:rPr lang="da-DK" dirty="0" smtClean="0"/>
              <a:t>Statisk og dynamisk modellering</a:t>
            </a:r>
          </a:p>
          <a:p>
            <a:pPr lvl="1"/>
            <a:r>
              <a:rPr lang="da-DK" dirty="0" smtClean="0"/>
              <a:t>Statiske </a:t>
            </a:r>
            <a:r>
              <a:rPr lang="da-DK" dirty="0"/>
              <a:t>diagrammer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en: </a:t>
            </a:r>
            <a:r>
              <a:rPr lang="da-DK" dirty="0" err="1"/>
              <a:t>structure</a:t>
            </a:r>
            <a:r>
              <a:rPr lang="da-DK" dirty="0"/>
              <a:t> diagrams)</a:t>
            </a:r>
          </a:p>
          <a:p>
            <a:pPr lvl="2"/>
            <a:r>
              <a:rPr lang="da-DK" dirty="0"/>
              <a:t>Viser </a:t>
            </a:r>
            <a:r>
              <a:rPr lang="da-DK" u="sng" dirty="0"/>
              <a:t>statisk struktur</a:t>
            </a:r>
            <a:r>
              <a:rPr lang="da-DK" dirty="0"/>
              <a:t> af system og dets dele på forskellige abstraktions- og </a:t>
            </a:r>
            <a:r>
              <a:rPr lang="da-DK" dirty="0" smtClean="0"/>
              <a:t>implementeringsniveauer</a:t>
            </a:r>
          </a:p>
          <a:p>
            <a:pPr lvl="1"/>
            <a:r>
              <a:rPr lang="da-DK" dirty="0"/>
              <a:t>Dynamiske diagrammer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en: behaviour diagrams)</a:t>
            </a:r>
          </a:p>
          <a:p>
            <a:pPr lvl="2"/>
            <a:r>
              <a:rPr lang="da-DK" dirty="0"/>
              <a:t>Viser </a:t>
            </a:r>
            <a:r>
              <a:rPr lang="da-DK" u="sng" dirty="0"/>
              <a:t>dynamisk adfærd</a:t>
            </a:r>
            <a:r>
              <a:rPr lang="da-DK" dirty="0"/>
              <a:t> af objekter i et system, dvs. dynamisk objektmodellering (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interact</a:t>
            </a:r>
            <a:r>
              <a:rPr lang="da-DK" dirty="0"/>
              <a:t> via </a:t>
            </a:r>
            <a:r>
              <a:rPr lang="da-DK" dirty="0" err="1"/>
              <a:t>messages</a:t>
            </a:r>
            <a:r>
              <a:rPr lang="da-DK" dirty="0"/>
              <a:t>)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 descr="UML 2.5 Diagrams Taxonom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80" y="365125"/>
            <a:ext cx="6252258" cy="62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5948854" y="1825626"/>
            <a:ext cx="1755229" cy="413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5290730" y="2703240"/>
            <a:ext cx="2486925" cy="397799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8772196" y="1825624"/>
            <a:ext cx="3020411" cy="214728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9538136" y="4936851"/>
            <a:ext cx="2057402" cy="133782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8230914" y="6488668"/>
            <a:ext cx="377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Kilde: https</a:t>
            </a:r>
            <a:r>
              <a:rPr lang="da-DK" dirty="0"/>
              <a:t>://www.uml-diagrams.org/</a:t>
            </a:r>
          </a:p>
        </p:txBody>
      </p:sp>
      <p:sp>
        <p:nvSpPr>
          <p:cNvPr id="14" name="Ellipse 13"/>
          <p:cNvSpPr/>
          <p:nvPr/>
        </p:nvSpPr>
        <p:spPr>
          <a:xfrm>
            <a:off x="4731667" y="1492442"/>
            <a:ext cx="914400" cy="5072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DCD</a:t>
            </a:r>
            <a:endParaRPr lang="da-DK" dirty="0"/>
          </a:p>
        </p:txBody>
      </p:sp>
      <p:sp>
        <p:nvSpPr>
          <p:cNvPr id="38" name="Ellipse 37"/>
          <p:cNvSpPr/>
          <p:nvPr/>
        </p:nvSpPr>
        <p:spPr>
          <a:xfrm>
            <a:off x="4689011" y="774289"/>
            <a:ext cx="914400" cy="5072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DM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8744228" y="63143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Dynamic modeling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6180083" y="63143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Static modeling</a:t>
            </a:r>
            <a:endParaRPr lang="da-DK" dirty="0">
              <a:solidFill>
                <a:srgbClr val="FF0000"/>
              </a:solidFill>
            </a:endParaRPr>
          </a:p>
        </p:txBody>
      </p:sp>
      <p:cxnSp>
        <p:nvCxnSpPr>
          <p:cNvPr id="17" name="Lige forbindelse 16"/>
          <p:cNvCxnSpPr/>
          <p:nvPr/>
        </p:nvCxnSpPr>
        <p:spPr>
          <a:xfrm>
            <a:off x="5603411" y="1027906"/>
            <a:ext cx="576672" cy="5250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/>
          <p:cNvCxnSpPr>
            <a:stCxn id="14" idx="6"/>
          </p:cNvCxnSpPr>
          <p:nvPr/>
        </p:nvCxnSpPr>
        <p:spPr>
          <a:xfrm flipV="1">
            <a:off x="5646067" y="1579013"/>
            <a:ext cx="534016" cy="16704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10878207" y="3778280"/>
            <a:ext cx="914400" cy="5072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SSD</a:t>
            </a:r>
            <a:endParaRPr lang="da-DK" dirty="0"/>
          </a:p>
        </p:txBody>
      </p:sp>
      <p:sp>
        <p:nvSpPr>
          <p:cNvPr id="48" name="Ellipse 47"/>
          <p:cNvSpPr/>
          <p:nvPr/>
        </p:nvSpPr>
        <p:spPr>
          <a:xfrm>
            <a:off x="11292751" y="4357565"/>
            <a:ext cx="914400" cy="5072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SD</a:t>
            </a:r>
            <a:endParaRPr lang="da-DK" dirty="0"/>
          </a:p>
        </p:txBody>
      </p:sp>
      <p:cxnSp>
        <p:nvCxnSpPr>
          <p:cNvPr id="50" name="Lige forbindelse 49"/>
          <p:cNvCxnSpPr>
            <a:endCxn id="45" idx="3"/>
          </p:cNvCxnSpPr>
          <p:nvPr/>
        </p:nvCxnSpPr>
        <p:spPr>
          <a:xfrm flipV="1">
            <a:off x="10878207" y="4211231"/>
            <a:ext cx="133911" cy="3999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ge forbindelse 53"/>
          <p:cNvCxnSpPr>
            <a:endCxn id="48" idx="2"/>
          </p:cNvCxnSpPr>
          <p:nvPr/>
        </p:nvCxnSpPr>
        <p:spPr>
          <a:xfrm flipV="1">
            <a:off x="11012118" y="4611182"/>
            <a:ext cx="280633" cy="810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4" y="393819"/>
            <a:ext cx="10515600" cy="1325563"/>
          </a:xfrm>
        </p:spPr>
        <p:txBody>
          <a:bodyPr/>
          <a:lstStyle/>
          <a:p>
            <a:r>
              <a:rPr lang="da-DK" dirty="0" smtClean="0"/>
              <a:t>Fra tidligere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1"/>
            <a:ext cx="4511566" cy="1180334"/>
          </a:xfrm>
        </p:spPr>
        <p:txBody>
          <a:bodyPr/>
          <a:lstStyle/>
          <a:p>
            <a:r>
              <a:rPr lang="en-US" dirty="0" smtClean="0"/>
              <a:t>Sekvensdiagram (SD)</a:t>
            </a:r>
          </a:p>
          <a:p>
            <a:r>
              <a:rPr lang="en-US" dirty="0" err="1" smtClean="0"/>
              <a:t>Designklassediagram</a:t>
            </a:r>
            <a:r>
              <a:rPr lang="en-US" dirty="0" smtClean="0"/>
              <a:t> (DCD)</a:t>
            </a:r>
            <a:endParaRPr lang="da-DK" dirty="0"/>
          </a:p>
        </p:txBody>
      </p:sp>
      <p:sp>
        <p:nvSpPr>
          <p:cNvPr id="16" name="Højrepil 15"/>
          <p:cNvSpPr/>
          <p:nvPr/>
        </p:nvSpPr>
        <p:spPr>
          <a:xfrm>
            <a:off x="5752278" y="4283749"/>
            <a:ext cx="1189375" cy="76568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3" name="Gruppe 32"/>
          <p:cNvGrpSpPr/>
          <p:nvPr/>
        </p:nvGrpSpPr>
        <p:grpSpPr>
          <a:xfrm>
            <a:off x="439110" y="2921876"/>
            <a:ext cx="4645578" cy="3794863"/>
            <a:chOff x="270946" y="2921876"/>
            <a:chExt cx="4645578" cy="3794863"/>
          </a:xfrm>
        </p:grpSpPr>
        <p:sp>
          <p:nvSpPr>
            <p:cNvPr id="32" name="Rektangel 31"/>
            <p:cNvSpPr/>
            <p:nvPr/>
          </p:nvSpPr>
          <p:spPr>
            <a:xfrm>
              <a:off x="270946" y="2921876"/>
              <a:ext cx="4645578" cy="3489434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kstfelt 3"/>
            <p:cNvSpPr txBox="1"/>
            <p:nvPr/>
          </p:nvSpPr>
          <p:spPr>
            <a:xfrm>
              <a:off x="686394" y="3299901"/>
              <a:ext cx="3402342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Objekt-/Domænemodel (OM/DM)</a:t>
              </a:r>
              <a:endParaRPr lang="da-DK" dirty="0"/>
            </a:p>
          </p:txBody>
        </p:sp>
        <p:sp>
          <p:nvSpPr>
            <p:cNvPr id="6" name="Tekstfelt 5"/>
            <p:cNvSpPr txBox="1"/>
            <p:nvPr/>
          </p:nvSpPr>
          <p:spPr>
            <a:xfrm>
              <a:off x="1219412" y="4025118"/>
              <a:ext cx="1556516" cy="3693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Use cases (UC)</a:t>
              </a:r>
              <a:endParaRPr lang="da-DK" dirty="0"/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1642996" y="4790805"/>
              <a:ext cx="2902398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Systemsekvensdiagram (SSD)</a:t>
              </a:r>
              <a:endParaRPr lang="da-DK" dirty="0"/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2207385" y="5556492"/>
              <a:ext cx="2471959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Operationskontrakt (OC)</a:t>
              </a:r>
              <a:endParaRPr lang="da-DK" dirty="0"/>
            </a:p>
          </p:txBody>
        </p:sp>
        <p:cxnSp>
          <p:nvCxnSpPr>
            <p:cNvPr id="10" name="Vinklet forbindelse 9"/>
            <p:cNvCxnSpPr>
              <a:stCxn id="4" idx="1"/>
              <a:endCxn id="6" idx="1"/>
            </p:cNvCxnSpPr>
            <p:nvPr/>
          </p:nvCxnSpPr>
          <p:spPr>
            <a:xfrm rot="10800000" flipH="1" flipV="1">
              <a:off x="686394" y="3484566"/>
              <a:ext cx="533018" cy="725217"/>
            </a:xfrm>
            <a:prstGeom prst="bentConnector3">
              <a:avLst>
                <a:gd name="adj1" fmla="val -428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inklet forbindelse 11"/>
            <p:cNvCxnSpPr>
              <a:stCxn id="6" idx="1"/>
              <a:endCxn id="7" idx="1"/>
            </p:cNvCxnSpPr>
            <p:nvPr/>
          </p:nvCxnSpPr>
          <p:spPr>
            <a:xfrm rot="10800000" flipH="1" flipV="1">
              <a:off x="1219412" y="4209783"/>
              <a:ext cx="423584" cy="765687"/>
            </a:xfrm>
            <a:prstGeom prst="bentConnector3">
              <a:avLst>
                <a:gd name="adj1" fmla="val -539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et forbindelse 13"/>
            <p:cNvCxnSpPr>
              <a:stCxn id="7" idx="1"/>
              <a:endCxn id="8" idx="1"/>
            </p:cNvCxnSpPr>
            <p:nvPr/>
          </p:nvCxnSpPr>
          <p:spPr>
            <a:xfrm rot="10800000" flipH="1" flipV="1">
              <a:off x="1642995" y="4975470"/>
              <a:ext cx="564389" cy="765687"/>
            </a:xfrm>
            <a:prstGeom prst="bentConnector3">
              <a:avLst>
                <a:gd name="adj1" fmla="val -405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felt 28"/>
            <p:cNvSpPr txBox="1"/>
            <p:nvPr/>
          </p:nvSpPr>
          <p:spPr>
            <a:xfrm>
              <a:off x="673416" y="6131964"/>
              <a:ext cx="38717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200" dirty="0" smtClean="0"/>
                <a:t>ANALYSE-ARTEFAKTER</a:t>
              </a:r>
              <a:endParaRPr lang="da-DK" sz="3200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7620004" y="2921876"/>
            <a:ext cx="4109543" cy="3794863"/>
            <a:chOff x="7914290" y="2921876"/>
            <a:chExt cx="4109543" cy="3794863"/>
          </a:xfrm>
        </p:grpSpPr>
        <p:sp>
          <p:nvSpPr>
            <p:cNvPr id="31" name="Rektangel 30"/>
            <p:cNvSpPr/>
            <p:nvPr/>
          </p:nvSpPr>
          <p:spPr>
            <a:xfrm>
              <a:off x="7914290" y="2921876"/>
              <a:ext cx="4109543" cy="3489434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8627830" y="4508601"/>
              <a:ext cx="2746329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Designklassediagram (DCD)</a:t>
              </a:r>
              <a:endParaRPr lang="da-DK" dirty="0"/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927911" y="5503942"/>
              <a:ext cx="2146165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Sekvensdiagram (SD)</a:t>
              </a:r>
              <a:endParaRPr lang="da-DK" dirty="0"/>
            </a:p>
          </p:txBody>
        </p:sp>
        <p:cxnSp>
          <p:nvCxnSpPr>
            <p:cNvPr id="20" name="Lige forbindelse 19"/>
            <p:cNvCxnSpPr>
              <a:stCxn id="17" idx="2"/>
              <a:endCxn id="18" idx="0"/>
            </p:cNvCxnSpPr>
            <p:nvPr/>
          </p:nvCxnSpPr>
          <p:spPr>
            <a:xfrm flipH="1">
              <a:off x="10000994" y="4877933"/>
              <a:ext cx="1" cy="62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/>
            <p:cNvSpPr txBox="1"/>
            <p:nvPr/>
          </p:nvSpPr>
          <p:spPr>
            <a:xfrm>
              <a:off x="9028356" y="3513260"/>
              <a:ext cx="194527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chemeClr val="accent6">
                      <a:lumMod val="75000"/>
                    </a:schemeClr>
                  </a:solidFill>
                </a:rPr>
                <a:t>Pakkediagram (PD)</a:t>
              </a:r>
              <a:endParaRPr lang="da-DK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8" name="Lige forbindelse 27"/>
            <p:cNvCxnSpPr>
              <a:stCxn id="24" idx="2"/>
              <a:endCxn id="17" idx="0"/>
            </p:cNvCxnSpPr>
            <p:nvPr/>
          </p:nvCxnSpPr>
          <p:spPr>
            <a:xfrm>
              <a:off x="10000994" y="3882592"/>
              <a:ext cx="1" cy="62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kstfelt 29"/>
            <p:cNvSpPr txBox="1"/>
            <p:nvPr/>
          </p:nvSpPr>
          <p:spPr>
            <a:xfrm>
              <a:off x="8151526" y="6131964"/>
              <a:ext cx="367376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200" dirty="0" smtClean="0"/>
                <a:t>DESIGN-ARTEFAKTER</a:t>
              </a:r>
              <a:endParaRPr lang="da-DK" sz="3200" dirty="0"/>
            </a:p>
          </p:txBody>
        </p:sp>
      </p:grpSp>
      <p:sp>
        <p:nvSpPr>
          <p:cNvPr id="36" name="Tekstfelt 35"/>
          <p:cNvSpPr txBox="1"/>
          <p:nvPr/>
        </p:nvSpPr>
        <p:spPr>
          <a:xfrm>
            <a:off x="5703006" y="5319276"/>
            <a:ext cx="12879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Evt. ordliste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6346523" y="469852"/>
            <a:ext cx="4574203" cy="193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I får mere praktisk øvelse med Tusindfryd-casen og </a:t>
            </a:r>
            <a:r>
              <a:rPr lang="da-DK" sz="2400" dirty="0" err="1" smtClean="0"/>
              <a:t>Getting</a:t>
            </a:r>
            <a:r>
              <a:rPr lang="da-DK" sz="2400" dirty="0" smtClean="0"/>
              <a:t> Real projektet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Husk at arbejde iterativt; udvælg enkelte use cases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6667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4" y="393819"/>
            <a:ext cx="10515600" cy="1325563"/>
          </a:xfrm>
        </p:spPr>
        <p:txBody>
          <a:bodyPr/>
          <a:lstStyle/>
          <a:p>
            <a:r>
              <a:rPr lang="da-DK" dirty="0" smtClean="0"/>
              <a:t>Repetition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2081515"/>
            <a:ext cx="5247290" cy="3639752"/>
          </a:xfrm>
        </p:spPr>
        <p:txBody>
          <a:bodyPr>
            <a:normAutofit/>
          </a:bodyPr>
          <a:lstStyle/>
          <a:p>
            <a:r>
              <a:rPr lang="da-DK" sz="3600" dirty="0" smtClean="0"/>
              <a:t>Håndtering af exceptions med</a:t>
            </a:r>
          </a:p>
          <a:p>
            <a:pPr lvl="1"/>
            <a:r>
              <a:rPr lang="da-DK" sz="3200" dirty="0" smtClean="0"/>
              <a:t>try</a:t>
            </a:r>
          </a:p>
          <a:p>
            <a:pPr lvl="1"/>
            <a:r>
              <a:rPr lang="da-DK" sz="3200" dirty="0" err="1" smtClean="0"/>
              <a:t>catch</a:t>
            </a:r>
            <a:endParaRPr lang="da-DK" sz="3200" dirty="0" smtClean="0"/>
          </a:p>
          <a:p>
            <a:pPr lvl="1"/>
            <a:r>
              <a:rPr lang="da-DK" sz="3200" dirty="0" smtClean="0"/>
              <a:t>finally</a:t>
            </a:r>
          </a:p>
        </p:txBody>
      </p:sp>
      <p:pic>
        <p:nvPicPr>
          <p:cNvPr id="2054" name="Picture 6" descr="C# Exception Handling Multiple Cat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5"/>
          <a:stretch/>
        </p:blipFill>
        <p:spPr bwMode="auto">
          <a:xfrm>
            <a:off x="6884276" y="1583891"/>
            <a:ext cx="4747610" cy="4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4" y="393819"/>
            <a:ext cx="10515600" cy="1325563"/>
          </a:xfrm>
        </p:spPr>
        <p:txBody>
          <a:bodyPr/>
          <a:lstStyle/>
          <a:p>
            <a:r>
              <a:rPr lang="da-DK" dirty="0" smtClean="0"/>
              <a:t>Det ny: Brugerdefinerede exceptions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6950"/>
            <a:ext cx="6655677" cy="3051173"/>
          </a:xfrm>
        </p:spPr>
        <p:txBody>
          <a:bodyPr>
            <a:normAutofit fontScale="92500"/>
          </a:bodyPr>
          <a:lstStyle/>
          <a:p>
            <a:r>
              <a:rPr lang="da-DK" dirty="0" smtClean="0"/>
              <a:t>Brugerdefinerede exceptions</a:t>
            </a:r>
          </a:p>
          <a:p>
            <a:pPr lvl="1"/>
            <a:r>
              <a:rPr lang="da-DK" dirty="0" smtClean="0"/>
              <a:t>Overvej navngivning</a:t>
            </a:r>
          </a:p>
          <a:p>
            <a:endParaRPr lang="da-DK" dirty="0" smtClean="0"/>
          </a:p>
          <a:p>
            <a:r>
              <a:rPr lang="da-DK" dirty="0" smtClean="0"/>
              <a:t>Nedarvning fra eksisterende Exception-klasse</a:t>
            </a:r>
          </a:p>
          <a:p>
            <a:pPr lvl="1"/>
            <a:r>
              <a:rPr lang="da-DK" dirty="0" smtClean="0"/>
              <a:t>Vælg Exception-baseklasse fornuftigt</a:t>
            </a:r>
          </a:p>
          <a:p>
            <a:pPr lvl="1"/>
            <a:r>
              <a:rPr lang="da-DK" dirty="0" smtClean="0"/>
              <a:t>Implementér 3 vigtigste constructors (se forberedelsen)</a:t>
            </a:r>
            <a:endParaRPr lang="da-DK" dirty="0"/>
          </a:p>
        </p:txBody>
      </p:sp>
      <p:pic>
        <p:nvPicPr>
          <p:cNvPr id="2052" name="Picture 4" descr="Exception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0" y="1369368"/>
            <a:ext cx="4378697" cy="52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41211"/>
              </p:ext>
            </p:extLst>
          </p:nvPr>
        </p:nvGraphicFramePr>
        <p:xfrm>
          <a:off x="1431471" y="1690686"/>
          <a:ext cx="9748158" cy="32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smtClean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Introduktion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08:30 </a:t>
                      </a:r>
                      <a:r>
                        <a:rPr lang="da-DK" sz="2400" dirty="0"/>
                        <a:t>– </a:t>
                      </a:r>
                      <a:r>
                        <a:rPr lang="da-DK" sz="2400" dirty="0" smtClean="0"/>
                        <a:t>08:45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08:45 </a:t>
                      </a:r>
                      <a:r>
                        <a:rPr lang="da-DK" sz="2400" dirty="0"/>
                        <a:t>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Exception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</a:t>
                      </a:r>
                      <a:r>
                        <a:rPr lang="da-DK" sz="2400" dirty="0" smtClean="0"/>
                        <a:t>11:10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</a:t>
                      </a:r>
                      <a:r>
                        <a:rPr lang="da-DK" sz="2400" dirty="0" smtClean="0"/>
                        <a:t>–</a:t>
                      </a:r>
                      <a:r>
                        <a:rPr lang="da-DK" sz="2400" baseline="0" dirty="0" smtClean="0"/>
                        <a:t> </a:t>
                      </a:r>
                      <a:r>
                        <a:rPr lang="da-DK" sz="2400" dirty="0" smtClean="0"/>
                        <a:t>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11:10 </a:t>
                      </a:r>
                      <a:r>
                        <a:rPr lang="da-DK" sz="2400" dirty="0"/>
                        <a:t>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</a:t>
            </a:r>
            <a:r>
              <a:rPr lang="da-DK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293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PowerPoint-præsentation</vt:lpstr>
      <vt:lpstr>Fra tidligere</vt:lpstr>
      <vt:lpstr>Fra tidligere</vt:lpstr>
      <vt:lpstr>Repetition</vt:lpstr>
      <vt:lpstr>Det ny: Brugerdefinerede exceptions</vt:lpstr>
      <vt:lpstr>Plan for i dag</vt:lpstr>
      <vt:lpstr>Dagens opgave</vt:lpstr>
      <vt:lpstr>Sæt i gang!</vt:lpstr>
      <vt:lpstr>Opsummering</vt:lpstr>
      <vt:lpstr>Næste gang: Ex22-ResourceManagement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448</cp:revision>
  <dcterms:created xsi:type="dcterms:W3CDTF">2021-08-24T08:25:38Z</dcterms:created>
  <dcterms:modified xsi:type="dcterms:W3CDTF">2021-11-02T08:44:11Z</dcterms:modified>
</cp:coreProperties>
</file>