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5" r:id="rId3"/>
    <p:sldId id="326" r:id="rId4"/>
    <p:sldId id="327" r:id="rId5"/>
    <p:sldId id="328" r:id="rId6"/>
    <p:sldId id="288" r:id="rId7"/>
    <p:sldId id="264" r:id="rId8"/>
    <p:sldId id="286" r:id="rId9"/>
    <p:sldId id="262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11BA2-F4D7-40A8-9827-C178A90CCE46}" v="4" dt="2021-11-05T06:51:51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4" d="100"/>
          <a:sy n="74" d="100"/>
        </p:scale>
        <p:origin x="45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f Vessty Dixon Kildelund" userId="SacLS+A0S/ZW+V1OFEl2lk6LJRP/98FmKIhdCfEJEcE=" providerId="None" clId="Web-{2FB11BA2-F4D7-40A8-9827-C178A90CCE46}"/>
    <pc:docChg chg="delSld modSld">
      <pc:chgData name="Leif Vessty Dixon Kildelund" userId="SacLS+A0S/ZW+V1OFEl2lk6LJRP/98FmKIhdCfEJEcE=" providerId="None" clId="Web-{2FB11BA2-F4D7-40A8-9827-C178A90CCE46}" dt="2021-11-05T06:51:50.752" v="2" actId="20577"/>
      <pc:docMkLst>
        <pc:docMk/>
      </pc:docMkLst>
      <pc:sldChg chg="modSp">
        <pc:chgData name="Leif Vessty Dixon Kildelund" userId="SacLS+A0S/ZW+V1OFEl2lk6LJRP/98FmKIhdCfEJEcE=" providerId="None" clId="Web-{2FB11BA2-F4D7-40A8-9827-C178A90CCE46}" dt="2021-11-05T06:51:50.752" v="2" actId="20577"/>
        <pc:sldMkLst>
          <pc:docMk/>
          <pc:sldMk cId="3566485033" sldId="259"/>
        </pc:sldMkLst>
        <pc:spChg chg="mod">
          <ac:chgData name="Leif Vessty Dixon Kildelund" userId="SacLS+A0S/ZW+V1OFEl2lk6LJRP/98FmKIhdCfEJEcE=" providerId="None" clId="Web-{2FB11BA2-F4D7-40A8-9827-C178A90CCE46}" dt="2021-11-05T06:51:50.752" v="2" actId="20577"/>
          <ac:spMkLst>
            <pc:docMk/>
            <pc:sldMk cId="3566485033" sldId="259"/>
            <ac:spMk id="2" creationId="{C800B470-E707-4CDC-91A9-0C30FCB7B37F}"/>
          </ac:spMkLst>
        </pc:spChg>
      </pc:sldChg>
      <pc:sldChg chg="del">
        <pc:chgData name="Leif Vessty Dixon Kildelund" userId="SacLS+A0S/ZW+V1OFEl2lk6LJRP/98FmKIhdCfEJEcE=" providerId="None" clId="Web-{2FB11BA2-F4D7-40A8-9827-C178A90CCE46}" dt="2021-11-05T06:51:24.220" v="0"/>
        <pc:sldMkLst>
          <pc:docMk/>
          <pc:sldMk cId="1255387919" sldId="32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558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Ex22 – Resource Management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3997802" cy="414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err="1"/>
              <a:t>IDisposable</a:t>
            </a:r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using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Mere designmodellering samt kodning med Tusindfryd</a:t>
            </a:r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F6A12BD-111C-4157-9F69-14B7F7C41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0" y="1620969"/>
            <a:ext cx="5091557" cy="50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>
                <a:ea typeface="+mj-lt"/>
                <a:cs typeface="+mj-lt"/>
              </a:rPr>
              <a:t>Ex23-ArchitectureAndGUIIntro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D531004-98C6-41A0-83E3-C56FC1C9E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40998"/>
              </p:ext>
            </p:extLst>
          </p:nvPr>
        </p:nvGraphicFramePr>
        <p:xfrm>
          <a:off x="1818408" y="2729275"/>
          <a:ext cx="8916011" cy="239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billede" r:id="rId4" imgW="4884480" imgH="1310760" progId="Paint.Picture">
                  <p:embed/>
                </p:oleObj>
              </mc:Choice>
              <mc:Fallback>
                <p:oleObj name="Bitmapbillede" r:id="rId4" imgW="4884480" imgH="1310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8408" y="2729275"/>
                        <a:ext cx="8916011" cy="2393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0B0B-350A-4C44-ABBA-30319BAA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ym typeface="Wingdings" panose="05000000000000000000" pitchFamily="2" charset="2"/>
              </a:rPr>
              <a:t>”Hey Google, </a:t>
            </a:r>
            <a:r>
              <a:rPr lang="da-DK" dirty="0" err="1">
                <a:sym typeface="Wingdings" panose="05000000000000000000" pitchFamily="2" charset="2"/>
              </a:rPr>
              <a:t>what</a:t>
            </a:r>
            <a:r>
              <a:rPr lang="da-DK" dirty="0">
                <a:sym typeface="Wingdings" panose="05000000000000000000" pitchFamily="2" charset="2"/>
              </a:rPr>
              <a:t> is a </a:t>
            </a:r>
            <a:r>
              <a:rPr lang="da-DK" dirty="0" err="1"/>
              <a:t>Sequence</a:t>
            </a:r>
            <a:r>
              <a:rPr lang="da-DK" dirty="0"/>
              <a:t> Diagram?”</a:t>
            </a: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52EECD20-409B-4DCB-9F96-2CE9AFE59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82246"/>
              </p:ext>
            </p:extLst>
          </p:nvPr>
        </p:nvGraphicFramePr>
        <p:xfrm>
          <a:off x="838200" y="1690688"/>
          <a:ext cx="4092575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billede" r:id="rId3" imgW="4092120" imgH="3551040" progId="Paint.Picture">
                  <p:embed/>
                </p:oleObj>
              </mc:Choice>
              <mc:Fallback>
                <p:oleObj name="Bitmapbillede" r:id="rId3" imgW="4092120" imgH="3551040" progId="Paint.Picture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2FD65A9E-4CB4-4134-B014-189A530FDF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4092575" cy="355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Billede 12">
            <a:extLst>
              <a:ext uri="{FF2B5EF4-FFF2-40B4-BE49-F238E27FC236}">
                <a16:creationId xmlns:a16="http://schemas.microsoft.com/office/drawing/2014/main" id="{F8932018-0EF4-4E8F-B434-46DBC5CDB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74" y="2509778"/>
            <a:ext cx="5241453" cy="3554635"/>
          </a:xfrm>
          <a:prstGeom prst="rect">
            <a:avLst/>
          </a:prstGeom>
        </p:spPr>
      </p:pic>
      <p:pic>
        <p:nvPicPr>
          <p:cNvPr id="14" name="Google Shape;186;p21">
            <a:extLst>
              <a:ext uri="{FF2B5EF4-FFF2-40B4-BE49-F238E27FC236}">
                <a16:creationId xmlns:a16="http://schemas.microsoft.com/office/drawing/2014/main" id="{2EF26FB8-44CC-4F9A-AC15-2FA44B77DBB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7887" y="2003609"/>
            <a:ext cx="4285859" cy="43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7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4843-6C39-4E11-812E-72E98F64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siger Larman?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0E278B-FDF7-4022-9C59-56F51AE1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Quote </a:t>
            </a:r>
            <a:r>
              <a:rPr lang="en-US" i="1" dirty="0" err="1"/>
              <a:t>fra</a:t>
            </a:r>
            <a:r>
              <a:rPr lang="en-US" i="1" dirty="0"/>
              <a:t> </a:t>
            </a:r>
            <a:r>
              <a:rPr lang="en-US" sz="2800" i="1" dirty="0"/>
              <a:t>side 218: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4000" i="1" dirty="0"/>
              <a:t>The object design skills are what matter, not knowing how to draw UML.</a:t>
            </a:r>
          </a:p>
        </p:txBody>
      </p:sp>
    </p:spTree>
    <p:extLst>
      <p:ext uri="{BB962C8B-B14F-4D97-AF65-F5344CB8AC3E}">
        <p14:creationId xmlns:p14="http://schemas.microsoft.com/office/powerpoint/2010/main" val="349045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8F4B1-9153-4DC6-BE2B-8F905F4E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Sikring af kvalitet – gennem spørgsmål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E0EC56-21AB-48ED-A12A-367D1AEF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800" dirty="0"/>
              <a:t>Brainstorm af spørgsmål:</a:t>
            </a:r>
          </a:p>
          <a:p>
            <a:pPr lvl="1"/>
            <a:r>
              <a:rPr lang="da-DK" sz="1600" dirty="0"/>
              <a:t>Hvad kalder man linjerne med pile på?</a:t>
            </a:r>
          </a:p>
          <a:p>
            <a:pPr lvl="1"/>
            <a:r>
              <a:rPr lang="da-DK" sz="1600" dirty="0"/>
              <a:t>Hvad kalder man kasserne for i toppen (Computer, Server)? </a:t>
            </a:r>
          </a:p>
          <a:p>
            <a:pPr lvl="1"/>
            <a:r>
              <a:rPr lang="da-DK" sz="1600" dirty="0"/>
              <a:t>Hvorfor er der et kolon (:) foran “Computer” og “Server”?</a:t>
            </a:r>
          </a:p>
          <a:p>
            <a:pPr lvl="1"/>
            <a:r>
              <a:rPr lang="da-DK" sz="1600" dirty="0"/>
              <a:t>Hvad beskriver rektanglet under “Computer”?</a:t>
            </a:r>
          </a:p>
          <a:p>
            <a:pPr lvl="1"/>
            <a:r>
              <a:rPr lang="da-DK" sz="1600" dirty="0"/>
              <a:t>Hvorfor er der forskel på længden af rektanglet under</a:t>
            </a:r>
            <a:br>
              <a:rPr lang="da-DK" sz="1600" dirty="0"/>
            </a:br>
            <a:r>
              <a:rPr lang="da-DK" sz="1600" dirty="0"/>
              <a:t> “Computer” og under “Server”?</a:t>
            </a:r>
          </a:p>
          <a:p>
            <a:pPr lvl="1"/>
            <a:r>
              <a:rPr lang="da-DK" sz="1600" dirty="0"/>
              <a:t>Hvorfor er de opdelt?</a:t>
            </a:r>
          </a:p>
          <a:p>
            <a:pPr lvl="1"/>
            <a:r>
              <a:rPr lang="da-DK" sz="1600" dirty="0"/>
              <a:t>Betyder det noget, at en linje er stiplet?</a:t>
            </a:r>
          </a:p>
          <a:p>
            <a:pPr lvl="1"/>
            <a:r>
              <a:rPr lang="da-DK" sz="1600" dirty="0"/>
              <a:t>Hvilke(t) artefakt(er) er et SD baseret på?</a:t>
            </a:r>
          </a:p>
          <a:p>
            <a:pPr lvl="1"/>
            <a:r>
              <a:rPr lang="da-DK" sz="1600" dirty="0"/>
              <a:t>Er et SD et statisk eller dynamisk artefakt?</a:t>
            </a:r>
          </a:p>
          <a:p>
            <a:pPr lvl="1"/>
            <a:r>
              <a:rPr lang="da-DK" sz="1600" dirty="0"/>
              <a:t>Hvornår/hvorfor benyttes et SD?</a:t>
            </a:r>
          </a:p>
        </p:txBody>
      </p:sp>
      <p:pic>
        <p:nvPicPr>
          <p:cNvPr id="7" name="Google Shape;186;p21">
            <a:extLst>
              <a:ext uri="{FF2B5EF4-FFF2-40B4-BE49-F238E27FC236}">
                <a16:creationId xmlns:a16="http://schemas.microsoft.com/office/drawing/2014/main" id="{B6E12437-06BB-4A8A-AF06-44E9E683AE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983" y="1690688"/>
            <a:ext cx="4121507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2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F7409-291A-4993-B528-BDCAED92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begreber: using (</a:t>
            </a:r>
            <a:r>
              <a:rPr lang="da-DK" dirty="0" err="1"/>
              <a:t>IDisposable</a:t>
            </a:r>
            <a:r>
              <a:rPr lang="da-DK" dirty="0"/>
              <a:t>)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CC5A6E6-490F-4087-AE93-5A5F57D8B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86334"/>
              </p:ext>
            </p:extLst>
          </p:nvPr>
        </p:nvGraphicFramePr>
        <p:xfrm>
          <a:off x="664830" y="2028176"/>
          <a:ext cx="4554245" cy="2801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billede" r:id="rId4" imgW="4038480" imgH="2484000" progId="Paint.Picture">
                  <p:embed/>
                </p:oleObj>
              </mc:Choice>
              <mc:Fallback>
                <p:oleObj name="Bitmapbillede" r:id="rId4" imgW="4038480" imgH="248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4830" y="2028176"/>
                        <a:ext cx="4554245" cy="2801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14ED1C8A-EB6D-406A-AC0A-638615748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77527"/>
              </p:ext>
            </p:extLst>
          </p:nvPr>
        </p:nvGraphicFramePr>
        <p:xfrm>
          <a:off x="6449292" y="2028176"/>
          <a:ext cx="5077878" cy="2801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Bitmapbillede" r:id="rId6" imgW="4572000" imgH="2522160" progId="Paint.Picture">
                  <p:embed/>
                </p:oleObj>
              </mc:Choice>
              <mc:Fallback>
                <p:oleObj name="Bitmapbillede" r:id="rId6" imgW="4572000" imgH="2522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9292" y="2028176"/>
                        <a:ext cx="5077878" cy="2801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1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54307"/>
              </p:ext>
            </p:extLst>
          </p:nvPr>
        </p:nvGraphicFramePr>
        <p:xfrm>
          <a:off x="1431471" y="1690686"/>
          <a:ext cx="9748158" cy="32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08:45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err="1"/>
                        <a:t>IDisposable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dirty="0"/>
                        <a:t>Tusindfryd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283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1" baseType="lpstr">
      <vt:lpstr>Office-tema</vt:lpstr>
      <vt:lpstr>PowerPoint-præsentation</vt:lpstr>
      <vt:lpstr>”Hey Google, what is a Sequence Diagram?”</vt:lpstr>
      <vt:lpstr>Hvad siger Larman?</vt:lpstr>
      <vt:lpstr>Sikring af kvalitet – gennem spørgsmål</vt:lpstr>
      <vt:lpstr>Nye begreber: using (IDisposable)</vt:lpstr>
      <vt:lpstr>Plan for i dag</vt:lpstr>
      <vt:lpstr>Dagens opgave</vt:lpstr>
      <vt:lpstr>Sæt i gang!</vt:lpstr>
      <vt:lpstr>Opsummering</vt:lpstr>
      <vt:lpstr>Næste gang: Ex23-ArchitectureAndGUIIntro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456</cp:revision>
  <dcterms:created xsi:type="dcterms:W3CDTF">2021-08-24T08:25:38Z</dcterms:created>
  <dcterms:modified xsi:type="dcterms:W3CDTF">2021-11-05T06:52:00Z</dcterms:modified>
</cp:coreProperties>
</file>