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1" r:id="rId3"/>
    <p:sldId id="329" r:id="rId4"/>
    <p:sldId id="333" r:id="rId5"/>
    <p:sldId id="334" r:id="rId6"/>
    <p:sldId id="335" r:id="rId7"/>
    <p:sldId id="332" r:id="rId8"/>
    <p:sldId id="338" r:id="rId9"/>
    <p:sldId id="339" r:id="rId10"/>
    <p:sldId id="288" r:id="rId11"/>
    <p:sldId id="264" r:id="rId12"/>
    <p:sldId id="340" r:id="rId13"/>
    <p:sldId id="286" r:id="rId14"/>
    <p:sldId id="262" r:id="rId15"/>
    <p:sldId id="337" r:id="rId16"/>
    <p:sldId id="259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3" d="100"/>
          <a:sy n="73" d="100"/>
        </p:scale>
        <p:origin x="41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dependenc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10 UX Humor ideas | humor, user interface, amu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66" y="902522"/>
            <a:ext cx="4141074" cy="586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20110" y="332625"/>
            <a:ext cx="11210013" cy="8760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 smtClean="0"/>
              <a:t>Ex23-ArchitectureAndGUIIntro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738646" cy="414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Logisk arkitektur og lag (en: </a:t>
            </a:r>
            <a:r>
              <a:rPr lang="da-DK" sz="2800" dirty="0" err="1" smtClean="0"/>
              <a:t>layers</a:t>
            </a:r>
            <a:r>
              <a:rPr lang="da-DK" sz="2800" dirty="0" smtClean="0"/>
              <a:t>)</a:t>
            </a:r>
            <a:endParaRPr lang="da-D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GUI intro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Designmodellering </a:t>
            </a:r>
            <a:r>
              <a:rPr lang="da-DK" sz="2800" dirty="0"/>
              <a:t>samt kodning med Tusindfryd</a:t>
            </a:r>
          </a:p>
        </p:txBody>
      </p:sp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51920"/>
              </p:ext>
            </p:extLst>
          </p:nvPr>
        </p:nvGraphicFramePr>
        <p:xfrm>
          <a:off x="1431471" y="1690686"/>
          <a:ext cx="9748158" cy="421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 rowSpan="2">
                  <a:txBody>
                    <a:bodyPr/>
                    <a:lstStyle/>
                    <a:p>
                      <a:r>
                        <a:rPr lang="da-DK" sz="2400" dirty="0"/>
                        <a:t>08:45 – 09:45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</a:t>
                      </a:r>
                      <a:r>
                        <a:rPr lang="da-DK" sz="2400" dirty="0" smtClean="0"/>
                        <a:t>2 –</a:t>
                      </a:r>
                      <a:r>
                        <a:rPr lang="da-DK" sz="2400" baseline="0" dirty="0" smtClean="0"/>
                        <a:t> Planlæg lagdeling og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 vMerge="1"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aseline="0" dirty="0" smtClean="0"/>
                        <a:t>Øvelse 3 – Datamatikerens landkort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8814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</a:t>
                      </a:r>
                      <a:r>
                        <a:rPr lang="da-DK" sz="2400" dirty="0" smtClean="0"/>
                        <a:t>11:00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</a:t>
                      </a:r>
                      <a:r>
                        <a:rPr lang="da-DK" sz="2400" dirty="0" smtClean="0"/>
                        <a:t>4 </a:t>
                      </a:r>
                      <a:r>
                        <a:rPr lang="da-DK" sz="2400" dirty="0"/>
                        <a:t>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dirty="0"/>
                        <a:t>Tusindfryd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11.00</a:t>
                      </a:r>
                      <a:r>
                        <a:rPr lang="da-DK" sz="2400" baseline="0" dirty="0" smtClean="0"/>
                        <a:t> – </a:t>
                      </a:r>
                      <a:r>
                        <a:rPr lang="da-DK" sz="2400" dirty="0" smtClean="0"/>
                        <a:t>11.20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smtClean="0"/>
                        <a:t>Øvelse</a:t>
                      </a:r>
                      <a:r>
                        <a:rPr lang="da-DK" sz="2400" baseline="0" dirty="0" smtClean="0"/>
                        <a:t> 5 – </a:t>
                      </a:r>
                      <a:r>
                        <a:rPr lang="da-DK" sz="2400" dirty="0" smtClean="0"/>
                        <a:t>Opsummering Brainstorm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341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11:20 </a:t>
                      </a:r>
                      <a:r>
                        <a:rPr lang="da-DK" sz="2400" dirty="0"/>
                        <a:t>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aseline="0" dirty="0" smtClean="0"/>
                        <a:t>Opsummering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Dependency relationship overview diagram - usage, abstraction, deploy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6" y="762314"/>
            <a:ext cx="5272950" cy="390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641169" y="2073652"/>
            <a:ext cx="710619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/>
              <a:t>Afhængigheder </a:t>
            </a:r>
            <a:r>
              <a:rPr lang="da-DK" sz="1600" b="1" dirty="0"/>
              <a:t>og ”handlinger” mellem </a:t>
            </a:r>
            <a:r>
              <a:rPr lang="da-DK" sz="1600" b="1" dirty="0" smtClean="0"/>
              <a:t>klasser (eller andet)</a:t>
            </a:r>
            <a:endParaRPr lang="da-DK" sz="1600" b="1" dirty="0"/>
          </a:p>
          <a:p>
            <a:r>
              <a:rPr lang="da-DK" sz="1600" dirty="0"/>
              <a:t>Har man en klasse A og en klasse B, kan der gælde: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refererer til B (A har kendskab til B) (en: ”</a:t>
            </a:r>
            <a:r>
              <a:rPr lang="da-DK" sz="1600" b="1" dirty="0"/>
              <a:t>references</a:t>
            </a:r>
            <a:r>
              <a:rPr lang="da-DK" sz="1600" dirty="0" smtClean="0"/>
              <a:t>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 smtClean="0"/>
              <a:t>A bruger B (en: ”</a:t>
            </a:r>
            <a:r>
              <a:rPr lang="da-DK" sz="1600" b="1" dirty="0" err="1" smtClean="0"/>
              <a:t>uses</a:t>
            </a:r>
            <a:r>
              <a:rPr lang="da-DK" sz="1600" dirty="0" smtClean="0"/>
              <a:t>”)</a:t>
            </a:r>
          </a:p>
          <a:p>
            <a:pPr lvl="0"/>
            <a:r>
              <a:rPr lang="da-DK" sz="1600" dirty="0" smtClean="0"/>
              <a:t>Dvs. i begge tilfælde er A afhængig af B for at kunne fungere.</a:t>
            </a:r>
          </a:p>
          <a:p>
            <a:pPr lvl="0"/>
            <a:endParaRPr lang="da-DK" dirty="0"/>
          </a:p>
          <a:p>
            <a:r>
              <a:rPr lang="da-DK" sz="1600" dirty="0"/>
              <a:t>Hvis A </a:t>
            </a:r>
            <a:r>
              <a:rPr lang="da-DK" sz="1600" dirty="0" smtClean="0"/>
              <a:t>refererer/bruger </a:t>
            </a:r>
            <a:r>
              <a:rPr lang="da-DK" sz="1600" dirty="0"/>
              <a:t>til B, kan følgende handlinger finde sted, </a:t>
            </a:r>
            <a:r>
              <a:rPr lang="da-DK" sz="1600" dirty="0" smtClean="0"/>
              <a:t/>
            </a:r>
            <a:br>
              <a:rPr lang="da-DK" sz="1600" dirty="0" smtClean="0"/>
            </a:br>
            <a:r>
              <a:rPr lang="da-DK" sz="1600" dirty="0" smtClean="0"/>
              <a:t>ellers </a:t>
            </a:r>
            <a:r>
              <a:rPr lang="da-DK" sz="1600" dirty="0"/>
              <a:t>ikke: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bruger ikke referencen til B til noget (ingen handling)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instantierer et objekt af B (en: ”</a:t>
            </a:r>
            <a:r>
              <a:rPr lang="da-DK" sz="1600" b="1" dirty="0" err="1"/>
              <a:t>creates</a:t>
            </a:r>
            <a:r>
              <a:rPr lang="da-DK" sz="1600" dirty="0"/>
              <a:t>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læser</a:t>
            </a:r>
            <a:r>
              <a:rPr lang="en-US" sz="1600" dirty="0"/>
              <a:t> data (field, property) </a:t>
            </a:r>
            <a:r>
              <a:rPr lang="en-US" sz="1600" dirty="0" err="1"/>
              <a:t>fra</a:t>
            </a:r>
            <a:r>
              <a:rPr lang="en-US" sz="1600" dirty="0"/>
              <a:t> B (</a:t>
            </a:r>
            <a:r>
              <a:rPr lang="en-US" sz="1600" dirty="0" err="1"/>
              <a:t>en</a:t>
            </a:r>
            <a:r>
              <a:rPr lang="en-US" sz="1600" dirty="0"/>
              <a:t>: “</a:t>
            </a:r>
            <a:r>
              <a:rPr lang="en-US" sz="1600" b="1" dirty="0"/>
              <a:t>reads</a:t>
            </a:r>
            <a:r>
              <a:rPr lang="en-US" sz="1600" dirty="0"/>
              <a:t>”)</a:t>
            </a:r>
            <a:endParaRPr lang="da-DK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opdaterer</a:t>
            </a:r>
            <a:r>
              <a:rPr lang="en-US" sz="1600" dirty="0"/>
              <a:t> data (field, property) </a:t>
            </a:r>
            <a:r>
              <a:rPr lang="en-US" sz="1600" dirty="0" err="1"/>
              <a:t>i</a:t>
            </a:r>
            <a:r>
              <a:rPr lang="en-US" sz="1600" dirty="0"/>
              <a:t> B (</a:t>
            </a:r>
            <a:r>
              <a:rPr lang="en-US" sz="1600" dirty="0" err="1"/>
              <a:t>en</a:t>
            </a:r>
            <a:r>
              <a:rPr lang="en-US" sz="1600" dirty="0"/>
              <a:t>: “</a:t>
            </a:r>
            <a:r>
              <a:rPr lang="en-US" sz="1600" b="1" dirty="0"/>
              <a:t>update</a:t>
            </a:r>
            <a:r>
              <a:rPr lang="en-US" sz="1600" dirty="0"/>
              <a:t>”)</a:t>
            </a:r>
            <a:endParaRPr lang="da-DK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sletter en instans af B (en : ”</a:t>
            </a:r>
            <a:r>
              <a:rPr lang="da-DK" sz="1600" b="1" dirty="0" err="1"/>
              <a:t>deletes</a:t>
            </a:r>
            <a:r>
              <a:rPr lang="da-DK" sz="1600" dirty="0"/>
              <a:t>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kalder en metode i B (både instansmetoder og statiske metoder) (en: ”</a:t>
            </a:r>
            <a:r>
              <a:rPr lang="da-DK" sz="1600" b="1" dirty="0" err="1"/>
              <a:t>calls</a:t>
            </a:r>
            <a:r>
              <a:rPr lang="da-DK" sz="1600" dirty="0"/>
              <a:t>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binder sig til data i B (data binding, data </a:t>
            </a:r>
            <a:r>
              <a:rPr lang="da-DK" sz="1600" dirty="0" err="1"/>
              <a:t>context</a:t>
            </a:r>
            <a:r>
              <a:rPr lang="da-DK" sz="1600" dirty="0"/>
              <a:t>) (en: ”</a:t>
            </a:r>
            <a:r>
              <a:rPr lang="da-DK" sz="1600" b="1" dirty="0"/>
              <a:t>binds</a:t>
            </a:r>
            <a:r>
              <a:rPr lang="da-DK" sz="1600" dirty="0"/>
              <a:t>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abonnerer på et event i B (Observer-pattern) (en: ”</a:t>
            </a:r>
            <a:r>
              <a:rPr lang="da-DK" sz="1600" b="1" dirty="0" err="1"/>
              <a:t>subscribes</a:t>
            </a:r>
            <a:r>
              <a:rPr lang="da-DK" sz="1600" dirty="0"/>
              <a:t>”)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600" dirty="0"/>
              <a:t>A injicerer (data eller funktionalitet) i B (en: ”</a:t>
            </a:r>
            <a:r>
              <a:rPr lang="da-DK" sz="1600" b="1" dirty="0" err="1"/>
              <a:t>injects</a:t>
            </a:r>
            <a:r>
              <a:rPr lang="da-DK" sz="1600" dirty="0"/>
              <a:t>”)</a:t>
            </a:r>
          </a:p>
          <a:p>
            <a:endParaRPr lang="da-DK" sz="1600" dirty="0"/>
          </a:p>
        </p:txBody>
      </p:sp>
      <p:sp>
        <p:nvSpPr>
          <p:cNvPr id="3" name="Tekstfelt 2"/>
          <p:cNvSpPr txBox="1"/>
          <p:nvPr/>
        </p:nvSpPr>
        <p:spPr>
          <a:xfrm>
            <a:off x="6609806" y="296091"/>
            <a:ext cx="546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Kilde: </a:t>
            </a:r>
            <a:r>
              <a:rPr lang="da-DK" dirty="0" smtClean="0">
                <a:hlinkClick r:id="rId3"/>
              </a:rPr>
              <a:t>https://www.uml-diagrams.org/dependency.html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1307920" y="976311"/>
            <a:ext cx="800100" cy="847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A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3244488" y="976311"/>
            <a:ext cx="800100" cy="847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Lige pilforbindelse 7"/>
          <p:cNvCxnSpPr>
            <a:stCxn id="4" idx="3"/>
            <a:endCxn id="7" idx="1"/>
          </p:cNvCxnSpPr>
          <p:nvPr/>
        </p:nvCxnSpPr>
        <p:spPr>
          <a:xfrm>
            <a:off x="2108020" y="1400174"/>
            <a:ext cx="113646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Gennemfør øvelse 5</a:t>
            </a:r>
          </a:p>
          <a:p>
            <a:r>
              <a:rPr lang="da-DK" dirty="0" smtClean="0"/>
              <a:t>Kort opsummering</a:t>
            </a:r>
          </a:p>
          <a:p>
            <a:endParaRPr lang="da-DK" dirty="0" smtClean="0"/>
          </a:p>
          <a:p>
            <a:r>
              <a:rPr lang="da-DK" strike="sngStrike" dirty="0" smtClean="0"/>
              <a:t>Hvor </a:t>
            </a:r>
            <a:r>
              <a:rPr lang="da-DK" strike="sngStrike" dirty="0"/>
              <a:t>langt nåede I med dagens øvelser?</a:t>
            </a:r>
          </a:p>
          <a:p>
            <a:r>
              <a:rPr lang="da-DK" strike="sngStrike" dirty="0"/>
              <a:t>Stødte I på problemer, som I ikke fik løst?</a:t>
            </a:r>
          </a:p>
          <a:p>
            <a:r>
              <a:rPr lang="da-DK" strike="sngStrike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1566" r="731" b="2527"/>
          <a:stretch/>
        </p:blipFill>
        <p:spPr>
          <a:xfrm>
            <a:off x="59131" y="798536"/>
            <a:ext cx="12084644" cy="5854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316717" cy="759482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da-DK" dirty="0" smtClean="0"/>
              <a:t>Hydac – DCD (fra Ex20-Slides)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414" y="66108"/>
            <a:ext cx="1661361" cy="1464856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10461393" y="609350"/>
            <a:ext cx="1661361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Højrepil 3"/>
          <p:cNvSpPr/>
          <p:nvPr/>
        </p:nvSpPr>
        <p:spPr>
          <a:xfrm>
            <a:off x="9606456" y="83148"/>
            <a:ext cx="1019503" cy="2807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8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 fontScale="90000"/>
          </a:bodyPr>
          <a:lstStyle/>
          <a:p>
            <a:r>
              <a:rPr lang="da-DK" dirty="0"/>
              <a:t>Næste gang: </a:t>
            </a:r>
            <a:r>
              <a:rPr lang="da-DK" dirty="0" smtClean="0"/>
              <a:t>Ex24-WPFSimpleGUI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731"/>
            <a:ext cx="4868917" cy="53834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3" y="956441"/>
            <a:ext cx="6211613" cy="5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Fra forrige uge 44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Designmodellering:</a:t>
            </a:r>
          </a:p>
          <a:p>
            <a:pPr lvl="1"/>
            <a:r>
              <a:rPr lang="da-DK" dirty="0" smtClean="0"/>
              <a:t>DCD</a:t>
            </a:r>
          </a:p>
          <a:p>
            <a:pPr lvl="1"/>
            <a:r>
              <a:rPr lang="da-DK" dirty="0" smtClean="0"/>
              <a:t>SD</a:t>
            </a:r>
          </a:p>
          <a:p>
            <a:r>
              <a:rPr lang="da-DK" dirty="0" smtClean="0"/>
              <a:t>Exceptions</a:t>
            </a:r>
          </a:p>
          <a:p>
            <a:pPr lvl="1"/>
            <a:r>
              <a:rPr lang="da-DK" dirty="0" smtClean="0"/>
              <a:t>Definition af egne exceptions (nedarvning fra Exception-klassen eller dens underklasser) </a:t>
            </a:r>
          </a:p>
          <a:p>
            <a:pPr lvl="1"/>
            <a:r>
              <a:rPr lang="da-DK" dirty="0" smtClean="0"/>
              <a:t>Håndtering (try-catch-finally)</a:t>
            </a:r>
          </a:p>
          <a:p>
            <a:pPr lvl="1"/>
            <a:r>
              <a:rPr lang="da-DK" dirty="0" smtClean="0"/>
              <a:t>Generering (throw)</a:t>
            </a:r>
          </a:p>
          <a:p>
            <a:r>
              <a:rPr lang="da-DK" dirty="0" smtClean="0"/>
              <a:t>IDisposable-interfacet, using-konstruktionen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65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SOLO læringsudbytte (fra opgaveforsiden)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029"/>
            <a:ext cx="10639097" cy="4583738"/>
          </a:xfrm>
          <a:prstGeom prst="rect">
            <a:avLst/>
          </a:prstGeom>
        </p:spPr>
      </p:pic>
      <p:grpSp>
        <p:nvGrpSpPr>
          <p:cNvPr id="6" name="Gruppe 5"/>
          <p:cNvGrpSpPr/>
          <p:nvPr/>
        </p:nvGrpSpPr>
        <p:grpSpPr>
          <a:xfrm>
            <a:off x="8565930" y="3298778"/>
            <a:ext cx="2564525" cy="1987925"/>
            <a:chOff x="8565930" y="3298778"/>
            <a:chExt cx="2564525" cy="1987925"/>
          </a:xfrm>
        </p:grpSpPr>
        <p:sp>
          <p:nvSpPr>
            <p:cNvPr id="3" name="Rektangel 2"/>
            <p:cNvSpPr/>
            <p:nvPr/>
          </p:nvSpPr>
          <p:spPr>
            <a:xfrm>
              <a:off x="8565930" y="3668110"/>
              <a:ext cx="2564525" cy="16185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kstfelt 4"/>
            <p:cNvSpPr txBox="1"/>
            <p:nvPr/>
          </p:nvSpPr>
          <p:spPr>
            <a:xfrm>
              <a:off x="8997831" y="3298778"/>
              <a:ext cx="170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dirty="0" smtClean="0">
                  <a:solidFill>
                    <a:srgbClr val="FF0000"/>
                  </a:solidFill>
                </a:rPr>
                <a:t>Emnekategorier</a:t>
              </a:r>
              <a:endParaRPr lang="da-DK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2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52" y="398"/>
            <a:ext cx="8313682" cy="6763154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280745" y="2606566"/>
            <a:ext cx="7325710" cy="406750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4356538" y="404648"/>
            <a:ext cx="3053255" cy="211243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7567447" y="404648"/>
            <a:ext cx="2191407" cy="161333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1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29" y="141079"/>
            <a:ext cx="7893268" cy="6661465"/>
          </a:xfrm>
          <a:prstGeom prst="rect">
            <a:avLst/>
          </a:prstGeom>
        </p:spPr>
      </p:pic>
      <p:sp>
        <p:nvSpPr>
          <p:cNvPr id="3" name="Kombinationstegning 2"/>
          <p:cNvSpPr/>
          <p:nvPr/>
        </p:nvSpPr>
        <p:spPr>
          <a:xfrm>
            <a:off x="5102779" y="1439917"/>
            <a:ext cx="804036" cy="210205"/>
          </a:xfrm>
          <a:custGeom>
            <a:avLst/>
            <a:gdLst>
              <a:gd name="connsiteX0" fmla="*/ 0 w 1324303"/>
              <a:gd name="connsiteY0" fmla="*/ 380146 h 380146"/>
              <a:gd name="connsiteX1" fmla="*/ 693683 w 1324303"/>
              <a:gd name="connsiteY1" fmla="*/ 1773 h 380146"/>
              <a:gd name="connsiteX2" fmla="*/ 1324303 w 1324303"/>
              <a:gd name="connsiteY2" fmla="*/ 264532 h 380146"/>
              <a:gd name="connsiteX0" fmla="*/ 0 w 1240221"/>
              <a:gd name="connsiteY0" fmla="*/ 252280 h 262790"/>
              <a:gd name="connsiteX1" fmla="*/ 609601 w 1240221"/>
              <a:gd name="connsiteY1" fmla="*/ 31 h 262790"/>
              <a:gd name="connsiteX2" fmla="*/ 1240221 w 1240221"/>
              <a:gd name="connsiteY2" fmla="*/ 262790 h 262790"/>
              <a:gd name="connsiteX0" fmla="*/ 0 w 1271752"/>
              <a:gd name="connsiteY0" fmla="*/ 252692 h 252692"/>
              <a:gd name="connsiteX1" fmla="*/ 609601 w 1271752"/>
              <a:gd name="connsiteY1" fmla="*/ 443 h 252692"/>
              <a:gd name="connsiteX2" fmla="*/ 1271752 w 1271752"/>
              <a:gd name="connsiteY2" fmla="*/ 210650 h 252692"/>
              <a:gd name="connsiteX0" fmla="*/ 0 w 1208689"/>
              <a:gd name="connsiteY0" fmla="*/ 189631 h 210651"/>
              <a:gd name="connsiteX1" fmla="*/ 546538 w 1208689"/>
              <a:gd name="connsiteY1" fmla="*/ 444 h 210651"/>
              <a:gd name="connsiteX2" fmla="*/ 1208689 w 1208689"/>
              <a:gd name="connsiteY2" fmla="*/ 210651 h 210651"/>
              <a:gd name="connsiteX0" fmla="*/ 0 w 1093075"/>
              <a:gd name="connsiteY0" fmla="*/ 190455 h 232496"/>
              <a:gd name="connsiteX1" fmla="*/ 546538 w 1093075"/>
              <a:gd name="connsiteY1" fmla="*/ 1268 h 232496"/>
              <a:gd name="connsiteX2" fmla="*/ 1093075 w 1093075"/>
              <a:gd name="connsiteY2" fmla="*/ 232496 h 23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3075" h="232496">
                <a:moveTo>
                  <a:pt x="0" y="190455"/>
                </a:moveTo>
                <a:cubicBezTo>
                  <a:pt x="236483" y="10903"/>
                  <a:pt x="364359" y="-5739"/>
                  <a:pt x="546538" y="1268"/>
                </a:cubicBezTo>
                <a:cubicBezTo>
                  <a:pt x="728717" y="8275"/>
                  <a:pt x="888123" y="91482"/>
                  <a:pt x="1093075" y="232496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0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SOLO læringsudbytte (fra opgaveforsiden)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029"/>
            <a:ext cx="10639097" cy="4583738"/>
          </a:xfrm>
          <a:prstGeom prst="rect">
            <a:avLst/>
          </a:prstGeom>
        </p:spPr>
      </p:pic>
      <p:grpSp>
        <p:nvGrpSpPr>
          <p:cNvPr id="5" name="Gruppe 4"/>
          <p:cNvGrpSpPr/>
          <p:nvPr/>
        </p:nvGrpSpPr>
        <p:grpSpPr>
          <a:xfrm>
            <a:off x="8565930" y="3298778"/>
            <a:ext cx="2564525" cy="1987925"/>
            <a:chOff x="8565930" y="3298778"/>
            <a:chExt cx="2564525" cy="1987925"/>
          </a:xfrm>
        </p:grpSpPr>
        <p:sp>
          <p:nvSpPr>
            <p:cNvPr id="6" name="Rektangel 5"/>
            <p:cNvSpPr/>
            <p:nvPr/>
          </p:nvSpPr>
          <p:spPr>
            <a:xfrm>
              <a:off x="8565930" y="3668110"/>
              <a:ext cx="2564525" cy="16185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kstfelt 6"/>
            <p:cNvSpPr txBox="1"/>
            <p:nvPr/>
          </p:nvSpPr>
          <p:spPr>
            <a:xfrm>
              <a:off x="8997831" y="3298778"/>
              <a:ext cx="170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dirty="0" smtClean="0">
                  <a:solidFill>
                    <a:srgbClr val="FF0000"/>
                  </a:solidFill>
                </a:rPr>
                <a:t>Emnekategorier</a:t>
              </a:r>
              <a:endParaRPr lang="da-DK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1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Logisk Arkitektur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9771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”Large-</a:t>
            </a:r>
            <a:r>
              <a:rPr lang="da-DK" dirty="0" err="1" smtClean="0"/>
              <a:t>scale</a:t>
            </a:r>
            <a:r>
              <a:rPr lang="da-DK" dirty="0" smtClean="0"/>
              <a:t> </a:t>
            </a:r>
            <a:r>
              <a:rPr lang="da-DK" dirty="0" err="1" smtClean="0"/>
              <a:t>organization</a:t>
            </a:r>
            <a:r>
              <a:rPr lang="da-DK" dirty="0" smtClean="0"/>
              <a:t> of software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packages</a:t>
            </a:r>
            <a:r>
              <a:rPr lang="da-DK" dirty="0" smtClean="0"/>
              <a:t> (</a:t>
            </a:r>
            <a:r>
              <a:rPr lang="da-DK" dirty="0" err="1" smtClean="0"/>
              <a:t>namespaces</a:t>
            </a:r>
            <a:r>
              <a:rPr lang="da-DK" dirty="0" smtClean="0"/>
              <a:t>), subsystems, and </a:t>
            </a:r>
            <a:r>
              <a:rPr lang="da-DK" dirty="0" err="1" smtClean="0"/>
              <a:t>layers</a:t>
            </a:r>
            <a:r>
              <a:rPr lang="da-DK" dirty="0" smtClean="0"/>
              <a:t>” Larman s. 199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/>
              <a:t>Adaptive </a:t>
            </a:r>
            <a:r>
              <a:rPr lang="da-DK" dirty="0" err="1"/>
              <a:t>coding</a:t>
            </a:r>
            <a:endParaRPr lang="da-DK" dirty="0"/>
          </a:p>
          <a:p>
            <a:r>
              <a:rPr lang="da-DK" dirty="0" smtClean="0"/>
              <a:t>Dependency Management</a:t>
            </a:r>
          </a:p>
          <a:p>
            <a:pPr lvl="1"/>
            <a:r>
              <a:rPr lang="da-DK" dirty="0" smtClean="0"/>
              <a:t>Niveauer af afhængighed</a:t>
            </a:r>
          </a:p>
          <a:p>
            <a:pPr lvl="1"/>
            <a:r>
              <a:rPr lang="da-DK" b="1" dirty="0" smtClean="0"/>
              <a:t>UML Pakkediagram</a:t>
            </a:r>
            <a:endParaRPr lang="da-DK" b="1" dirty="0" smtClean="0"/>
          </a:p>
          <a:p>
            <a:r>
              <a:rPr lang="da-DK" dirty="0" smtClean="0"/>
              <a:t>Responsibility Management</a:t>
            </a:r>
          </a:p>
          <a:p>
            <a:pPr lvl="1"/>
            <a:r>
              <a:rPr lang="da-DK" dirty="0" smtClean="0"/>
              <a:t>Patterns &amp; Principles</a:t>
            </a:r>
          </a:p>
        </p:txBody>
      </p:sp>
      <p:pic>
        <p:nvPicPr>
          <p:cNvPr id="4" name="Picture 2" descr="Architecture is quacking great #programming #coding #software #developers  #webdev #sysadmin #programmers #cs | Programming humor, Programmer humor,  Tech humor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14" y="119769"/>
            <a:ext cx="4175235" cy="66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ample UP artifact influe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34" y="313837"/>
            <a:ext cx="5759669" cy="63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945931" y="633773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Larman, side 198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89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3459414" y="2995448"/>
            <a:ext cx="5100563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a-DK" sz="3200" dirty="0" smtClean="0"/>
              <a:t>Opbyg pakkediagram i </a:t>
            </a:r>
            <a:r>
              <a:rPr lang="da-DK" sz="3200" dirty="0" err="1" smtClean="0"/>
              <a:t>UMLet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887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475</Words>
  <Application>Microsoft Office PowerPoint</Application>
  <PresentationFormat>Widescreen</PresentationFormat>
  <Paragraphs>95</Paragraphs>
  <Slides>16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PowerPoint-præsentation</vt:lpstr>
      <vt:lpstr>Fra forrige uge 44</vt:lpstr>
      <vt:lpstr>SOLO læringsudbytte (fra opgaveforsiden)</vt:lpstr>
      <vt:lpstr>PowerPoint-præsentation</vt:lpstr>
      <vt:lpstr>PowerPoint-præsentation</vt:lpstr>
      <vt:lpstr>SOLO læringsudbytte (fra opgaveforsiden)</vt:lpstr>
      <vt:lpstr>Logisk Arkitektur</vt:lpstr>
      <vt:lpstr>PowerPoint-præsentation</vt:lpstr>
      <vt:lpstr>PowerPoint-præsentation</vt:lpstr>
      <vt:lpstr>Plan for i dag</vt:lpstr>
      <vt:lpstr>Dagens opgave</vt:lpstr>
      <vt:lpstr>PowerPoint-præsentation</vt:lpstr>
      <vt:lpstr>Sæt i gang!</vt:lpstr>
      <vt:lpstr>Opsummering</vt:lpstr>
      <vt:lpstr>Hydac – DCD (fra Ex20-Slides)</vt:lpstr>
      <vt:lpstr>Næste gang: Ex24-WPFSimpleGUI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496</cp:revision>
  <dcterms:created xsi:type="dcterms:W3CDTF">2021-08-24T08:25:38Z</dcterms:created>
  <dcterms:modified xsi:type="dcterms:W3CDTF">2021-11-07T19:48:42Z</dcterms:modified>
</cp:coreProperties>
</file>