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98" r:id="rId3"/>
    <p:sldId id="305" r:id="rId4"/>
    <p:sldId id="299" r:id="rId5"/>
    <p:sldId id="296" r:id="rId6"/>
    <p:sldId id="300" r:id="rId7"/>
    <p:sldId id="302" r:id="rId8"/>
    <p:sldId id="301" r:id="rId9"/>
    <p:sldId id="303" r:id="rId10"/>
    <p:sldId id="297" r:id="rId11"/>
    <p:sldId id="288" r:id="rId12"/>
    <p:sldId id="306" r:id="rId13"/>
    <p:sldId id="264" r:id="rId14"/>
    <p:sldId id="286" r:id="rId15"/>
    <p:sldId id="294" r:id="rId16"/>
    <p:sldId id="295" r:id="rId17"/>
    <p:sldId id="259" r:id="rId18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C957"/>
    <a:srgbClr val="A1D57D"/>
    <a:srgbClr val="A7D389"/>
    <a:srgbClr val="BBD9AB"/>
    <a:srgbClr val="B7D7A5"/>
    <a:srgbClr val="99FF33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AB1CEA-AEFD-4C2F-B757-C5EEF7A38875}" v="4" dt="2021-11-14T22:16:50.7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405" autoAdjust="0"/>
  </p:normalViewPr>
  <p:slideViewPr>
    <p:cSldViewPr snapToGrid="0">
      <p:cViewPr varScale="1">
        <p:scale>
          <a:sx n="74" d="100"/>
          <a:sy n="74" d="100"/>
        </p:scale>
        <p:origin x="1013" y="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if Vessty Dixon Kildelund" userId="SacLS+A0S/ZW+V1OFEl2lk6LJRP/98FmKIhdCfEJEcE=" providerId="None" clId="Web-{23AB1CEA-AEFD-4C2F-B757-C5EEF7A38875}"/>
    <pc:docChg chg="modSld">
      <pc:chgData name="Leif Vessty Dixon Kildelund" userId="SacLS+A0S/ZW+V1OFEl2lk6LJRP/98FmKIhdCfEJEcE=" providerId="None" clId="Web-{23AB1CEA-AEFD-4C2F-B757-C5EEF7A38875}" dt="2021-11-14T22:16:49.774" v="1"/>
      <pc:docMkLst>
        <pc:docMk/>
      </pc:docMkLst>
      <pc:sldChg chg="modSp">
        <pc:chgData name="Leif Vessty Dixon Kildelund" userId="SacLS+A0S/ZW+V1OFEl2lk6LJRP/98FmKIhdCfEJEcE=" providerId="None" clId="Web-{23AB1CEA-AEFD-4C2F-B757-C5EEF7A38875}" dt="2021-11-14T22:16:49.774" v="1"/>
        <pc:sldMkLst>
          <pc:docMk/>
          <pc:sldMk cId="3990483118" sldId="288"/>
        </pc:sldMkLst>
        <pc:graphicFrameChg chg="mod modGraphic">
          <ac:chgData name="Leif Vessty Dixon Kildelund" userId="SacLS+A0S/ZW+V1OFEl2lk6LJRP/98FmKIhdCfEJEcE=" providerId="None" clId="Web-{23AB1CEA-AEFD-4C2F-B757-C5EEF7A38875}" dt="2021-11-14T22:16:49.774" v="1"/>
          <ac:graphicFrameMkLst>
            <pc:docMk/>
            <pc:sldMk cId="3990483118" sldId="288"/>
            <ac:graphicFrameMk id="4" creationId="{578323D5-CF0A-4C05-A82A-64CBF1C4F531}"/>
          </ac:graphicFrameMkLst>
        </pc:graphicFrame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C0D3B4-F0CB-476A-8CF0-76880940D6A3}" type="datetimeFigureOut">
              <a:rPr lang="da-DK" smtClean="0"/>
              <a:t>14-11-2021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EBE309-EE93-483B-B6C8-551CC064C95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82314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EBE309-EE93-483B-B6C8-551CC064C95F}" type="slidenum">
              <a:rPr lang="da-DK" smtClean="0"/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54179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EBE309-EE93-483B-B6C8-551CC064C95F}" type="slidenum">
              <a:rPr lang="da-DK" smtClean="0"/>
              <a:t>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642033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470374-F908-470A-98B8-6E7E267882AB}" type="slidenum">
              <a:rPr lang="da-DK" smtClean="0"/>
              <a:t>11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581802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EBE309-EE93-483B-B6C8-551CC064C95F}" type="slidenum">
              <a:rPr lang="da-DK" smtClean="0"/>
              <a:t>17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67059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2194AE-F56F-47D2-B77A-935AC69B6F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5B226FD5-48CF-4B8C-9A00-77E7799B23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3D4CB7A-D562-4A3A-B518-DFCFA59EC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14-11-2021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37847D3-A904-4F9E-94BC-7E02EF79E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626EBBB-78EB-407E-8FB6-DE2D323E2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19448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975284-A7E7-4E4F-BC59-87C01ED02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164227FC-E157-477C-AE2D-99AD8F0AC7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A3502E2-D8D6-451E-BA06-0FBE67D37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14-11-2021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CE82D2F-D8E9-4292-AB7F-12B10CAF1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D387934-4CBC-4950-AD95-86BA611F7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64967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3B210F8B-9BBF-44D1-8E7C-92A88C3DC0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BF812AA1-E908-4BCB-A226-37E2D5272E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C786114-8773-418A-80C9-274D54A06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14-11-2021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1822C57-6D2A-4868-856B-EFB0731E6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6E0FE71-3D01-4156-9B05-0FC1CBE84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0924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DBCB1D-99F6-4CAA-A6FA-A8D5EA288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73CE5A3-34AD-4594-98FF-6E27FEA8A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375E958-6CBD-4049-AA05-3EECD0137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14-11-2021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93BEC23-02FE-45A4-A856-A79B98D7A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22FD731C-1A12-4BF6-8C51-A0BF042A9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9295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D64A93-4BA7-499B-BB3C-525E78BC3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693C1704-3E57-4684-ADB2-595A7D14F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3885D821-AAB0-405B-A134-4D9A993DE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14-11-2021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1AAD029-9D42-4B0A-B889-06CA0890F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39D0AFF-496A-4395-95B9-34CDE0286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37492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566384-ACF1-437E-9247-22E1F41F3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8D46B8B-32D8-4813-9A2A-E58B1FFF6F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92FB9040-B56A-4A2D-8ECA-63C5751419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A19DB7F1-015B-4973-B2EF-11B476AA6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14-11-2021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35A5E356-AA69-4A37-A05F-EF4F60928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FA8D7CCF-7C7C-4D19-A779-795D11444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74677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442BB1-9D71-4756-BB80-E60A1856F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FCEB711F-2D24-4425-AC7B-9CE3AE252A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499D9C0C-714D-4E4C-86B7-05B2324C2E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46CE5C80-02C2-4970-930C-F56DB6445B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237469A5-44E7-4F79-899D-92A7EBA95D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4076B8C0-1184-4717-A0A3-C279CA3D7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14-11-2021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3CCF9D08-47FE-4BE9-BB1C-B7AD6DFDD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E31DBEDD-1634-43C6-8D27-69F321A9A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12646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22AC7C-FDC5-4645-B4C6-6166E0F1C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59D57318-DB37-41F6-AC70-0426AB315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14-11-2021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90C1057A-EB9E-45C0-A010-71E25F52D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E40F8610-209F-4CD5-AE5D-B58D848A4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7157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3B3B30E2-BF2A-45B6-A3EE-010127A9B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14-11-2021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EF3D4C04-0902-4DA0-9C47-6F184104D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7F2E5421-C70A-478C-93B4-3723A8028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39780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4E70C5-C6B7-4293-B2F9-4A102FAB4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107638E-2418-4400-82E5-13C02FBF7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72BD0897-0ECD-495E-AEB6-B4B60C8AE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2FE95B69-E91B-44C8-A651-B820D91E6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14-11-2021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3F569BA3-47A8-45E0-8678-211879390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B1563CA0-C560-4A0C-B94C-7127C49C1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07027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81BDF8-30DA-46A2-9A8B-2B439363F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9B813A4B-CC57-4C57-A7B7-83BD283DD2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8AB691B4-9B48-4D3E-B854-62F7B9924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01A1C1C4-8204-41E5-9A39-37A97EA11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14-11-2021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EE78EF3C-477C-4503-A2C9-F6ED43F37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70937D8C-A980-463D-9851-3E49305E3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90353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943E9B19-36FC-4B41-A987-022C998AB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C6C594B8-0843-405E-AB1B-449848E08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64323E8-9C3A-4355-B51C-CAD9C6D8E6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F64D1-E85E-4CD5-9ACA-EDF39BAE8849}" type="datetimeFigureOut">
              <a:rPr lang="da-DK" smtClean="0"/>
              <a:t>14-11-2021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19CF9746-4026-428C-B1CA-3DA8FC1A14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B0E27DB-F173-4D83-B7AF-58B97EA8F3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32086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3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mailto:ldki@ucl.dk" TargetMode="External"/><Relationship Id="rId2" Type="http://schemas.openxmlformats.org/officeDocument/2006/relationships/hyperlink" Target="mailto:jbro@ucl.dk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0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8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E30A98F2-2073-40D9-B6D1-6D273D73D2DB}"/>
              </a:ext>
            </a:extLst>
          </p:cNvPr>
          <p:cNvSpPr txBox="1">
            <a:spLocks/>
          </p:cNvSpPr>
          <p:nvPr/>
        </p:nvSpPr>
        <p:spPr>
          <a:xfrm>
            <a:off x="630620" y="393403"/>
            <a:ext cx="11210013" cy="11559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a-DK" sz="4800" dirty="0"/>
              <a:t>WPF Tusindfryd GUI</a:t>
            </a:r>
          </a:p>
        </p:txBody>
      </p:sp>
      <p:sp>
        <p:nvSpPr>
          <p:cNvPr id="6" name="Undertitel 2">
            <a:extLst>
              <a:ext uri="{FF2B5EF4-FFF2-40B4-BE49-F238E27FC236}">
                <a16:creationId xmlns:a16="http://schemas.microsoft.com/office/drawing/2014/main" id="{68BD882C-CB08-4569-991A-22CC6191F1A2}"/>
              </a:ext>
            </a:extLst>
          </p:cNvPr>
          <p:cNvSpPr txBox="1">
            <a:spLocks/>
          </p:cNvSpPr>
          <p:nvPr/>
        </p:nvSpPr>
        <p:spPr>
          <a:xfrm>
            <a:off x="798788" y="1965434"/>
            <a:ext cx="5297212" cy="40520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a-DK" sz="2800" dirty="0"/>
              <a:t>Konsolidering</a:t>
            </a:r>
          </a:p>
        </p:txBody>
      </p:sp>
      <p:pic>
        <p:nvPicPr>
          <p:cNvPr id="3" name="Billede 2">
            <a:extLst>
              <a:ext uri="{FF2B5EF4-FFF2-40B4-BE49-F238E27FC236}">
                <a16:creationId xmlns:a16="http://schemas.microsoft.com/office/drawing/2014/main" id="{A267DA2B-B43A-437D-B66D-B0201BEF08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394751"/>
            <a:ext cx="6109855" cy="6109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163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458A94-601A-4A08-A25F-12E953510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Hvad skal I lave i dag?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F57A43C-9769-4C91-9A8C-461417EEF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I skal lære at stå på egne ben</a:t>
            </a:r>
          </a:p>
        </p:txBody>
      </p:sp>
      <p:pic>
        <p:nvPicPr>
          <p:cNvPr id="10242" name="Picture 2" descr="13,961 First Step Stock Photos, Pictures &amp; Royalty-Free Images - iStock">
            <a:extLst>
              <a:ext uri="{FF2B5EF4-FFF2-40B4-BE49-F238E27FC236}">
                <a16:creationId xmlns:a16="http://schemas.microsoft.com/office/drawing/2014/main" id="{240AC177-4B4F-43DB-94FF-B7C854FCA4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0980" y="2468509"/>
            <a:ext cx="5030040" cy="3365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5858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BA561F-2EBF-4AED-800E-8CDF310E5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Plan for i dag</a:t>
            </a:r>
          </a:p>
        </p:txBody>
      </p:sp>
      <p:graphicFrame>
        <p:nvGraphicFramePr>
          <p:cNvPr id="4" name="Tabel 4">
            <a:extLst>
              <a:ext uri="{FF2B5EF4-FFF2-40B4-BE49-F238E27FC236}">
                <a16:creationId xmlns:a16="http://schemas.microsoft.com/office/drawing/2014/main" id="{578323D5-CF0A-4C05-A82A-64CBF1C4F5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421676"/>
              </p:ext>
            </p:extLst>
          </p:nvPr>
        </p:nvGraphicFramePr>
        <p:xfrm>
          <a:off x="1431471" y="1690686"/>
          <a:ext cx="9748158" cy="377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5417">
                  <a:extLst>
                    <a:ext uri="{9D8B030D-6E8A-4147-A177-3AD203B41FA5}">
                      <a16:colId xmlns:a16="http://schemas.microsoft.com/office/drawing/2014/main" val="3514400271"/>
                    </a:ext>
                  </a:extLst>
                </a:gridCol>
                <a:gridCol w="6122741">
                  <a:extLst>
                    <a:ext uri="{9D8B030D-6E8A-4147-A177-3AD203B41FA5}">
                      <a16:colId xmlns:a16="http://schemas.microsoft.com/office/drawing/2014/main" val="2032630198"/>
                    </a:ext>
                  </a:extLst>
                </a:gridCol>
              </a:tblGrid>
              <a:tr h="471360">
                <a:tc>
                  <a:txBody>
                    <a:bodyPr/>
                    <a:lstStyle/>
                    <a:p>
                      <a:endParaRPr lang="da-D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684956"/>
                  </a:ext>
                </a:extLst>
              </a:tr>
              <a:tr h="4713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400" dirty="0"/>
                        <a:t>08:15 – 08:45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dirty="0"/>
                        <a:t>Semesterevaluering - Programmering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130290"/>
                  </a:ext>
                </a:extLst>
              </a:tr>
              <a:tr h="471360">
                <a:tc>
                  <a:txBody>
                    <a:bodyPr/>
                    <a:lstStyle/>
                    <a:p>
                      <a:r>
                        <a:rPr lang="da-DK" sz="2400" dirty="0"/>
                        <a:t>08:45 – 08:55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dirty="0"/>
                        <a:t>Introduktion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009533"/>
                  </a:ext>
                </a:extLst>
              </a:tr>
              <a:tr h="471360">
                <a:tc>
                  <a:txBody>
                    <a:bodyPr/>
                    <a:lstStyle/>
                    <a:p>
                      <a:r>
                        <a:rPr lang="da-DK" sz="2400" dirty="0"/>
                        <a:t>08:55 – 09:05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400" dirty="0"/>
                        <a:t>Øvelse 1 - Terminologi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934295"/>
                  </a:ext>
                </a:extLst>
              </a:tr>
              <a:tr h="471360">
                <a:tc>
                  <a:txBody>
                    <a:bodyPr/>
                    <a:lstStyle/>
                    <a:p>
                      <a:r>
                        <a:rPr lang="da-DK" sz="2400" dirty="0"/>
                        <a:t>09:05 – 09:45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400" dirty="0"/>
                        <a:t>Øvelse 2 –</a:t>
                      </a:r>
                      <a:r>
                        <a:rPr lang="da-DK" sz="2400" baseline="0" dirty="0"/>
                        <a:t> Mere Tusindfryd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84328"/>
                  </a:ext>
                </a:extLst>
              </a:tr>
              <a:tr h="4713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400" dirty="0"/>
                        <a:t>09:45 – 10:00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dirty="0"/>
                        <a:t>Pause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751544"/>
                  </a:ext>
                </a:extLst>
              </a:tr>
              <a:tr h="471360">
                <a:tc>
                  <a:txBody>
                    <a:bodyPr/>
                    <a:lstStyle/>
                    <a:p>
                      <a:r>
                        <a:rPr lang="da-DK" sz="2400" dirty="0"/>
                        <a:t>10:00 – 11:10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400" dirty="0"/>
                        <a:t>Øvelse 2 –</a:t>
                      </a:r>
                      <a:r>
                        <a:rPr lang="da-DK" sz="2400" baseline="0" dirty="0"/>
                        <a:t> Mere Tusindfryd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093138"/>
                  </a:ext>
                </a:extLst>
              </a:tr>
              <a:tr h="471360">
                <a:tc>
                  <a:txBody>
                    <a:bodyPr/>
                    <a:lstStyle/>
                    <a:p>
                      <a:r>
                        <a:rPr lang="da-DK" sz="2400" dirty="0"/>
                        <a:t>11:00 – 11:30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dirty="0"/>
                        <a:t>Opsummering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673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0483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8853B1-5C57-42A1-9634-828886071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Vil du forstå din kode? Benyt debugging!</a:t>
            </a:r>
          </a:p>
        </p:txBody>
      </p:sp>
      <p:graphicFrame>
        <p:nvGraphicFramePr>
          <p:cNvPr id="4" name="Objekt 3">
            <a:extLst>
              <a:ext uri="{FF2B5EF4-FFF2-40B4-BE49-F238E27FC236}">
                <a16:creationId xmlns:a16="http://schemas.microsoft.com/office/drawing/2014/main" id="{47B7B13A-46BF-4A9E-89B1-5C67CDAB9E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5112854"/>
              </p:ext>
            </p:extLst>
          </p:nvPr>
        </p:nvGraphicFramePr>
        <p:xfrm>
          <a:off x="838200" y="2279629"/>
          <a:ext cx="10366664" cy="30561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" name="Bitmapbillede" r:id="rId3" imgW="8610480" imgH="2537640" progId="Paint.Picture">
                  <p:embed/>
                </p:oleObj>
              </mc:Choice>
              <mc:Fallback>
                <p:oleObj name="Bitmapbillede" r:id="rId3" imgW="8610480" imgH="253764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200" y="2279629"/>
                        <a:ext cx="10366664" cy="30561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71887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821C60-0830-4BF6-8453-47847BA07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Dagens opgave</a:t>
            </a:r>
          </a:p>
        </p:txBody>
      </p:sp>
      <p:sp>
        <p:nvSpPr>
          <p:cNvPr id="5" name="Pladsholder til indhold 4">
            <a:extLst>
              <a:ext uri="{FF2B5EF4-FFF2-40B4-BE49-F238E27FC236}">
                <a16:creationId xmlns:a16="http://schemas.microsoft.com/office/drawing/2014/main" id="{DB9A306B-7FA0-425A-BE2B-E6F51CC54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Gennemgang af dagens opgave</a:t>
            </a:r>
          </a:p>
          <a:p>
            <a:r>
              <a:rPr lang="da-DK" dirty="0"/>
              <a:t>Spørgsmål til opgaven</a:t>
            </a:r>
          </a:p>
        </p:txBody>
      </p:sp>
    </p:spTree>
    <p:extLst>
      <p:ext uri="{BB962C8B-B14F-4D97-AF65-F5344CB8AC3E}">
        <p14:creationId xmlns:p14="http://schemas.microsoft.com/office/powerpoint/2010/main" val="1826502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>
            <a:extLst>
              <a:ext uri="{FF2B5EF4-FFF2-40B4-BE49-F238E27FC236}">
                <a16:creationId xmlns:a16="http://schemas.microsoft.com/office/drawing/2014/main" id="{1128E024-6B11-41AC-9BBC-94268C63D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a-DK" dirty="0"/>
              <a:t>Sæt i gang!</a:t>
            </a:r>
          </a:p>
        </p:txBody>
      </p:sp>
      <p:sp>
        <p:nvSpPr>
          <p:cNvPr id="9" name="Pladsholder til indhold 8">
            <a:extLst>
              <a:ext uri="{FF2B5EF4-FFF2-40B4-BE49-F238E27FC236}">
                <a16:creationId xmlns:a16="http://schemas.microsoft.com/office/drawing/2014/main" id="{D7591713-668C-4007-998F-0E5983A42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Kom til os, hvis I har spørgsmål</a:t>
            </a:r>
          </a:p>
          <a:p>
            <a:r>
              <a:rPr lang="da-DK" dirty="0"/>
              <a:t>Sæt i gang med dagens opgave</a:t>
            </a:r>
          </a:p>
        </p:txBody>
      </p:sp>
    </p:spTree>
    <p:extLst>
      <p:ext uri="{BB962C8B-B14F-4D97-AF65-F5344CB8AC3E}">
        <p14:creationId xmlns:p14="http://schemas.microsoft.com/office/powerpoint/2010/main" val="34879264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A06A89-2349-4E53-B72C-4EBAF99E8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Præsentation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9C79861-13B0-41D8-9A18-9F6D11672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a-DK" dirty="0"/>
              <a:t>11:00 </a:t>
            </a:r>
            <a:r>
              <a:rPr lang="da-DK" dirty="0">
                <a:sym typeface="Wingdings" panose="05000000000000000000" pitchFamily="2" charset="2"/>
              </a:rPr>
              <a:t> 11:10</a:t>
            </a:r>
          </a:p>
          <a:p>
            <a:pPr lvl="1"/>
            <a:r>
              <a:rPr lang="da-DK" dirty="0">
                <a:sym typeface="Wingdings" panose="05000000000000000000" pitchFamily="2" charset="2"/>
              </a:rPr>
              <a:t>Forbered:</a:t>
            </a:r>
          </a:p>
          <a:p>
            <a:pPr lvl="2"/>
            <a:r>
              <a:rPr lang="da-DK" dirty="0">
                <a:sym typeface="Wingdings" panose="05000000000000000000" pitchFamily="2" charset="2"/>
              </a:rPr>
              <a:t>”Hvordan skal vi præsentere dagens arbejde?”</a:t>
            </a:r>
          </a:p>
          <a:p>
            <a:pPr lvl="2"/>
            <a:r>
              <a:rPr lang="da-DK" dirty="0">
                <a:sym typeface="Wingdings" panose="05000000000000000000" pitchFamily="2" charset="2"/>
              </a:rPr>
              <a:t>”Hvem bliver tilbage?”</a:t>
            </a:r>
            <a:endParaRPr lang="da-DK" dirty="0"/>
          </a:p>
          <a:p>
            <a:r>
              <a:rPr lang="da-DK" dirty="0"/>
              <a:t>11:10 </a:t>
            </a:r>
            <a:r>
              <a:rPr lang="da-DK" dirty="0">
                <a:sym typeface="Wingdings" panose="05000000000000000000" pitchFamily="2" charset="2"/>
              </a:rPr>
              <a:t> 11:24</a:t>
            </a:r>
          </a:p>
          <a:p>
            <a:pPr lvl="1"/>
            <a:r>
              <a:rPr lang="da-DK" dirty="0">
                <a:sym typeface="Wingdings" panose="05000000000000000000" pitchFamily="2" charset="2"/>
              </a:rPr>
              <a:t>Præsentationsrunde efter ”tre til te”</a:t>
            </a:r>
          </a:p>
          <a:p>
            <a:r>
              <a:rPr lang="da-DK" dirty="0">
                <a:sym typeface="Wingdings" panose="05000000000000000000" pitchFamily="2" charset="2"/>
              </a:rPr>
              <a:t>11:24  11:29</a:t>
            </a:r>
          </a:p>
          <a:p>
            <a:pPr lvl="1"/>
            <a:r>
              <a:rPr lang="da-DK" dirty="0">
                <a:sym typeface="Wingdings" panose="05000000000000000000" pitchFamily="2" charset="2"/>
              </a:rPr>
              <a:t>Videndeling</a:t>
            </a:r>
          </a:p>
          <a:p>
            <a:pPr lvl="2"/>
            <a:r>
              <a:rPr lang="da-DK" dirty="0">
                <a:sym typeface="Wingdings" panose="05000000000000000000" pitchFamily="2" charset="2"/>
              </a:rPr>
              <a:t>”Hvordan er de andre nået i mål?”</a:t>
            </a:r>
          </a:p>
          <a:p>
            <a:pPr lvl="2"/>
            <a:r>
              <a:rPr lang="da-DK" dirty="0">
                <a:sym typeface="Wingdings" panose="05000000000000000000" pitchFamily="2" charset="2"/>
              </a:rPr>
              <a:t>”Kan vi selv benytte noget af det vi har set?”</a:t>
            </a:r>
          </a:p>
          <a:p>
            <a:pPr lvl="2"/>
            <a:r>
              <a:rPr lang="da-DK" dirty="0">
                <a:sym typeface="Wingdings" panose="05000000000000000000" pitchFamily="2" charset="2"/>
              </a:rPr>
              <a:t>”Nogen vi skal kontakte?”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9612018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F4D2F2-DAD1-45B5-9857-C982E84ED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Hov, der er emner vi ikke har styr på!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3D55E58-6202-4CC2-B5C3-95C26CF34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Er der noget I (som hold) generelt har udfordringer med?</a:t>
            </a:r>
          </a:p>
          <a:p>
            <a:r>
              <a:rPr lang="da-DK" dirty="0"/>
              <a:t>Skal vi gennemgå noget i plenum næste gang?</a:t>
            </a:r>
          </a:p>
          <a:p>
            <a:r>
              <a:rPr lang="da-DK" dirty="0"/>
              <a:t>Forslag til forbedringer?</a:t>
            </a:r>
          </a:p>
          <a:p>
            <a:endParaRPr lang="da-DK" dirty="0"/>
          </a:p>
          <a:p>
            <a:endParaRPr lang="da-DK" dirty="0"/>
          </a:p>
          <a:p>
            <a:pPr marL="0" indent="0">
              <a:buNone/>
            </a:pPr>
            <a:r>
              <a:rPr lang="da-DK" dirty="0"/>
              <a:t>Send gerne en e-mail til os (begge to) med forslag:</a:t>
            </a:r>
          </a:p>
          <a:p>
            <a:pPr lvl="1"/>
            <a:r>
              <a:rPr lang="da-DK" dirty="0"/>
              <a:t>Jan: </a:t>
            </a:r>
            <a:r>
              <a:rPr lang="da-DK" dirty="0">
                <a:hlinkClick r:id="rId2"/>
              </a:rPr>
              <a:t>jbro@ucl.dk</a:t>
            </a:r>
            <a:endParaRPr lang="da-DK" dirty="0"/>
          </a:p>
          <a:p>
            <a:pPr lvl="1"/>
            <a:r>
              <a:rPr lang="da-DK" dirty="0"/>
              <a:t>Leif: </a:t>
            </a:r>
            <a:r>
              <a:rPr lang="da-DK" dirty="0">
                <a:hlinkClick r:id="rId3"/>
              </a:rPr>
              <a:t>ldki@ucl.dk</a:t>
            </a:r>
            <a:r>
              <a:rPr lang="da-DK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846122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00B470-E707-4CDC-91A9-0C30FCB7B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Næste gang: Ex27-WPFAndMVVM</a:t>
            </a:r>
          </a:p>
        </p:txBody>
      </p:sp>
      <p:graphicFrame>
        <p:nvGraphicFramePr>
          <p:cNvPr id="8" name="Objekt 7">
            <a:extLst>
              <a:ext uri="{FF2B5EF4-FFF2-40B4-BE49-F238E27FC236}">
                <a16:creationId xmlns:a16="http://schemas.microsoft.com/office/drawing/2014/main" id="{362EE56D-417B-467A-A4EC-3D2EE2A48B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2573830"/>
              </p:ext>
            </p:extLst>
          </p:nvPr>
        </p:nvGraphicFramePr>
        <p:xfrm>
          <a:off x="2034591" y="1359904"/>
          <a:ext cx="6916904" cy="53769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6" name="Bitmapbillede" r:id="rId4" imgW="4655880" imgH="3619440" progId="Paint.Picture">
                  <p:embed/>
                </p:oleObj>
              </mc:Choice>
              <mc:Fallback>
                <p:oleObj name="Bitmapbillede" r:id="rId4" imgW="4655880" imgH="361944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34591" y="1359904"/>
                        <a:ext cx="6916904" cy="53769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66485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4EB151-3169-4983-92C1-E40B71F6E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Tusindfryd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CB11DDD-9FDF-4583-9B1E-79C46B992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Analyse artefakter</a:t>
            </a:r>
          </a:p>
          <a:p>
            <a:pPr lvl="1"/>
            <a:r>
              <a:rPr lang="da-DK" dirty="0" err="1"/>
              <a:t>Use</a:t>
            </a:r>
            <a:r>
              <a:rPr lang="da-DK" dirty="0"/>
              <a:t> case</a:t>
            </a:r>
          </a:p>
          <a:p>
            <a:pPr lvl="1"/>
            <a:r>
              <a:rPr lang="da-DK" dirty="0"/>
              <a:t>System </a:t>
            </a:r>
            <a:r>
              <a:rPr lang="da-DK" dirty="0" err="1"/>
              <a:t>Sequence</a:t>
            </a:r>
            <a:r>
              <a:rPr lang="da-DK" dirty="0"/>
              <a:t> Diagram (SSD)</a:t>
            </a:r>
          </a:p>
          <a:p>
            <a:pPr lvl="1"/>
            <a:r>
              <a:rPr lang="da-DK" dirty="0"/>
              <a:t>Operation </a:t>
            </a:r>
            <a:r>
              <a:rPr lang="da-DK" dirty="0" err="1"/>
              <a:t>Contract</a:t>
            </a:r>
            <a:r>
              <a:rPr lang="da-DK" dirty="0"/>
              <a:t> (OC)</a:t>
            </a:r>
          </a:p>
          <a:p>
            <a:r>
              <a:rPr lang="da-DK" dirty="0"/>
              <a:t>Design artefakter</a:t>
            </a:r>
          </a:p>
          <a:p>
            <a:pPr lvl="1"/>
            <a:r>
              <a:rPr lang="da-DK" dirty="0" err="1"/>
              <a:t>Sequence</a:t>
            </a:r>
            <a:r>
              <a:rPr lang="da-DK" dirty="0"/>
              <a:t> Diagram (SD)</a:t>
            </a:r>
          </a:p>
          <a:p>
            <a:pPr lvl="1"/>
            <a:r>
              <a:rPr lang="da-DK" dirty="0"/>
              <a:t>Design Class Diagram (DCD)</a:t>
            </a:r>
          </a:p>
          <a:p>
            <a:r>
              <a:rPr lang="da-DK" dirty="0"/>
              <a:t>Implementering</a:t>
            </a:r>
          </a:p>
          <a:p>
            <a:pPr lvl="1"/>
            <a:r>
              <a:rPr lang="da-DK" dirty="0"/>
              <a:t>C#, WPF</a:t>
            </a:r>
          </a:p>
        </p:txBody>
      </p:sp>
    </p:spTree>
    <p:extLst>
      <p:ext uri="{BB962C8B-B14F-4D97-AF65-F5344CB8AC3E}">
        <p14:creationId xmlns:p14="http://schemas.microsoft.com/office/powerpoint/2010/main" val="3814060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4EB151-3169-4983-92C1-E40B71F6E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Etablere ny blomstersort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CB11DDD-9FDF-4583-9B1E-79C46B992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a-DK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</a:t>
            </a:r>
            <a:r>
              <a:rPr lang="da-DK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case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da-DK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Hvis driftslederen beslutter at gartneriet skal begynde at producere en ny blomstersort, som gartneriet ikke tidligere har produceret, registrerer driftslederen blomstersortens navn, et billede, produktionstid, halveringstid og størrelse i systemet</a:t>
            </a:r>
            <a:endParaRPr lang="da-DK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a-DK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Operations </a:t>
            </a:r>
            <a:r>
              <a:rPr lang="da-DK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contact</a:t>
            </a:r>
            <a:endParaRPr lang="da-DK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Objekt 3">
            <a:extLst>
              <a:ext uri="{FF2B5EF4-FFF2-40B4-BE49-F238E27FC236}">
                <a16:creationId xmlns:a16="http://schemas.microsoft.com/office/drawing/2014/main" id="{A5E3FC40-5579-4AB1-894B-2490E4A171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976347"/>
              </p:ext>
            </p:extLst>
          </p:nvPr>
        </p:nvGraphicFramePr>
        <p:xfrm>
          <a:off x="1326573" y="3826598"/>
          <a:ext cx="8420010" cy="28803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" name="Bitmapbillede" r:id="rId3" imgW="6172200" imgH="2110680" progId="Paint.Picture">
                  <p:embed/>
                </p:oleObj>
              </mc:Choice>
              <mc:Fallback>
                <p:oleObj name="Bitmapbillede" r:id="rId3" imgW="6172200" imgH="211068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26573" y="3826598"/>
                        <a:ext cx="8420010" cy="28803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54530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5D6059-2F76-447B-AA8F-58EDDB3D7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Tusindfryd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2EB12D6-AE9F-4AC8-96DC-33BDA6D6A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OC</a:t>
            </a:r>
          </a:p>
          <a:p>
            <a:pPr lvl="1"/>
            <a:r>
              <a:rPr lang="da-DK" dirty="0" err="1"/>
              <a:t>etablerNyBlomstersort</a:t>
            </a:r>
            <a:endParaRPr lang="da-DK" dirty="0"/>
          </a:p>
          <a:p>
            <a:r>
              <a:rPr lang="da-DK" dirty="0"/>
              <a:t>Udkast til GUI:</a:t>
            </a:r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DC26CA80-C969-454E-BFE7-8960B95A68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739" y="3428999"/>
            <a:ext cx="2927152" cy="2648775"/>
          </a:xfrm>
          <a:prstGeom prst="rect">
            <a:avLst/>
          </a:prstGeom>
        </p:spPr>
      </p:pic>
      <p:pic>
        <p:nvPicPr>
          <p:cNvPr id="5" name="Billede 4">
            <a:extLst>
              <a:ext uri="{FF2B5EF4-FFF2-40B4-BE49-F238E27FC236}">
                <a16:creationId xmlns:a16="http://schemas.microsoft.com/office/drawing/2014/main" id="{B19076F2-D8A4-4DD0-92AF-8D20856528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2430" y="2057095"/>
            <a:ext cx="4838699" cy="4119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966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4F1890-4514-4E97-ABCE-ACC5DF0D6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Hvad har vi set på tidligere?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3C78047-1C35-4E5E-B5AF-74D6364EB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Strukturen af en WPF applikation</a:t>
            </a:r>
          </a:p>
          <a:p>
            <a:r>
              <a:rPr lang="da-DK" dirty="0"/>
              <a:t>XAML</a:t>
            </a:r>
          </a:p>
          <a:p>
            <a:r>
              <a:rPr lang="da-DK" dirty="0"/>
              <a:t>Basale UI-kontrollerkonsolidering</a:t>
            </a:r>
          </a:p>
        </p:txBody>
      </p:sp>
    </p:spTree>
    <p:extLst>
      <p:ext uri="{BB962C8B-B14F-4D97-AF65-F5344CB8AC3E}">
        <p14:creationId xmlns:p14="http://schemas.microsoft.com/office/powerpoint/2010/main" val="102632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F0E024-C803-48F0-8A8D-9711C7681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Toolbox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C222CDB-6869-4D52-BC61-2D5B73CC8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Textbox</a:t>
            </a:r>
            <a:endParaRPr lang="da-DK" dirty="0"/>
          </a:p>
          <a:p>
            <a:r>
              <a:rPr lang="da-DK" dirty="0"/>
              <a:t>Label</a:t>
            </a:r>
          </a:p>
          <a:p>
            <a:r>
              <a:rPr lang="da-DK" dirty="0"/>
              <a:t>Button</a:t>
            </a:r>
          </a:p>
          <a:p>
            <a:r>
              <a:rPr lang="da-DK" dirty="0" err="1"/>
              <a:t>Textblock</a:t>
            </a:r>
            <a:endParaRPr lang="da-DK" dirty="0"/>
          </a:p>
          <a:p>
            <a:r>
              <a:rPr lang="da-DK" dirty="0"/>
              <a:t>Image</a:t>
            </a:r>
          </a:p>
        </p:txBody>
      </p:sp>
      <p:graphicFrame>
        <p:nvGraphicFramePr>
          <p:cNvPr id="4" name="Objekt 3">
            <a:extLst>
              <a:ext uri="{FF2B5EF4-FFF2-40B4-BE49-F238E27FC236}">
                <a16:creationId xmlns:a16="http://schemas.microsoft.com/office/drawing/2014/main" id="{5EBC8A50-4EB7-4022-9A9D-96DECF0262C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0544654"/>
              </p:ext>
            </p:extLst>
          </p:nvPr>
        </p:nvGraphicFramePr>
        <p:xfrm>
          <a:off x="7072747" y="1161960"/>
          <a:ext cx="3284621" cy="4534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Bitmapbillede" r:id="rId3" imgW="2720520" imgH="3756600" progId="Paint.Picture">
                  <p:embed/>
                </p:oleObj>
              </mc:Choice>
              <mc:Fallback>
                <p:oleObj name="Bitmapbillede" r:id="rId3" imgW="2720520" imgH="375660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72747" y="1161960"/>
                        <a:ext cx="3284621" cy="45340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12211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CD29B3-BC6B-47B9-A25F-4474F8640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XAML og code-behind</a:t>
            </a:r>
          </a:p>
        </p:txBody>
      </p:sp>
      <p:graphicFrame>
        <p:nvGraphicFramePr>
          <p:cNvPr id="7" name="Objekt 6">
            <a:extLst>
              <a:ext uri="{FF2B5EF4-FFF2-40B4-BE49-F238E27FC236}">
                <a16:creationId xmlns:a16="http://schemas.microsoft.com/office/drawing/2014/main" id="{6A2E6338-0B4A-4340-91EC-F20DE7516C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0764801"/>
              </p:ext>
            </p:extLst>
          </p:nvPr>
        </p:nvGraphicFramePr>
        <p:xfrm>
          <a:off x="2795155" y="2199085"/>
          <a:ext cx="7263538" cy="13234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4" name="Bitmapbillede" r:id="rId4" imgW="5326560" imgH="983160" progId="Paint.Picture">
                  <p:embed/>
                </p:oleObj>
              </mc:Choice>
              <mc:Fallback>
                <p:oleObj name="Bitmapbillede" r:id="rId4" imgW="5326560" imgH="98316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795155" y="2199085"/>
                        <a:ext cx="7263538" cy="13234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kt 8">
            <a:extLst>
              <a:ext uri="{FF2B5EF4-FFF2-40B4-BE49-F238E27FC236}">
                <a16:creationId xmlns:a16="http://schemas.microsoft.com/office/drawing/2014/main" id="{753428A4-EEA5-4DC2-B460-65249557FA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0885607"/>
              </p:ext>
            </p:extLst>
          </p:nvPr>
        </p:nvGraphicFramePr>
        <p:xfrm>
          <a:off x="2885641" y="4429414"/>
          <a:ext cx="6545436" cy="11505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5" name="Bitmapbillede" r:id="rId6" imgW="4678560" imgH="822960" progId="Paint.Picture">
                  <p:embed/>
                </p:oleObj>
              </mc:Choice>
              <mc:Fallback>
                <p:oleObj name="Bitmapbillede" r:id="rId6" imgW="4678560" imgH="82296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885641" y="4429414"/>
                        <a:ext cx="6545436" cy="11505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91425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E0E493-6B3B-4A88-B01F-492DE5D42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Event handlers, Path (absolute, relative)</a:t>
            </a:r>
          </a:p>
        </p:txBody>
      </p:sp>
      <p:graphicFrame>
        <p:nvGraphicFramePr>
          <p:cNvPr id="5" name="Objekt 4">
            <a:extLst>
              <a:ext uri="{FF2B5EF4-FFF2-40B4-BE49-F238E27FC236}">
                <a16:creationId xmlns:a16="http://schemas.microsoft.com/office/drawing/2014/main" id="{AA938D6A-50B9-4496-9BE0-618C996D23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007375"/>
              </p:ext>
            </p:extLst>
          </p:nvPr>
        </p:nvGraphicFramePr>
        <p:xfrm>
          <a:off x="916854" y="2004651"/>
          <a:ext cx="4745225" cy="38478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8" name="Bitmapbillede" r:id="rId3" imgW="3063240" imgH="2484000" progId="Paint.Picture">
                  <p:embed/>
                </p:oleObj>
              </mc:Choice>
              <mc:Fallback>
                <p:oleObj name="Bitmapbillede" r:id="rId3" imgW="3063240" imgH="248400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6854" y="2004651"/>
                        <a:ext cx="4745225" cy="38478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kt 5">
            <a:extLst>
              <a:ext uri="{FF2B5EF4-FFF2-40B4-BE49-F238E27FC236}">
                <a16:creationId xmlns:a16="http://schemas.microsoft.com/office/drawing/2014/main" id="{439C4F7B-CD63-4149-AFBC-20841706FC7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8865918"/>
              </p:ext>
            </p:extLst>
          </p:nvPr>
        </p:nvGraphicFramePr>
        <p:xfrm>
          <a:off x="6290933" y="3429000"/>
          <a:ext cx="5585691" cy="1018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9" name="Bitmapbillede" r:id="rId5" imgW="4595040" imgH="838080" progId="Paint.Picture">
                  <p:embed/>
                </p:oleObj>
              </mc:Choice>
              <mc:Fallback>
                <p:oleObj name="Bitmapbillede" r:id="rId5" imgW="4595040" imgH="83808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290933" y="3429000"/>
                        <a:ext cx="5585691" cy="1018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41411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A54099-D68F-4483-B175-7BAED8164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Custom input dialog</a:t>
            </a:r>
          </a:p>
        </p:txBody>
      </p:sp>
      <p:graphicFrame>
        <p:nvGraphicFramePr>
          <p:cNvPr id="4" name="Objekt 3">
            <a:extLst>
              <a:ext uri="{FF2B5EF4-FFF2-40B4-BE49-F238E27FC236}">
                <a16:creationId xmlns:a16="http://schemas.microsoft.com/office/drawing/2014/main" id="{2242F3BF-BBA6-4556-B12F-1DF0F83C6C2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773517"/>
              </p:ext>
            </p:extLst>
          </p:nvPr>
        </p:nvGraphicFramePr>
        <p:xfrm>
          <a:off x="838200" y="1825625"/>
          <a:ext cx="10708489" cy="18855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2" name="Bitmapbillede" r:id="rId3" imgW="7139880" imgH="1257480" progId="Paint.Picture">
                  <p:embed/>
                </p:oleObj>
              </mc:Choice>
              <mc:Fallback>
                <p:oleObj name="Bitmapbillede" r:id="rId3" imgW="7139880" imgH="1257480" progId="Paint.Picture">
                  <p:embed/>
                  <p:pic>
                    <p:nvPicPr>
                      <p:cNvPr id="4" name="Objekt 3">
                        <a:extLst>
                          <a:ext uri="{FF2B5EF4-FFF2-40B4-BE49-F238E27FC236}">
                            <a16:creationId xmlns:a16="http://schemas.microsoft.com/office/drawing/2014/main" id="{5A561D92-9C5E-4D62-BEB7-212EF4B7F3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200" y="1825625"/>
                        <a:ext cx="10708489" cy="18855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kt 4">
            <a:extLst>
              <a:ext uri="{FF2B5EF4-FFF2-40B4-BE49-F238E27FC236}">
                <a16:creationId xmlns:a16="http://schemas.microsoft.com/office/drawing/2014/main" id="{1C44836A-54CF-4574-8D02-64DEF57E7D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4336612"/>
              </p:ext>
            </p:extLst>
          </p:nvPr>
        </p:nvGraphicFramePr>
        <p:xfrm>
          <a:off x="838200" y="4600157"/>
          <a:ext cx="7424160" cy="12720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3" name="Bitmapbillede" r:id="rId5" imgW="4762440" imgH="815400" progId="Paint.Picture">
                  <p:embed/>
                </p:oleObj>
              </mc:Choice>
              <mc:Fallback>
                <p:oleObj name="Bitmapbillede" r:id="rId5" imgW="4762440" imgH="815400" progId="Paint.Picture">
                  <p:embed/>
                  <p:pic>
                    <p:nvPicPr>
                      <p:cNvPr id="5" name="Objekt 4">
                        <a:extLst>
                          <a:ext uri="{FF2B5EF4-FFF2-40B4-BE49-F238E27FC236}">
                            <a16:creationId xmlns:a16="http://schemas.microsoft.com/office/drawing/2014/main" id="{8B754643-252E-4551-B460-E3A319FD1CB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38200" y="4600157"/>
                        <a:ext cx="7424160" cy="12720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70666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3946</TotalTime>
  <Words>350</Words>
  <Application>Microsoft Office PowerPoint</Application>
  <PresentationFormat>Widescreen</PresentationFormat>
  <Paragraphs>83</Paragraphs>
  <Slides>17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Slidetitler</vt:lpstr>
      </vt:variant>
      <vt:variant>
        <vt:i4>17</vt:i4>
      </vt:variant>
    </vt:vector>
  </HeadingPairs>
  <TitlesOfParts>
    <vt:vector size="18" baseType="lpstr">
      <vt:lpstr>Office-tema</vt:lpstr>
      <vt:lpstr>PowerPoint-præsentation</vt:lpstr>
      <vt:lpstr>Tusindfryd</vt:lpstr>
      <vt:lpstr>Etablere ny blomstersort</vt:lpstr>
      <vt:lpstr>Tusindfryd</vt:lpstr>
      <vt:lpstr>Hvad har vi set på tidligere?</vt:lpstr>
      <vt:lpstr>Toolbox</vt:lpstr>
      <vt:lpstr>XAML og code-behind</vt:lpstr>
      <vt:lpstr>Event handlers, Path (absolute, relative)</vt:lpstr>
      <vt:lpstr>Custom input dialog</vt:lpstr>
      <vt:lpstr>Hvad skal I lave i dag?</vt:lpstr>
      <vt:lpstr>Plan for i dag</vt:lpstr>
      <vt:lpstr>Vil du forstå din kode? Benyt debugging!</vt:lpstr>
      <vt:lpstr>Dagens opgave</vt:lpstr>
      <vt:lpstr>Sæt i gang!</vt:lpstr>
      <vt:lpstr>Præsentation</vt:lpstr>
      <vt:lpstr>Hov, der er emner vi ikke har styr på!</vt:lpstr>
      <vt:lpstr>Næste gang: Ex27-WPFAndMVVM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program</dc:title>
  <dc:creator>Leif Kildelund</dc:creator>
  <cp:lastModifiedBy>Leif Kildelund</cp:lastModifiedBy>
  <cp:revision>487</cp:revision>
  <dcterms:created xsi:type="dcterms:W3CDTF">2021-08-24T08:25:38Z</dcterms:created>
  <dcterms:modified xsi:type="dcterms:W3CDTF">2021-11-14T22:16:55Z</dcterms:modified>
</cp:coreProperties>
</file>