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96" r:id="rId3"/>
    <p:sldId id="297" r:id="rId4"/>
    <p:sldId id="300" r:id="rId5"/>
    <p:sldId id="299" r:id="rId6"/>
    <p:sldId id="288" r:id="rId7"/>
    <p:sldId id="264" r:id="rId8"/>
    <p:sldId id="286" r:id="rId9"/>
    <p:sldId id="294" r:id="rId10"/>
    <p:sldId id="295" r:id="rId11"/>
    <p:sldId id="259" r:id="rId12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5C957"/>
    <a:srgbClr val="A1D57D"/>
    <a:srgbClr val="A7D389"/>
    <a:srgbClr val="BBD9AB"/>
    <a:srgbClr val="B7D7A5"/>
    <a:srgbClr val="99FF33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7405" autoAdjust="0"/>
  </p:normalViewPr>
  <p:slideViewPr>
    <p:cSldViewPr snapToGrid="0">
      <p:cViewPr varScale="1">
        <p:scale>
          <a:sx n="73" d="100"/>
          <a:sy n="73" d="100"/>
        </p:scale>
        <p:origin x="413" y="6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C0D3B4-F0CB-476A-8CF0-76880940D6A3}" type="datetimeFigureOut">
              <a:rPr lang="da-DK" smtClean="0"/>
              <a:t>16-11-2021</a:t>
            </a:fld>
            <a:endParaRPr lang="da-DK"/>
          </a:p>
        </p:txBody>
      </p:sp>
      <p:sp>
        <p:nvSpPr>
          <p:cNvPr id="4" name="Pladsholder til slide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EBE309-EE93-483B-B6C8-551CC064C95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823141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EBE309-EE93-483B-B6C8-551CC064C95F}" type="slidenum">
              <a:rPr lang="da-DK" smtClean="0"/>
              <a:t>1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541794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520FC3-10D6-4D27-BD8F-A34016540D6E}" type="slidenum">
              <a:rPr lang="da-DK" smtClean="0"/>
              <a:t>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297576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470374-F908-470A-98B8-6E7E267882AB}" type="slidenum">
              <a:rPr lang="da-DK" smtClean="0"/>
              <a:t>6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581802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EBE309-EE93-483B-B6C8-551CC064C95F}" type="slidenum">
              <a:rPr lang="da-DK" smtClean="0"/>
              <a:t>11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670599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2194AE-F56F-47D2-B77A-935AC69B6F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5B226FD5-48CF-4B8C-9A00-77E7799B23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A3D4CB7A-D562-4A3A-B518-DFCFA59EC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F64D1-E85E-4CD5-9ACA-EDF39BAE8849}" type="datetimeFigureOut">
              <a:rPr lang="da-DK" smtClean="0"/>
              <a:t>16-11-2021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837847D3-A904-4F9E-94BC-7E02EF79E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D626EBBB-78EB-407E-8FB6-DE2D323E2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90A59-7848-49B0-AF01-70746E5F899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19448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975284-A7E7-4E4F-BC59-87C01ED02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164227FC-E157-477C-AE2D-99AD8F0AC7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0A3502E2-D8D6-451E-BA06-0FBE67D37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F64D1-E85E-4CD5-9ACA-EDF39BAE8849}" type="datetimeFigureOut">
              <a:rPr lang="da-DK" smtClean="0"/>
              <a:t>16-11-2021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6CE82D2F-D8E9-4292-AB7F-12B10CAF1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9D387934-4CBC-4950-AD95-86BA611F7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90A59-7848-49B0-AF01-70746E5F899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64967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3B210F8B-9BBF-44D1-8E7C-92A88C3DC0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BF812AA1-E908-4BCB-A226-37E2D5272E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7C786114-8773-418A-80C9-274D54A06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F64D1-E85E-4CD5-9ACA-EDF39BAE8849}" type="datetimeFigureOut">
              <a:rPr lang="da-DK" smtClean="0"/>
              <a:t>16-11-2021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D1822C57-6D2A-4868-856B-EFB0731E6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16E0FE71-3D01-4156-9B05-0FC1CBE84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90A59-7848-49B0-AF01-70746E5F899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0924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DBCB1D-99F6-4CAA-A6FA-A8D5EA288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373CE5A3-34AD-4594-98FF-6E27FEA8AE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A375E958-6CBD-4049-AA05-3EECD0137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F64D1-E85E-4CD5-9ACA-EDF39BAE8849}" type="datetimeFigureOut">
              <a:rPr lang="da-DK" smtClean="0"/>
              <a:t>16-11-2021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693BEC23-02FE-45A4-A856-A79B98D7A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22FD731C-1A12-4BF6-8C51-A0BF042A9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90A59-7848-49B0-AF01-70746E5F899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9295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D64A93-4BA7-499B-BB3C-525E78BC3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693C1704-3E57-4684-ADB2-595A7D14F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3885D821-AAB0-405B-A134-4D9A993DE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F64D1-E85E-4CD5-9ACA-EDF39BAE8849}" type="datetimeFigureOut">
              <a:rPr lang="da-DK" smtClean="0"/>
              <a:t>16-11-2021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F1AAD029-9D42-4B0A-B889-06CA0890F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A39D0AFF-496A-4395-95B9-34CDE0286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90A59-7848-49B0-AF01-70746E5F899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37492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566384-ACF1-437E-9247-22E1F41F3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B8D46B8B-32D8-4813-9A2A-E58B1FFF6F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92FB9040-B56A-4A2D-8ECA-63C5751419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A19DB7F1-015B-4973-B2EF-11B476AA6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F64D1-E85E-4CD5-9ACA-EDF39BAE8849}" type="datetimeFigureOut">
              <a:rPr lang="da-DK" smtClean="0"/>
              <a:t>16-11-2021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35A5E356-AA69-4A37-A05F-EF4F60928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FA8D7CCF-7C7C-4D19-A779-795D11444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90A59-7848-49B0-AF01-70746E5F899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74677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442BB1-9D71-4756-BB80-E60A1856F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FCEB711F-2D24-4425-AC7B-9CE3AE252A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499D9C0C-714D-4E4C-86B7-05B2324C2E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46CE5C80-02C2-4970-930C-F56DB6445B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237469A5-44E7-4F79-899D-92A7EBA95D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4076B8C0-1184-4717-A0A3-C279CA3D7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F64D1-E85E-4CD5-9ACA-EDF39BAE8849}" type="datetimeFigureOut">
              <a:rPr lang="da-DK" smtClean="0"/>
              <a:t>16-11-2021</a:t>
            </a:fld>
            <a:endParaRPr lang="da-DK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3CCF9D08-47FE-4BE9-BB1C-B7AD6DFDD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E31DBEDD-1634-43C6-8D27-69F321A9A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90A59-7848-49B0-AF01-70746E5F899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12646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22AC7C-FDC5-4645-B4C6-6166E0F1C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59D57318-DB37-41F6-AC70-0426AB315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F64D1-E85E-4CD5-9ACA-EDF39BAE8849}" type="datetimeFigureOut">
              <a:rPr lang="da-DK" smtClean="0"/>
              <a:t>16-11-2021</a:t>
            </a:fld>
            <a:endParaRPr lang="da-DK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90C1057A-EB9E-45C0-A010-71E25F52D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E40F8610-209F-4CD5-AE5D-B58D848A4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90A59-7848-49B0-AF01-70746E5F899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7157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3B3B30E2-BF2A-45B6-A3EE-010127A9B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F64D1-E85E-4CD5-9ACA-EDF39BAE8849}" type="datetimeFigureOut">
              <a:rPr lang="da-DK" smtClean="0"/>
              <a:t>16-11-2021</a:t>
            </a:fld>
            <a:endParaRPr lang="da-DK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EF3D4C04-0902-4DA0-9C47-6F184104D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7F2E5421-C70A-478C-93B4-3723A8028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90A59-7848-49B0-AF01-70746E5F899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39780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4E70C5-C6B7-4293-B2F9-4A102FAB4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F107638E-2418-4400-82E5-13C02FBF76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72BD0897-0ECD-495E-AEB6-B4B60C8AE6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2FE95B69-E91B-44C8-A651-B820D91E6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F64D1-E85E-4CD5-9ACA-EDF39BAE8849}" type="datetimeFigureOut">
              <a:rPr lang="da-DK" smtClean="0"/>
              <a:t>16-11-2021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3F569BA3-47A8-45E0-8678-211879390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B1563CA0-C560-4A0C-B94C-7127C49C1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90A59-7848-49B0-AF01-70746E5F899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07027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81BDF8-30DA-46A2-9A8B-2B439363F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9B813A4B-CC57-4C57-A7B7-83BD283DD2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8AB691B4-9B48-4D3E-B854-62F7B99242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01A1C1C4-8204-41E5-9A39-37A97EA11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F64D1-E85E-4CD5-9ACA-EDF39BAE8849}" type="datetimeFigureOut">
              <a:rPr lang="da-DK" smtClean="0"/>
              <a:t>16-11-2021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EE78EF3C-477C-4503-A2C9-F6ED43F37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70937D8C-A980-463D-9851-3E49305E3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90A59-7848-49B0-AF01-70746E5F899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90353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943E9B19-36FC-4B41-A987-022C998AB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C6C594B8-0843-405E-AB1B-449848E086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164323E8-9C3A-4355-B51C-CAD9C6D8E6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2F64D1-E85E-4CD5-9ACA-EDF39BAE8849}" type="datetimeFigureOut">
              <a:rPr lang="da-DK" smtClean="0"/>
              <a:t>16-11-2021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19CF9746-4026-428C-B1CA-3DA8FC1A14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7B0E27DB-F173-4D83-B7AF-58B97EA8F3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C90A59-7848-49B0-AF01-70746E5F899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32086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mailto:ldki@ucl.dk" TargetMode="External"/><Relationship Id="rId2" Type="http://schemas.openxmlformats.org/officeDocument/2006/relationships/hyperlink" Target="mailto:jbro@ucl.dk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>
            <a:extLst>
              <a:ext uri="{FF2B5EF4-FFF2-40B4-BE49-F238E27FC236}">
                <a16:creationId xmlns:a16="http://schemas.microsoft.com/office/drawing/2014/main" id="{E30A98F2-2073-40D9-B6D1-6D273D73D2DB}"/>
              </a:ext>
            </a:extLst>
          </p:cNvPr>
          <p:cNvSpPr txBox="1">
            <a:spLocks/>
          </p:cNvSpPr>
          <p:nvPr/>
        </p:nvSpPr>
        <p:spPr>
          <a:xfrm>
            <a:off x="630620" y="393403"/>
            <a:ext cx="11210013" cy="11559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a-DK" sz="4800" dirty="0" smtClean="0"/>
              <a:t>Ex27 – WPF and MVVM</a:t>
            </a:r>
            <a:endParaRPr lang="da-DK" sz="4800" dirty="0"/>
          </a:p>
        </p:txBody>
      </p:sp>
      <p:sp>
        <p:nvSpPr>
          <p:cNvPr id="6" name="Undertitel 2">
            <a:extLst>
              <a:ext uri="{FF2B5EF4-FFF2-40B4-BE49-F238E27FC236}">
                <a16:creationId xmlns:a16="http://schemas.microsoft.com/office/drawing/2014/main" id="{68BD882C-CB08-4569-991A-22CC6191F1A2}"/>
              </a:ext>
            </a:extLst>
          </p:cNvPr>
          <p:cNvSpPr txBox="1">
            <a:spLocks/>
          </p:cNvSpPr>
          <p:nvPr/>
        </p:nvSpPr>
        <p:spPr>
          <a:xfrm>
            <a:off x="798788" y="1965434"/>
            <a:ext cx="5297212" cy="40520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da-DK" sz="2800" dirty="0" smtClean="0"/>
          </a:p>
          <a:p>
            <a:pPr algn="l"/>
            <a:r>
              <a:rPr lang="da-DK" sz="2800" dirty="0" smtClean="0"/>
              <a:t>Semesterevaluering</a:t>
            </a:r>
          </a:p>
          <a:p>
            <a:pPr algn="l"/>
            <a:endParaRPr lang="da-DK" sz="2800" dirty="0" smtClean="0"/>
          </a:p>
          <a:p>
            <a:pPr algn="l"/>
            <a:r>
              <a:rPr lang="da-DK" sz="2800" dirty="0" smtClean="0"/>
              <a:t>Lagdeling i </a:t>
            </a:r>
            <a:r>
              <a:rPr lang="da-DK" sz="2800" dirty="0"/>
              <a:t>WPF: </a:t>
            </a:r>
            <a:r>
              <a:rPr lang="da-DK" sz="2800" dirty="0" smtClean="0"/>
              <a:t>MVVM</a:t>
            </a:r>
          </a:p>
          <a:p>
            <a:pPr algn="l"/>
            <a:endParaRPr lang="da-DK" sz="2800" dirty="0"/>
          </a:p>
          <a:p>
            <a:pPr algn="l"/>
            <a:r>
              <a:rPr lang="da-DK" sz="2800" dirty="0" smtClean="0"/>
              <a:t>Databinding</a:t>
            </a:r>
            <a:endParaRPr lang="da-DK" sz="2800" dirty="0"/>
          </a:p>
        </p:txBody>
      </p:sp>
      <p:pic>
        <p:nvPicPr>
          <p:cNvPr id="7172" name="Picture 4" descr="Architectural Best Practices | Enterprise architecture, Work humor,  Business analysis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74" t="17307" r="17945" b="17431"/>
          <a:stretch/>
        </p:blipFill>
        <p:spPr bwMode="auto">
          <a:xfrm>
            <a:off x="6766538" y="290131"/>
            <a:ext cx="5074096" cy="6567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0163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F4D2F2-DAD1-45B5-9857-C982E84ED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Hov, der er emner vi ikke har styr på!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23D55E58-6202-4CC2-B5C3-95C26CF34A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Tak for input! Vi ser på det.</a:t>
            </a:r>
          </a:p>
          <a:p>
            <a:r>
              <a:rPr lang="da-DK" dirty="0" smtClean="0"/>
              <a:t>Send gerne flere forslag</a:t>
            </a:r>
            <a:endParaRPr lang="da-DK" dirty="0"/>
          </a:p>
          <a:p>
            <a:endParaRPr lang="da-DK" dirty="0"/>
          </a:p>
          <a:p>
            <a:endParaRPr lang="da-DK" dirty="0"/>
          </a:p>
          <a:p>
            <a:pPr marL="0" indent="0">
              <a:buNone/>
            </a:pPr>
            <a:r>
              <a:rPr lang="da-DK" dirty="0"/>
              <a:t>Send gerne en e-mail til os (begge to) med forslag:</a:t>
            </a:r>
          </a:p>
          <a:p>
            <a:pPr lvl="1"/>
            <a:r>
              <a:rPr lang="da-DK" dirty="0"/>
              <a:t>Jan: </a:t>
            </a:r>
            <a:r>
              <a:rPr lang="da-DK" dirty="0">
                <a:hlinkClick r:id="rId2"/>
              </a:rPr>
              <a:t>jbro@ucl.dk</a:t>
            </a:r>
            <a:endParaRPr lang="da-DK" dirty="0"/>
          </a:p>
          <a:p>
            <a:pPr lvl="1"/>
            <a:r>
              <a:rPr lang="da-DK" dirty="0"/>
              <a:t>Leif: </a:t>
            </a:r>
            <a:r>
              <a:rPr lang="da-DK" dirty="0">
                <a:hlinkClick r:id="rId3"/>
              </a:rPr>
              <a:t>ldki@ucl.dk</a:t>
            </a:r>
            <a:r>
              <a:rPr lang="da-DK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84612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00B470-E707-4CDC-91A9-0C30FCB7B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Næste gang: </a:t>
            </a:r>
            <a:r>
              <a:rPr lang="da-DK" dirty="0" smtClean="0"/>
              <a:t>Ex28-WPFAndMVVM2</a:t>
            </a:r>
            <a:endParaRPr lang="da-DK" dirty="0"/>
          </a:p>
        </p:txBody>
      </p:sp>
      <p:pic>
        <p:nvPicPr>
          <p:cNvPr id="3" name="Billed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7987" y="1690688"/>
            <a:ext cx="7649396" cy="4356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485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4F1890-4514-4E97-ABCE-ACC5DF0D6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Hvad har vi set på tidligere?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63C78047-1C35-4E5E-B5AF-74D6364EB5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859814" cy="5035933"/>
          </a:xfrm>
        </p:spPr>
        <p:txBody>
          <a:bodyPr>
            <a:normAutofit lnSpcReduction="10000"/>
          </a:bodyPr>
          <a:lstStyle/>
          <a:p>
            <a:r>
              <a:rPr lang="da-DK" dirty="0"/>
              <a:t>Strukturen af en WPF applikation</a:t>
            </a:r>
          </a:p>
          <a:p>
            <a:pPr lvl="1"/>
            <a:r>
              <a:rPr lang="da-DK" dirty="0" smtClean="0"/>
              <a:t>XAML, Code-behind</a:t>
            </a:r>
            <a:endParaRPr lang="da-DK" dirty="0"/>
          </a:p>
          <a:p>
            <a:r>
              <a:rPr lang="da-DK" dirty="0"/>
              <a:t>Basale </a:t>
            </a:r>
            <a:r>
              <a:rPr lang="da-DK" dirty="0" smtClean="0"/>
              <a:t>UI-kontroller:</a:t>
            </a:r>
          </a:p>
          <a:p>
            <a:pPr lvl="1"/>
            <a:r>
              <a:rPr lang="da-DK" dirty="0" smtClean="0"/>
              <a:t>Label, TextBox, Button, mm.</a:t>
            </a:r>
          </a:p>
          <a:p>
            <a:pPr lvl="1"/>
            <a:r>
              <a:rPr lang="da-DK" dirty="0" smtClean="0"/>
              <a:t>Event-handlers i code-behind (</a:t>
            </a:r>
            <a:r>
              <a:rPr lang="da-DK" dirty="0" err="1" smtClean="0"/>
              <a:t>Button_Click</a:t>
            </a:r>
            <a:r>
              <a:rPr lang="da-DK" dirty="0" smtClean="0"/>
              <a:t>, </a:t>
            </a:r>
            <a:br>
              <a:rPr lang="da-DK" dirty="0" smtClean="0"/>
            </a:br>
            <a:r>
              <a:rPr lang="da-DK" dirty="0" err="1" smtClean="0"/>
              <a:t>TextBox_TextChanged</a:t>
            </a:r>
            <a:r>
              <a:rPr lang="da-DK" dirty="0" smtClean="0"/>
              <a:t>, mm.) </a:t>
            </a:r>
            <a:endParaRPr lang="da-DK" dirty="0" smtClean="0"/>
          </a:p>
          <a:p>
            <a:r>
              <a:rPr lang="da-DK" dirty="0" smtClean="0"/>
              <a:t>Hovedvindue, dialogboks (modal)</a:t>
            </a:r>
          </a:p>
          <a:p>
            <a:endParaRPr lang="da-DK" dirty="0" smtClean="0"/>
          </a:p>
          <a:p>
            <a:r>
              <a:rPr lang="da-DK" dirty="0" smtClean="0"/>
              <a:t>”Fri leg” med Tusindfryd UI, hvor I begyndte at snuse til:</a:t>
            </a:r>
          </a:p>
          <a:p>
            <a:pPr lvl="1"/>
            <a:r>
              <a:rPr lang="da-DK" dirty="0" smtClean="0"/>
              <a:t>Panels (StackPanel, </a:t>
            </a:r>
            <a:r>
              <a:rPr lang="da-DK" dirty="0" err="1" smtClean="0"/>
              <a:t>WrapPanel</a:t>
            </a:r>
            <a:r>
              <a:rPr lang="da-DK" dirty="0" smtClean="0"/>
              <a:t>)</a:t>
            </a:r>
          </a:p>
          <a:p>
            <a:pPr lvl="1"/>
            <a:r>
              <a:rPr lang="da-DK" dirty="0" smtClean="0"/>
              <a:t>Grid</a:t>
            </a:r>
          </a:p>
          <a:p>
            <a:pPr lvl="1"/>
            <a:r>
              <a:rPr lang="da-DK" dirty="0" smtClean="0"/>
              <a:t>ListBox, </a:t>
            </a:r>
            <a:r>
              <a:rPr lang="da-DK" dirty="0" err="1" smtClean="0"/>
              <a:t>ComboBox</a:t>
            </a:r>
            <a:r>
              <a:rPr lang="da-DK" dirty="0" smtClean="0"/>
              <a:t>, mm. som viser en liste af data</a:t>
            </a:r>
            <a:endParaRPr lang="da-DK" dirty="0"/>
          </a:p>
        </p:txBody>
      </p:sp>
      <p:grpSp>
        <p:nvGrpSpPr>
          <p:cNvPr id="8" name="Gruppe 7"/>
          <p:cNvGrpSpPr/>
          <p:nvPr/>
        </p:nvGrpSpPr>
        <p:grpSpPr>
          <a:xfrm>
            <a:off x="4624552" y="1027296"/>
            <a:ext cx="6413937" cy="3101336"/>
            <a:chOff x="4624552" y="1027296"/>
            <a:chExt cx="6413937" cy="3101336"/>
          </a:xfrm>
        </p:grpSpPr>
        <p:sp>
          <p:nvSpPr>
            <p:cNvPr id="4" name="Tekstfelt 3"/>
            <p:cNvSpPr txBox="1"/>
            <p:nvPr/>
          </p:nvSpPr>
          <p:spPr>
            <a:xfrm>
              <a:off x="8407205" y="1027296"/>
              <a:ext cx="2353225" cy="3101336"/>
            </a:xfrm>
            <a:prstGeom prst="foldedCorner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da-DK" u="sng" dirty="0" err="1" smtClean="0"/>
                <a:t>MainWindow.xaml.cs</a:t>
              </a:r>
              <a:endParaRPr lang="da-DK" u="sng" dirty="0" smtClean="0"/>
            </a:p>
            <a:p>
              <a:endParaRPr lang="da-DK" dirty="0"/>
            </a:p>
            <a:p>
              <a:endParaRPr lang="da-DK" dirty="0" smtClean="0"/>
            </a:p>
            <a:p>
              <a:endParaRPr lang="da-DK" dirty="0"/>
            </a:p>
            <a:p>
              <a:endParaRPr lang="da-DK" dirty="0" smtClean="0"/>
            </a:p>
            <a:p>
              <a:endParaRPr lang="da-DK" dirty="0"/>
            </a:p>
            <a:p>
              <a:endParaRPr lang="da-DK" dirty="0" smtClean="0"/>
            </a:p>
            <a:p>
              <a:endParaRPr lang="da-DK" dirty="0"/>
            </a:p>
            <a:p>
              <a:endParaRPr lang="da-DK" dirty="0" smtClean="0"/>
            </a:p>
            <a:p>
              <a:endParaRPr lang="da-DK" dirty="0"/>
            </a:p>
            <a:p>
              <a:r>
                <a:rPr lang="da-DK" dirty="0" smtClean="0"/>
                <a:t>Code-</a:t>
              </a:r>
              <a:r>
                <a:rPr lang="da-DK" dirty="0" err="1" smtClean="0"/>
                <a:t>behind</a:t>
              </a:r>
              <a:endParaRPr lang="da-DK" dirty="0"/>
            </a:p>
          </p:txBody>
        </p:sp>
        <p:sp>
          <p:nvSpPr>
            <p:cNvPr id="5" name="Tekstfelt 4"/>
            <p:cNvSpPr txBox="1"/>
            <p:nvPr/>
          </p:nvSpPr>
          <p:spPr>
            <a:xfrm>
              <a:off x="8157869" y="1559605"/>
              <a:ext cx="2880620" cy="182880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square" rtlCol="0">
              <a:noAutofit/>
            </a:bodyPr>
            <a:lstStyle/>
            <a:p>
              <a:r>
                <a:rPr lang="da-DK" u="sng" dirty="0" err="1" smtClean="0"/>
                <a:t>MainWindow.xaml</a:t>
              </a:r>
              <a:endParaRPr lang="da-DK" u="sng" dirty="0" smtClean="0"/>
            </a:p>
            <a:p>
              <a:endParaRPr lang="da-DK" dirty="0" smtClean="0"/>
            </a:p>
            <a:p>
              <a:r>
                <a:rPr lang="da-DK" dirty="0" smtClean="0"/>
                <a:t>&lt;XAML/&gt;</a:t>
              </a:r>
              <a:endParaRPr lang="da-DK" dirty="0"/>
            </a:p>
          </p:txBody>
        </p:sp>
        <p:cxnSp>
          <p:nvCxnSpPr>
            <p:cNvPr id="7" name="Lige pilforbindelse 6"/>
            <p:cNvCxnSpPr/>
            <p:nvPr/>
          </p:nvCxnSpPr>
          <p:spPr>
            <a:xfrm flipV="1">
              <a:off x="4624552" y="2249218"/>
              <a:ext cx="3258207" cy="10511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2632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I&amp;#39;m not even sure we&amp;#39;d get this far... | Architecture memes, Architecture,  Jok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279267"/>
            <a:ext cx="5975251" cy="3769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F8458A94-601A-4A08-A25F-12E953510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Hvad skal I lave i dag?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8F57A43C-9769-4C91-9A8C-461417EEFE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60500"/>
          </a:xfrm>
        </p:spPr>
        <p:txBody>
          <a:bodyPr>
            <a:normAutofit lnSpcReduction="10000"/>
          </a:bodyPr>
          <a:lstStyle/>
          <a:p>
            <a:r>
              <a:rPr lang="da-DK" dirty="0" smtClean="0"/>
              <a:t>Introducere lagdeling i WPF</a:t>
            </a:r>
          </a:p>
          <a:p>
            <a:endParaRPr lang="da-DK" dirty="0" smtClean="0"/>
          </a:p>
          <a:p>
            <a:r>
              <a:rPr lang="da-DK" b="1" dirty="0" smtClean="0"/>
              <a:t>WPF Arkitekturmønster:</a:t>
            </a:r>
            <a:endParaRPr lang="da-DK" b="1" dirty="0" smtClean="0"/>
          </a:p>
          <a:p>
            <a:pPr lvl="1"/>
            <a:r>
              <a:rPr lang="da-DK" b="1" dirty="0" smtClean="0"/>
              <a:t>Model-View-ViewModel </a:t>
            </a:r>
            <a:r>
              <a:rPr lang="da-DK" b="1" dirty="0" smtClean="0"/>
              <a:t>(MVVM)</a:t>
            </a:r>
          </a:p>
          <a:p>
            <a:endParaRPr lang="da-DK" dirty="0" smtClean="0"/>
          </a:p>
          <a:p>
            <a:r>
              <a:rPr lang="da-DK" dirty="0" smtClean="0"/>
              <a:t>Andre arkitekturmønstre:</a:t>
            </a:r>
          </a:p>
          <a:p>
            <a:pPr lvl="1"/>
            <a:r>
              <a:rPr lang="da-DK" dirty="0" smtClean="0"/>
              <a:t>Model-View-Controller (MVC)</a:t>
            </a:r>
          </a:p>
          <a:p>
            <a:pPr lvl="1"/>
            <a:r>
              <a:rPr lang="da-DK" dirty="0" smtClean="0"/>
              <a:t>Model-View-Presenter (MVP)</a:t>
            </a:r>
          </a:p>
          <a:p>
            <a:endParaRPr lang="da-DK" dirty="0" smtClean="0"/>
          </a:p>
          <a:p>
            <a:r>
              <a:rPr lang="da-DK" u="sng" dirty="0" smtClean="0"/>
              <a:t>Model-View Separation </a:t>
            </a:r>
            <a:r>
              <a:rPr lang="da-DK" u="sng" dirty="0" err="1" smtClean="0"/>
              <a:t>Principle</a:t>
            </a:r>
            <a:endParaRPr lang="da-DK" u="sng" dirty="0"/>
          </a:p>
          <a:p>
            <a:pPr lvl="1"/>
            <a:r>
              <a:rPr lang="da-DK" dirty="0" smtClean="0"/>
              <a:t>Larman, s. 209</a:t>
            </a:r>
          </a:p>
        </p:txBody>
      </p:sp>
      <p:sp>
        <p:nvSpPr>
          <p:cNvPr id="4" name="Tekstfelt 3"/>
          <p:cNvSpPr txBox="1"/>
          <p:nvPr/>
        </p:nvSpPr>
        <p:spPr>
          <a:xfrm rot="21091197">
            <a:off x="6575735" y="1257065"/>
            <a:ext cx="5117106" cy="64633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da-DK" sz="3600" dirty="0" err="1" smtClean="0">
                <a:solidFill>
                  <a:srgbClr val="FF0000"/>
                </a:solidFill>
                <a:latin typeface="Britannic Bold" panose="020B0903060703020204" pitchFamily="34" charset="0"/>
              </a:rPr>
              <a:t>Managing</a:t>
            </a:r>
            <a:r>
              <a:rPr lang="da-DK" sz="3600" dirty="0" smtClean="0">
                <a:solidFill>
                  <a:srgbClr val="FF0000"/>
                </a:solidFill>
                <a:latin typeface="Britannic Bold" panose="020B0903060703020204" pitchFamily="34" charset="0"/>
              </a:rPr>
              <a:t> </a:t>
            </a:r>
            <a:r>
              <a:rPr lang="da-DK" sz="3600" dirty="0" err="1" smtClean="0">
                <a:solidFill>
                  <a:srgbClr val="FF0000"/>
                </a:solidFill>
                <a:latin typeface="Britannic Bold" panose="020B0903060703020204" pitchFamily="34" charset="0"/>
              </a:rPr>
              <a:t>Dependencies</a:t>
            </a:r>
            <a:endParaRPr lang="da-DK" sz="3600" dirty="0">
              <a:solidFill>
                <a:srgbClr val="FF0000"/>
              </a:solidFill>
              <a:latin typeface="Britannic Bold" panose="020B09030607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5858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75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25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25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50"/>
                            </p:stCondLst>
                            <p:childTnLst>
                              <p:par>
                                <p:cTn id="46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8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4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293914" y="174171"/>
            <a:ext cx="3113416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a-DK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WPF – MVVM Overblik</a:t>
            </a:r>
            <a:endParaRPr lang="da-DK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5" name="Lige forbindelse 4"/>
          <p:cNvCxnSpPr/>
          <p:nvPr/>
        </p:nvCxnSpPr>
        <p:spPr>
          <a:xfrm flipH="1">
            <a:off x="4176957" y="1377239"/>
            <a:ext cx="37691" cy="5132418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Lige forbindelse 5"/>
          <p:cNvCxnSpPr/>
          <p:nvPr/>
        </p:nvCxnSpPr>
        <p:spPr>
          <a:xfrm flipH="1">
            <a:off x="8153400" y="1377239"/>
            <a:ext cx="13138" cy="5132418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kstfelt 11"/>
          <p:cNvSpPr txBox="1"/>
          <p:nvPr/>
        </p:nvSpPr>
        <p:spPr>
          <a:xfrm>
            <a:off x="1850622" y="664027"/>
            <a:ext cx="922112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da-DK" dirty="0" smtClean="0"/>
              <a:t>UI-laget</a:t>
            </a:r>
            <a:endParaRPr lang="da-DK" dirty="0"/>
          </a:p>
        </p:txBody>
      </p:sp>
      <p:sp>
        <p:nvSpPr>
          <p:cNvPr id="14" name="Tekstfelt 13"/>
          <p:cNvSpPr txBox="1"/>
          <p:nvPr/>
        </p:nvSpPr>
        <p:spPr>
          <a:xfrm>
            <a:off x="5181651" y="664027"/>
            <a:ext cx="1871410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da-DK" dirty="0" smtClean="0"/>
              <a:t>Applikationslaget</a:t>
            </a:r>
            <a:endParaRPr lang="da-DK" dirty="0"/>
          </a:p>
        </p:txBody>
      </p:sp>
      <p:sp>
        <p:nvSpPr>
          <p:cNvPr id="15" name="Tekstfelt 14"/>
          <p:cNvSpPr txBox="1"/>
          <p:nvPr/>
        </p:nvSpPr>
        <p:spPr>
          <a:xfrm>
            <a:off x="9461978" y="664027"/>
            <a:ext cx="1451103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da-DK" dirty="0" smtClean="0"/>
              <a:t>Domain-laget</a:t>
            </a:r>
            <a:endParaRPr lang="da-DK" dirty="0"/>
          </a:p>
        </p:txBody>
      </p:sp>
      <p:sp>
        <p:nvSpPr>
          <p:cNvPr id="16" name="Tekstfelt 15"/>
          <p:cNvSpPr txBox="1"/>
          <p:nvPr/>
        </p:nvSpPr>
        <p:spPr>
          <a:xfrm>
            <a:off x="1654977" y="1377239"/>
            <a:ext cx="1321837" cy="400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da-DK" sz="2000" b="1" dirty="0" smtClean="0">
                <a:solidFill>
                  <a:schemeClr val="accent1"/>
                </a:solidFill>
              </a:rPr>
              <a:t>View-laget</a:t>
            </a:r>
            <a:endParaRPr lang="da-DK" sz="2000" b="1" dirty="0">
              <a:solidFill>
                <a:schemeClr val="accent1"/>
              </a:solidFill>
            </a:endParaRPr>
          </a:p>
        </p:txBody>
      </p:sp>
      <p:sp>
        <p:nvSpPr>
          <p:cNvPr id="18" name="Tekstfelt 17"/>
          <p:cNvSpPr txBox="1"/>
          <p:nvPr/>
        </p:nvSpPr>
        <p:spPr>
          <a:xfrm>
            <a:off x="5110191" y="1377239"/>
            <a:ext cx="2014334" cy="400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da-DK" sz="2000" b="1" dirty="0" smtClean="0">
                <a:solidFill>
                  <a:schemeClr val="accent1"/>
                </a:solidFill>
              </a:rPr>
              <a:t>ViewModel-laget</a:t>
            </a:r>
            <a:endParaRPr lang="da-DK" sz="2000" b="1" dirty="0">
              <a:solidFill>
                <a:schemeClr val="accent1"/>
              </a:solidFill>
            </a:endParaRPr>
          </a:p>
        </p:txBody>
      </p:sp>
      <p:sp>
        <p:nvSpPr>
          <p:cNvPr id="19" name="Tekstfelt 18"/>
          <p:cNvSpPr txBox="1"/>
          <p:nvPr/>
        </p:nvSpPr>
        <p:spPr>
          <a:xfrm>
            <a:off x="9447422" y="1377239"/>
            <a:ext cx="1480213" cy="400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da-DK" sz="2000" b="1" dirty="0" smtClean="0">
                <a:solidFill>
                  <a:schemeClr val="accent1"/>
                </a:solidFill>
              </a:rPr>
              <a:t>Model-laget</a:t>
            </a:r>
            <a:endParaRPr lang="da-DK" sz="2000" b="1" dirty="0">
              <a:solidFill>
                <a:schemeClr val="accent1"/>
              </a:solidFill>
            </a:endParaRPr>
          </a:p>
        </p:txBody>
      </p:sp>
      <p:sp>
        <p:nvSpPr>
          <p:cNvPr id="20" name="Tekstfelt 19"/>
          <p:cNvSpPr txBox="1"/>
          <p:nvPr/>
        </p:nvSpPr>
        <p:spPr>
          <a:xfrm>
            <a:off x="58631" y="1050676"/>
            <a:ext cx="1175065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a-DK" sz="2400" b="1" dirty="0" smtClean="0">
                <a:solidFill>
                  <a:schemeClr val="accent1"/>
                </a:solidFill>
              </a:rPr>
              <a:t>MVVM:</a:t>
            </a:r>
            <a:endParaRPr lang="da-DK" sz="2400" b="1" dirty="0">
              <a:solidFill>
                <a:schemeClr val="accent1"/>
              </a:solidFill>
            </a:endParaRPr>
          </a:p>
        </p:txBody>
      </p:sp>
      <p:cxnSp>
        <p:nvCxnSpPr>
          <p:cNvPr id="23" name="Lige forbindelse 22"/>
          <p:cNvCxnSpPr/>
          <p:nvPr/>
        </p:nvCxnSpPr>
        <p:spPr>
          <a:xfrm>
            <a:off x="1233696" y="1281509"/>
            <a:ext cx="10664390" cy="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kstfelt 12"/>
          <p:cNvSpPr txBox="1"/>
          <p:nvPr/>
        </p:nvSpPr>
        <p:spPr>
          <a:xfrm>
            <a:off x="1794746" y="2059240"/>
            <a:ext cx="648383" cy="369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da-DK" dirty="0" smtClean="0"/>
              <a:t>View</a:t>
            </a:r>
            <a:endParaRPr lang="da-DK" dirty="0"/>
          </a:p>
        </p:txBody>
      </p:sp>
      <p:sp>
        <p:nvSpPr>
          <p:cNvPr id="17" name="Tekstfelt 16"/>
          <p:cNvSpPr txBox="1"/>
          <p:nvPr/>
        </p:nvSpPr>
        <p:spPr>
          <a:xfrm>
            <a:off x="5489008" y="2049137"/>
            <a:ext cx="1257524" cy="369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da-DK" dirty="0" smtClean="0"/>
              <a:t>ViewModel</a:t>
            </a:r>
            <a:endParaRPr lang="da-DK" dirty="0"/>
          </a:p>
        </p:txBody>
      </p:sp>
      <p:sp>
        <p:nvSpPr>
          <p:cNvPr id="21" name="Tekstfelt 20"/>
          <p:cNvSpPr txBox="1"/>
          <p:nvPr/>
        </p:nvSpPr>
        <p:spPr>
          <a:xfrm>
            <a:off x="9790761" y="2048746"/>
            <a:ext cx="793807" cy="369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da-DK" dirty="0" smtClean="0"/>
              <a:t>Model</a:t>
            </a:r>
            <a:endParaRPr lang="da-DK" dirty="0"/>
          </a:p>
        </p:txBody>
      </p:sp>
      <p:cxnSp>
        <p:nvCxnSpPr>
          <p:cNvPr id="22" name="Lige pilforbindelse 21"/>
          <p:cNvCxnSpPr/>
          <p:nvPr/>
        </p:nvCxnSpPr>
        <p:spPr>
          <a:xfrm>
            <a:off x="2571718" y="2233803"/>
            <a:ext cx="2788701" cy="0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Lige pilforbindelse 23"/>
          <p:cNvCxnSpPr/>
          <p:nvPr/>
        </p:nvCxnSpPr>
        <p:spPr>
          <a:xfrm>
            <a:off x="6874296" y="2233412"/>
            <a:ext cx="2788701" cy="0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kstfelt 24"/>
          <p:cNvSpPr txBox="1"/>
          <p:nvPr/>
        </p:nvSpPr>
        <p:spPr>
          <a:xfrm>
            <a:off x="1021112" y="3138803"/>
            <a:ext cx="2353225" cy="3101336"/>
          </a:xfrm>
          <a:prstGeom prst="foldedCorner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da-DK" u="sng" dirty="0" err="1" smtClean="0"/>
              <a:t>MainWindow.xaml.cs</a:t>
            </a:r>
            <a:endParaRPr lang="da-DK" u="sng" dirty="0" smtClean="0"/>
          </a:p>
          <a:p>
            <a:endParaRPr lang="da-DK" dirty="0"/>
          </a:p>
          <a:p>
            <a:endParaRPr lang="da-DK" dirty="0" smtClean="0"/>
          </a:p>
          <a:p>
            <a:endParaRPr lang="da-DK" dirty="0"/>
          </a:p>
          <a:p>
            <a:endParaRPr lang="da-DK" dirty="0" smtClean="0"/>
          </a:p>
          <a:p>
            <a:endParaRPr lang="da-DK" dirty="0"/>
          </a:p>
          <a:p>
            <a:endParaRPr lang="da-DK" dirty="0" smtClean="0"/>
          </a:p>
          <a:p>
            <a:endParaRPr lang="da-DK" dirty="0"/>
          </a:p>
          <a:p>
            <a:endParaRPr lang="da-DK" dirty="0" smtClean="0"/>
          </a:p>
          <a:p>
            <a:endParaRPr lang="da-DK" dirty="0"/>
          </a:p>
          <a:p>
            <a:r>
              <a:rPr lang="da-DK" dirty="0" smtClean="0"/>
              <a:t>Code-</a:t>
            </a:r>
            <a:r>
              <a:rPr lang="da-DK" dirty="0" err="1" smtClean="0"/>
              <a:t>behind</a:t>
            </a:r>
            <a:endParaRPr lang="da-DK" dirty="0"/>
          </a:p>
        </p:txBody>
      </p:sp>
      <p:sp>
        <p:nvSpPr>
          <p:cNvPr id="26" name="Tekstfelt 25"/>
          <p:cNvSpPr txBox="1"/>
          <p:nvPr/>
        </p:nvSpPr>
        <p:spPr>
          <a:xfrm>
            <a:off x="771776" y="3671112"/>
            <a:ext cx="2880620" cy="18288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r>
              <a:rPr lang="da-DK" u="sng" dirty="0" err="1" smtClean="0"/>
              <a:t>MainWindow.xaml</a:t>
            </a:r>
            <a:endParaRPr lang="da-DK" u="sng" dirty="0" smtClean="0"/>
          </a:p>
          <a:p>
            <a:endParaRPr lang="da-DK" dirty="0" smtClean="0"/>
          </a:p>
          <a:p>
            <a:r>
              <a:rPr lang="da-DK" dirty="0" smtClean="0"/>
              <a:t>&lt;XAML/&gt;</a:t>
            </a:r>
            <a:endParaRPr lang="da-DK" dirty="0"/>
          </a:p>
        </p:txBody>
      </p:sp>
      <p:sp>
        <p:nvSpPr>
          <p:cNvPr id="27" name="Tekstfelt 26"/>
          <p:cNvSpPr txBox="1"/>
          <p:nvPr/>
        </p:nvSpPr>
        <p:spPr>
          <a:xfrm>
            <a:off x="4940745" y="3138803"/>
            <a:ext cx="2353225" cy="3101336"/>
          </a:xfrm>
          <a:prstGeom prst="foldedCorner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da-DK" u="sng" dirty="0" err="1" smtClean="0"/>
              <a:t>MainViewModel.cs</a:t>
            </a:r>
            <a:endParaRPr lang="da-DK" u="sng" dirty="0"/>
          </a:p>
        </p:txBody>
      </p:sp>
      <p:sp>
        <p:nvSpPr>
          <p:cNvPr id="28" name="Højre-venstrepil 27"/>
          <p:cNvSpPr/>
          <p:nvPr/>
        </p:nvSpPr>
        <p:spPr>
          <a:xfrm>
            <a:off x="2571718" y="3945194"/>
            <a:ext cx="3382767" cy="662090"/>
          </a:xfrm>
          <a:prstGeom prst="left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smtClean="0"/>
              <a:t>Databinding</a:t>
            </a:r>
            <a:endParaRPr lang="da-DK" dirty="0"/>
          </a:p>
        </p:txBody>
      </p:sp>
      <p:grpSp>
        <p:nvGrpSpPr>
          <p:cNvPr id="10" name="Gruppe 9"/>
          <p:cNvGrpSpPr/>
          <p:nvPr/>
        </p:nvGrpSpPr>
        <p:grpSpPr>
          <a:xfrm>
            <a:off x="8928680" y="2554014"/>
            <a:ext cx="2528256" cy="1652790"/>
            <a:chOff x="8928680" y="2554014"/>
            <a:chExt cx="2528256" cy="1652790"/>
          </a:xfrm>
        </p:grpSpPr>
        <p:sp>
          <p:nvSpPr>
            <p:cNvPr id="7" name="Tekstfelt 6"/>
            <p:cNvSpPr txBox="1"/>
            <p:nvPr/>
          </p:nvSpPr>
          <p:spPr>
            <a:xfrm>
              <a:off x="8928680" y="3683584"/>
              <a:ext cx="2528256" cy="523220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da-DK" sz="2800" dirty="0" smtClean="0"/>
                <a:t>Domæneklasser</a:t>
              </a:r>
              <a:endParaRPr lang="da-DK" sz="2800" dirty="0"/>
            </a:p>
          </p:txBody>
        </p:sp>
        <p:cxnSp>
          <p:nvCxnSpPr>
            <p:cNvPr id="9" name="Lige pilforbindelse 8"/>
            <p:cNvCxnSpPr/>
            <p:nvPr/>
          </p:nvCxnSpPr>
          <p:spPr>
            <a:xfrm>
              <a:off x="10187528" y="2554014"/>
              <a:ext cx="0" cy="998483"/>
            </a:xfrm>
            <a:prstGeom prst="straightConnector1">
              <a:avLst/>
            </a:prstGeom>
            <a:ln>
              <a:solidFill>
                <a:schemeClr val="accent6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70615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750"/>
                            </p:stCondLst>
                            <p:childTnLst>
                              <p:par>
                                <p:cTn id="2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5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75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8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15" grpId="0" animBg="1"/>
      <p:bldP spid="16" grpId="0"/>
      <p:bldP spid="18" grpId="0"/>
      <p:bldP spid="19" grpId="0"/>
      <p:bldP spid="20" grpId="0"/>
      <p:bldP spid="13" grpId="0" animBg="1"/>
      <p:bldP spid="17" grpId="0" animBg="1"/>
      <p:bldP spid="21" grpId="0" animBg="1"/>
      <p:bldP spid="25" grpId="0" animBg="1"/>
      <p:bldP spid="26" grpId="0" animBg="1"/>
      <p:bldP spid="27" grpId="0" animBg="1"/>
      <p:bldP spid="2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458A94-601A-4A08-A25F-12E953510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Hvad skal I lave i dag?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8F57A43C-9769-4C91-9A8C-461417EEFE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Databinding:</a:t>
            </a:r>
          </a:p>
          <a:p>
            <a:pPr lvl="1"/>
            <a:r>
              <a:rPr lang="da-DK" dirty="0" smtClean="0"/>
              <a:t>XAML-to-XAML</a:t>
            </a:r>
          </a:p>
          <a:p>
            <a:pPr lvl="1"/>
            <a:r>
              <a:rPr lang="da-DK" dirty="0" smtClean="0"/>
              <a:t>XAML-to-C# Object</a:t>
            </a:r>
          </a:p>
          <a:p>
            <a:pPr lvl="1"/>
            <a:endParaRPr lang="da-DK" dirty="0" smtClean="0"/>
          </a:p>
          <a:p>
            <a:pPr lvl="1"/>
            <a:r>
              <a:rPr lang="da-DK" dirty="0" smtClean="0"/>
              <a:t>DataContext</a:t>
            </a:r>
          </a:p>
          <a:p>
            <a:pPr lvl="1"/>
            <a:r>
              <a:rPr lang="da-DK" dirty="0" err="1" smtClean="0"/>
              <a:t>BindingMode</a:t>
            </a:r>
            <a:endParaRPr lang="da-DK" dirty="0" smtClean="0"/>
          </a:p>
          <a:p>
            <a:pPr lvl="1"/>
            <a:endParaRPr lang="da-DK" dirty="0" smtClean="0"/>
          </a:p>
          <a:p>
            <a:pPr lvl="1"/>
            <a:r>
              <a:rPr lang="da-DK" dirty="0" smtClean="0"/>
              <a:t>INotifyPropertyChanged</a:t>
            </a:r>
            <a:endParaRPr lang="da-DK" dirty="0"/>
          </a:p>
        </p:txBody>
      </p:sp>
      <p:pic>
        <p:nvPicPr>
          <p:cNvPr id="6" name="Picture 2" descr="Closed file folder with thread rope binding. Top view of old open file  document folder with aged textured cardboard covers | CanStock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12" r="6146" b="8722"/>
          <a:stretch/>
        </p:blipFill>
        <p:spPr bwMode="auto">
          <a:xfrm>
            <a:off x="5654564" y="1453560"/>
            <a:ext cx="4887311" cy="4074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2" descr="I&amp;#39;m finished Thanks - Kermit Drinking Tea | Make a Mem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32" r="6354" b="5134"/>
          <a:stretch/>
        </p:blipFill>
        <p:spPr bwMode="auto">
          <a:xfrm rot="628105">
            <a:off x="8977687" y="4099037"/>
            <a:ext cx="2743975" cy="2102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Højre-venstrepil 6"/>
          <p:cNvSpPr/>
          <p:nvPr/>
        </p:nvSpPr>
        <p:spPr>
          <a:xfrm>
            <a:off x="2713233" y="5418114"/>
            <a:ext cx="3382767" cy="662090"/>
          </a:xfrm>
          <a:prstGeom prst="left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smtClean="0"/>
              <a:t>Databinding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503610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BA561F-2EBF-4AED-800E-8CDF310E5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Plan for i dag</a:t>
            </a:r>
          </a:p>
        </p:txBody>
      </p:sp>
      <p:graphicFrame>
        <p:nvGraphicFramePr>
          <p:cNvPr id="4" name="Tabel 4">
            <a:extLst>
              <a:ext uri="{FF2B5EF4-FFF2-40B4-BE49-F238E27FC236}">
                <a16:creationId xmlns:a16="http://schemas.microsoft.com/office/drawing/2014/main" id="{578323D5-CF0A-4C05-A82A-64CBF1C4F5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6867301"/>
              </p:ext>
            </p:extLst>
          </p:nvPr>
        </p:nvGraphicFramePr>
        <p:xfrm>
          <a:off x="1431471" y="1690686"/>
          <a:ext cx="9748158" cy="3770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6032">
                  <a:extLst>
                    <a:ext uri="{9D8B030D-6E8A-4147-A177-3AD203B41FA5}">
                      <a16:colId xmlns:a16="http://schemas.microsoft.com/office/drawing/2014/main" val="3514400271"/>
                    </a:ext>
                  </a:extLst>
                </a:gridCol>
                <a:gridCol w="7112126">
                  <a:extLst>
                    <a:ext uri="{9D8B030D-6E8A-4147-A177-3AD203B41FA5}">
                      <a16:colId xmlns:a16="http://schemas.microsoft.com/office/drawing/2014/main" val="2032630198"/>
                    </a:ext>
                  </a:extLst>
                </a:gridCol>
              </a:tblGrid>
              <a:tr h="471360">
                <a:tc>
                  <a:txBody>
                    <a:bodyPr/>
                    <a:lstStyle/>
                    <a:p>
                      <a:endParaRPr lang="da-DK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1684956"/>
                  </a:ext>
                </a:extLst>
              </a:tr>
              <a:tr h="4713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2400" dirty="0"/>
                        <a:t>08:15 – 08:45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400" dirty="0"/>
                        <a:t>Semesterevaluering - Programmering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5130290"/>
                  </a:ext>
                </a:extLst>
              </a:tr>
              <a:tr h="471360">
                <a:tc>
                  <a:txBody>
                    <a:bodyPr/>
                    <a:lstStyle/>
                    <a:p>
                      <a:r>
                        <a:rPr lang="da-DK" sz="2400" dirty="0"/>
                        <a:t>08:45 – 08:55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400" dirty="0"/>
                        <a:t>Introduktion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5009533"/>
                  </a:ext>
                </a:extLst>
              </a:tr>
              <a:tr h="471360">
                <a:tc>
                  <a:txBody>
                    <a:bodyPr/>
                    <a:lstStyle/>
                    <a:p>
                      <a:r>
                        <a:rPr lang="da-DK" sz="2400" dirty="0"/>
                        <a:t>08:55 – 09:05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2400" dirty="0"/>
                        <a:t>Øvelse 1 - Terminologi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9934295"/>
                  </a:ext>
                </a:extLst>
              </a:tr>
              <a:tr h="471360">
                <a:tc>
                  <a:txBody>
                    <a:bodyPr/>
                    <a:lstStyle/>
                    <a:p>
                      <a:r>
                        <a:rPr lang="da-DK" sz="2400" dirty="0"/>
                        <a:t>09:05 – 09:45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2400" dirty="0"/>
                        <a:t>Øvelse 2 –</a:t>
                      </a:r>
                      <a:r>
                        <a:rPr lang="da-DK" sz="2400" baseline="0" dirty="0"/>
                        <a:t> </a:t>
                      </a:r>
                      <a:r>
                        <a:rPr lang="da-DK" sz="2400" baseline="0" dirty="0" smtClean="0"/>
                        <a:t>Databinding i XAML</a:t>
                      </a:r>
                      <a:endParaRPr lang="da-DK" sz="24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484328"/>
                  </a:ext>
                </a:extLst>
              </a:tr>
              <a:tr h="4713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2400" dirty="0"/>
                        <a:t>09:45 – 10:00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400" dirty="0"/>
                        <a:t>Pause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3751544"/>
                  </a:ext>
                </a:extLst>
              </a:tr>
              <a:tr h="471360">
                <a:tc>
                  <a:txBody>
                    <a:bodyPr/>
                    <a:lstStyle/>
                    <a:p>
                      <a:r>
                        <a:rPr lang="da-DK" sz="2400" dirty="0"/>
                        <a:t>10:00 – 11:10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2400" dirty="0"/>
                        <a:t>Øvelse </a:t>
                      </a:r>
                      <a:r>
                        <a:rPr lang="da-DK" sz="2400" dirty="0" smtClean="0"/>
                        <a:t>3 </a:t>
                      </a:r>
                      <a:r>
                        <a:rPr lang="da-DK" sz="2400" dirty="0"/>
                        <a:t>–</a:t>
                      </a:r>
                      <a:r>
                        <a:rPr lang="da-DK" sz="2400" baseline="0" dirty="0"/>
                        <a:t> </a:t>
                      </a:r>
                      <a:r>
                        <a:rPr lang="da-DK" sz="2400" baseline="0" dirty="0" smtClean="0"/>
                        <a:t>Databinding mellem XAML og C#-objekt</a:t>
                      </a:r>
                      <a:endParaRPr lang="da-DK" sz="24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2093138"/>
                  </a:ext>
                </a:extLst>
              </a:tr>
              <a:tr h="471360">
                <a:tc>
                  <a:txBody>
                    <a:bodyPr/>
                    <a:lstStyle/>
                    <a:p>
                      <a:r>
                        <a:rPr lang="da-DK" sz="2400" dirty="0"/>
                        <a:t>11:10 – 11:30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400" dirty="0"/>
                        <a:t>Opsummering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6673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0483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821C60-0830-4BF6-8453-47847BA07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Dagens opgave</a:t>
            </a:r>
          </a:p>
        </p:txBody>
      </p:sp>
      <p:sp>
        <p:nvSpPr>
          <p:cNvPr id="5" name="Pladsholder til indhold 4">
            <a:extLst>
              <a:ext uri="{FF2B5EF4-FFF2-40B4-BE49-F238E27FC236}">
                <a16:creationId xmlns:a16="http://schemas.microsoft.com/office/drawing/2014/main" id="{DB9A306B-7FA0-425A-BE2B-E6F51CC54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Gennemgang af dagens opgave</a:t>
            </a:r>
          </a:p>
          <a:p>
            <a:r>
              <a:rPr lang="da-DK" dirty="0"/>
              <a:t>Spørgsmål til opgaven</a:t>
            </a:r>
          </a:p>
        </p:txBody>
      </p:sp>
    </p:spTree>
    <p:extLst>
      <p:ext uri="{BB962C8B-B14F-4D97-AF65-F5344CB8AC3E}">
        <p14:creationId xmlns:p14="http://schemas.microsoft.com/office/powerpoint/2010/main" val="1826502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1">
            <a:extLst>
              <a:ext uri="{FF2B5EF4-FFF2-40B4-BE49-F238E27FC236}">
                <a16:creationId xmlns:a16="http://schemas.microsoft.com/office/drawing/2014/main" id="{1128E024-6B11-41AC-9BBC-94268C63D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a-DK" dirty="0"/>
              <a:t>Sæt i gang!</a:t>
            </a:r>
          </a:p>
        </p:txBody>
      </p:sp>
      <p:sp>
        <p:nvSpPr>
          <p:cNvPr id="9" name="Pladsholder til indhold 8">
            <a:extLst>
              <a:ext uri="{FF2B5EF4-FFF2-40B4-BE49-F238E27FC236}">
                <a16:creationId xmlns:a16="http://schemas.microsoft.com/office/drawing/2014/main" id="{D7591713-668C-4007-998F-0E5983A427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Kom til os, hvis I har spørgsmål</a:t>
            </a:r>
          </a:p>
          <a:p>
            <a:r>
              <a:rPr lang="da-DK" dirty="0"/>
              <a:t>Sæt i gang med dagens opgave</a:t>
            </a:r>
          </a:p>
        </p:txBody>
      </p:sp>
    </p:spTree>
    <p:extLst>
      <p:ext uri="{BB962C8B-B14F-4D97-AF65-F5344CB8AC3E}">
        <p14:creationId xmlns:p14="http://schemas.microsoft.com/office/powerpoint/2010/main" val="3487926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A06A89-2349-4E53-B72C-4EBAF99E8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Præsentation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B9C79861-13B0-41D8-9A18-9F6D116725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a-DK" dirty="0"/>
              <a:t>11:00 </a:t>
            </a:r>
            <a:r>
              <a:rPr lang="da-DK" dirty="0">
                <a:sym typeface="Wingdings" panose="05000000000000000000" pitchFamily="2" charset="2"/>
              </a:rPr>
              <a:t> 11:10</a:t>
            </a:r>
          </a:p>
          <a:p>
            <a:pPr lvl="1"/>
            <a:r>
              <a:rPr lang="da-DK" dirty="0">
                <a:sym typeface="Wingdings" panose="05000000000000000000" pitchFamily="2" charset="2"/>
              </a:rPr>
              <a:t>Forbered:</a:t>
            </a:r>
          </a:p>
          <a:p>
            <a:pPr lvl="2"/>
            <a:r>
              <a:rPr lang="da-DK" dirty="0">
                <a:sym typeface="Wingdings" panose="05000000000000000000" pitchFamily="2" charset="2"/>
              </a:rPr>
              <a:t>”Hvordan skal vi præsentere dagens arbejde?”</a:t>
            </a:r>
          </a:p>
          <a:p>
            <a:pPr lvl="2"/>
            <a:r>
              <a:rPr lang="da-DK" dirty="0">
                <a:sym typeface="Wingdings" panose="05000000000000000000" pitchFamily="2" charset="2"/>
              </a:rPr>
              <a:t>”Hvem bliver tilbage?”</a:t>
            </a:r>
            <a:endParaRPr lang="da-DK" dirty="0"/>
          </a:p>
          <a:p>
            <a:r>
              <a:rPr lang="da-DK" dirty="0"/>
              <a:t>11:10 </a:t>
            </a:r>
            <a:r>
              <a:rPr lang="da-DK" dirty="0">
                <a:sym typeface="Wingdings" panose="05000000000000000000" pitchFamily="2" charset="2"/>
              </a:rPr>
              <a:t> </a:t>
            </a:r>
            <a:r>
              <a:rPr lang="da-DK" dirty="0" smtClean="0">
                <a:sym typeface="Wingdings" panose="05000000000000000000" pitchFamily="2" charset="2"/>
              </a:rPr>
              <a:t>11:25</a:t>
            </a:r>
            <a:endParaRPr lang="da-DK" dirty="0">
              <a:sym typeface="Wingdings" panose="05000000000000000000" pitchFamily="2" charset="2"/>
            </a:endParaRPr>
          </a:p>
          <a:p>
            <a:pPr lvl="1"/>
            <a:r>
              <a:rPr lang="da-DK" dirty="0">
                <a:sym typeface="Wingdings" panose="05000000000000000000" pitchFamily="2" charset="2"/>
              </a:rPr>
              <a:t>Præsentationsrunde efter ”tre til te”</a:t>
            </a:r>
          </a:p>
          <a:p>
            <a:r>
              <a:rPr lang="da-DK" dirty="0" smtClean="0">
                <a:sym typeface="Wingdings" panose="05000000000000000000" pitchFamily="2" charset="2"/>
              </a:rPr>
              <a:t>11:25 </a:t>
            </a:r>
            <a:r>
              <a:rPr lang="da-DK" dirty="0">
                <a:sym typeface="Wingdings" panose="05000000000000000000" pitchFamily="2" charset="2"/>
              </a:rPr>
              <a:t> </a:t>
            </a:r>
            <a:r>
              <a:rPr lang="da-DK" dirty="0" smtClean="0">
                <a:sym typeface="Wingdings" panose="05000000000000000000" pitchFamily="2" charset="2"/>
              </a:rPr>
              <a:t>11:30</a:t>
            </a:r>
            <a:endParaRPr lang="da-DK" dirty="0">
              <a:sym typeface="Wingdings" panose="05000000000000000000" pitchFamily="2" charset="2"/>
            </a:endParaRPr>
          </a:p>
          <a:p>
            <a:pPr lvl="1"/>
            <a:r>
              <a:rPr lang="da-DK" dirty="0">
                <a:sym typeface="Wingdings" panose="05000000000000000000" pitchFamily="2" charset="2"/>
              </a:rPr>
              <a:t>Videndeling</a:t>
            </a:r>
          </a:p>
          <a:p>
            <a:pPr lvl="2"/>
            <a:r>
              <a:rPr lang="da-DK" dirty="0">
                <a:sym typeface="Wingdings" panose="05000000000000000000" pitchFamily="2" charset="2"/>
              </a:rPr>
              <a:t>”Hvordan er de andre nået i mål?”</a:t>
            </a:r>
          </a:p>
          <a:p>
            <a:pPr lvl="2"/>
            <a:r>
              <a:rPr lang="da-DK" dirty="0">
                <a:sym typeface="Wingdings" panose="05000000000000000000" pitchFamily="2" charset="2"/>
              </a:rPr>
              <a:t>”Kan vi selv benytte noget af det vi har set?”</a:t>
            </a:r>
          </a:p>
          <a:p>
            <a:pPr lvl="2"/>
            <a:r>
              <a:rPr lang="da-DK" dirty="0">
                <a:sym typeface="Wingdings" panose="05000000000000000000" pitchFamily="2" charset="2"/>
              </a:rPr>
              <a:t>”Nogen vi skal kontakte?”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961201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4335</TotalTime>
  <Words>364</Words>
  <Application>Microsoft Office PowerPoint</Application>
  <PresentationFormat>Widescreen</PresentationFormat>
  <Paragraphs>130</Paragraphs>
  <Slides>11</Slides>
  <Notes>4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5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11</vt:i4>
      </vt:variant>
    </vt:vector>
  </HeadingPairs>
  <TitlesOfParts>
    <vt:vector size="17" baseType="lpstr">
      <vt:lpstr>Arial</vt:lpstr>
      <vt:lpstr>Britannic Bold</vt:lpstr>
      <vt:lpstr>Calibri</vt:lpstr>
      <vt:lpstr>Calibri Light</vt:lpstr>
      <vt:lpstr>Wingdings</vt:lpstr>
      <vt:lpstr>Office-tema</vt:lpstr>
      <vt:lpstr>PowerPoint-præsentation</vt:lpstr>
      <vt:lpstr>Hvad har vi set på tidligere?</vt:lpstr>
      <vt:lpstr>Hvad skal I lave i dag?</vt:lpstr>
      <vt:lpstr>PowerPoint-præsentation</vt:lpstr>
      <vt:lpstr>Hvad skal I lave i dag?</vt:lpstr>
      <vt:lpstr>Plan for i dag</vt:lpstr>
      <vt:lpstr>Dagens opgave</vt:lpstr>
      <vt:lpstr>Sæt i gang!</vt:lpstr>
      <vt:lpstr>Præsentation</vt:lpstr>
      <vt:lpstr>Hov, der er emner vi ikke har styr på!</vt:lpstr>
      <vt:lpstr>Næste gang: Ex28-WPFAndMVVM2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program</dc:title>
  <dc:creator>Leif Kildelund</dc:creator>
  <cp:lastModifiedBy>Jan Brown</cp:lastModifiedBy>
  <cp:revision>524</cp:revision>
  <dcterms:created xsi:type="dcterms:W3CDTF">2021-08-24T08:25:38Z</dcterms:created>
  <dcterms:modified xsi:type="dcterms:W3CDTF">2021-11-16T09:57:04Z</dcterms:modified>
</cp:coreProperties>
</file>