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71" r:id="rId4"/>
    <p:sldId id="272" r:id="rId5"/>
    <p:sldId id="260" r:id="rId6"/>
    <p:sldId id="269" r:id="rId7"/>
    <p:sldId id="270" r:id="rId8"/>
    <p:sldId id="264" r:id="rId9"/>
    <p:sldId id="263" r:id="rId10"/>
    <p:sldId id="262" r:id="rId11"/>
    <p:sldId id="266" r:id="rId12"/>
    <p:sldId id="273" r:id="rId13"/>
    <p:sldId id="259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31" autoAdjust="0"/>
  </p:normalViewPr>
  <p:slideViewPr>
    <p:cSldViewPr snapToGrid="0">
      <p:cViewPr varScale="1">
        <p:scale>
          <a:sx n="48" d="100"/>
          <a:sy n="48" d="100"/>
        </p:scale>
        <p:origin x="53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D3B4-F0CB-476A-8CF0-76880940D6A3}" type="datetimeFigureOut">
              <a:rPr lang="da-DK" smtClean="0"/>
              <a:t>12-09-2021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E309-EE93-483B-B6C8-551CC064C9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3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Intro af os undervisere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17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079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0374-F908-470A-98B8-6E7E267882AB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4195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000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94AE-F56F-47D2-B77A-935AC69B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226FD5-48CF-4B8C-9A00-77E7799B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4CB7A-D562-4A3A-B518-DFCFA59E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7847D3-A904-4F9E-94BC-7E02EF79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6EBBB-78EB-407E-8FB6-DE2D323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4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75284-A7E7-4E4F-BC59-87C01ED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4227FC-E157-477C-AE2D-99AD8F0A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3502E2-D8D6-451E-BA06-0FBE67D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82D2F-D8E9-4292-AB7F-12B10CA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387934-4CBC-4950-AD95-86BA61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9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B210F8B-9BBF-44D1-8E7C-92A88C3D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812AA1-E908-4BCB-A226-37E2D527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86114-8773-418A-80C9-274D54A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822C57-6D2A-4868-856B-EFB0731E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E0FE71-3D01-4156-9B05-0FC1CBE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BCB1D-99F6-4CAA-A6FA-A8D5EA2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3CE5A3-34AD-4594-98FF-6E27FEA8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75E958-6CBD-4049-AA05-3EECD0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3BEC23-02FE-45A4-A856-A79B98D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FD731C-1A12-4BF6-8C51-A0BF042A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64A93-4BA7-499B-BB3C-525E78BC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3C1704-3E57-4684-ADB2-595A7D14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85D821-AAB0-405B-A134-4D9A993D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AAD029-9D42-4B0A-B889-06CA0890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9D0AFF-496A-4395-95B9-34CDE02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384-ACF1-437E-9247-22E1F41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D46B8B-32D8-4813-9A2A-E58B1FFF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FB9040-B56A-4A2D-8ECA-63C57514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9DB7F1-015B-4973-B2EF-11B476A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12-09-2021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A5E356-AA69-4A37-A05F-EF4F609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8D7CCF-7C7C-4D19-A779-795D11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6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2BB1-9D71-4756-BB80-E60A1856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EB711F-2D24-4425-AC7B-9CE3AE25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9D9C0C-714D-4E4C-86B7-05B2324C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CE5C80-02C2-4970-930C-F56DB644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37469A5-44E7-4F79-899D-92A7EBA9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076B8C0-1184-4717-A0A3-C279CA3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12-09-2021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CCF9D08-47FE-4BE9-BB1C-B7AD6DF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31DBEDD-1634-43C6-8D27-69F321A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6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AC7C-FDC5-4645-B4C6-6166E0F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D57318-DB37-41F6-AC70-0426AB3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12-09-2021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1057A-EB9E-45C0-A010-71E25F5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0F8610-209F-4CD5-AE5D-B58D848A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3B30E2-BF2A-45B6-A3EE-010127A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12-09-2021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F3D4C04-0902-4DA0-9C47-6F18410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2E5421-C70A-478C-93B4-3723A80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7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70C5-C6B7-4293-B2F9-4A102FAB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07638E-2418-4400-82E5-13C02FB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BD0897-0ECD-495E-AEB6-B4B60C8A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E95B69-E91B-44C8-A651-B820D91E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12-09-2021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569BA3-47A8-45E0-8678-2118793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563CA0-C560-4A0C-B94C-7127C49C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1BDF8-30DA-46A2-9A8B-2B4393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B813A4B-CC57-4C57-A7B7-83BD283D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B691B4-9B48-4D3E-B854-62F7B992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A1C1C4-8204-41E5-9A39-37A97EA1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12-09-2021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78EF3C-477C-4503-A2C9-F6ED43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937D8C-A980-463D-9851-3E49305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43E9B19-36FC-4B41-A987-022C998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C594B8-0843-405E-AB1B-449848E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4323E8-9C3A-4355-B51C-CAD9C6D8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64D1-E85E-4CD5-9ACA-EDF39BAE8849}" type="datetimeFigureOut">
              <a:rPr lang="da-DK" smtClean="0"/>
              <a:t>12-09-2021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CF9746-4026-428C-B1CA-3DA8FC1A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E27DB-F173-4D83-B7AF-58B97EA8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0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hh_GeBPOhs?feature=oembe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s.uni.edu/~mccormic/images/hum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4395">
            <a:off x="1848544" y="-7349"/>
            <a:ext cx="8858896" cy="437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4BA04C-C487-486D-B248-55B8B3B2F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2636202"/>
            <a:ext cx="9144000" cy="2479675"/>
          </a:xfrm>
        </p:spPr>
        <p:txBody>
          <a:bodyPr/>
          <a:lstStyle/>
          <a:p>
            <a:r>
              <a:rPr lang="da-DK" dirty="0"/>
              <a:t>C# Metoder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F8E3AC6-3D48-435D-9000-518BF075D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5115878"/>
            <a:ext cx="9144000" cy="1655762"/>
          </a:xfrm>
        </p:spPr>
        <p:txBody>
          <a:bodyPr/>
          <a:lstStyle/>
          <a:p>
            <a:r>
              <a:rPr lang="en-US" dirty="0"/>
              <a:t>Computational Thinking</a:t>
            </a:r>
          </a:p>
          <a:p>
            <a:r>
              <a:rPr lang="en-US" dirty="0"/>
              <a:t>Intro – OOP </a:t>
            </a:r>
            <a:r>
              <a:rPr lang="en-US" dirty="0" err="1"/>
              <a:t>principper</a:t>
            </a:r>
            <a:r>
              <a:rPr lang="en-US" dirty="0"/>
              <a:t>, </a:t>
            </a:r>
            <a:r>
              <a:rPr lang="en-US" dirty="0" err="1"/>
              <a:t>klasse</a:t>
            </a:r>
            <a:r>
              <a:rPr lang="en-US" dirty="0"/>
              <a:t>/object, </a:t>
            </a:r>
            <a:r>
              <a:rPr lang="en-US" dirty="0" err="1"/>
              <a:t>metode</a:t>
            </a:r>
            <a:r>
              <a:rPr lang="en-US" dirty="0"/>
              <a:t>, access modifiers, </a:t>
            </a:r>
            <a:r>
              <a:rPr lang="en-US" dirty="0" err="1"/>
              <a:t>returtype</a:t>
            </a:r>
            <a:r>
              <a:rPr lang="en-US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54016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17C11-2AFC-420B-8A09-629C2B1F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/>
              <a:t>Opsummering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5F2B44-9F94-4452-93DB-79AB960E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a-DK" dirty="0"/>
              <a:t>Har nogen lyst til at vise deres produkt? (kort!)</a:t>
            </a:r>
          </a:p>
        </p:txBody>
      </p:sp>
    </p:spTree>
    <p:extLst>
      <p:ext uri="{BB962C8B-B14F-4D97-AF65-F5344CB8AC3E}">
        <p14:creationId xmlns:p14="http://schemas.microsoft.com/office/powerpoint/2010/main" val="299171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E0C76-6D0D-458E-845C-2E13A063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Vil du forstå din kode?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818952B-A50D-472A-AC58-305E71D73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da-DK" dirty="0"/>
              <a:t>Debugging, </a:t>
            </a:r>
            <a:r>
              <a:rPr lang="da-DK" dirty="0" err="1"/>
              <a:t>debugging</a:t>
            </a:r>
            <a:r>
              <a:rPr lang="da-DK" dirty="0"/>
              <a:t>, </a:t>
            </a:r>
            <a:r>
              <a:rPr lang="da-DK" dirty="0" err="1"/>
              <a:t>debugging</a:t>
            </a:r>
            <a:r>
              <a:rPr lang="da-DK" dirty="0"/>
              <a:t>!</a:t>
            </a:r>
          </a:p>
          <a:p>
            <a:pPr lvl="1"/>
            <a:r>
              <a:rPr lang="da-DK" dirty="0"/>
              <a:t>(erstat selv ”developers” med ”</a:t>
            </a:r>
            <a:r>
              <a:rPr lang="da-DK" dirty="0" err="1"/>
              <a:t>debugging</a:t>
            </a:r>
            <a:r>
              <a:rPr lang="da-DK" dirty="0"/>
              <a:t>”)</a:t>
            </a:r>
          </a:p>
        </p:txBody>
      </p:sp>
      <p:pic>
        <p:nvPicPr>
          <p:cNvPr id="6" name="Onlinemedier 5" title="Steve Ballmer: Developers">
            <a:hlinkClick r:id="" action="ppaction://media"/>
            <a:extLst>
              <a:ext uri="{FF2B5EF4-FFF2-40B4-BE49-F238E27FC236}">
                <a16:creationId xmlns:a16="http://schemas.microsoft.com/office/drawing/2014/main" id="{A12AFBDB-C26C-40EF-B8F0-084985CB717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093039" y="2922528"/>
            <a:ext cx="4005921" cy="300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6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Hjemmeprojekt brainstorm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a-DK" dirty="0"/>
              <a:t>Overvej, hvilket </a:t>
            </a:r>
            <a:r>
              <a:rPr lang="da-DK" i="1" dirty="0"/>
              <a:t>hjemmeprojekt</a:t>
            </a:r>
            <a:r>
              <a:rPr lang="da-DK" dirty="0"/>
              <a:t> du/I kan lave med dagens værktøjer (brainstorm omkring dette)</a:t>
            </a:r>
          </a:p>
          <a:p>
            <a:r>
              <a:rPr lang="da-DK" dirty="0"/>
              <a:t>Udvælg herefter et </a:t>
            </a:r>
            <a:r>
              <a:rPr lang="da-DK" i="1" dirty="0"/>
              <a:t>hjemmeprojekt</a:t>
            </a:r>
            <a:r>
              <a:rPr lang="da-DK" dirty="0"/>
              <a:t> på listen af idéer</a:t>
            </a:r>
          </a:p>
          <a:p>
            <a:r>
              <a:rPr lang="da-DK" dirty="0"/>
              <a:t>Udform en algoritme</a:t>
            </a:r>
          </a:p>
          <a:p>
            <a:r>
              <a:rPr lang="da-DK" dirty="0"/>
              <a:t>Implementér denne algoritme i C#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b="1" i="1" dirty="0">
                <a:solidFill>
                  <a:srgbClr val="FF0000"/>
                </a:solidFill>
              </a:rPr>
              <a:t>Husk</a:t>
            </a:r>
            <a:r>
              <a:rPr lang="da-DK" b="1" i="1" dirty="0"/>
              <a:t>,</a:t>
            </a:r>
            <a:r>
              <a:rPr lang="da-DK" dirty="0"/>
              <a:t> du er som </a:t>
            </a:r>
            <a:r>
              <a:rPr lang="da-DK" i="1" dirty="0"/>
              <a:t>udgangspunkt</a:t>
            </a:r>
            <a:r>
              <a:rPr lang="da-DK" dirty="0"/>
              <a:t> begrænset af dagens nye emner. Det er tilladt at introducere flere emner, men det er vigtigt, at du/hele gruppen har forståelsen med. Det er også meget vigtigt at benytte de rette fagtermer, hvis du/I er i tvivl, så vend fagtermerne med en underviser.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221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B470-E707-4CDC-91A9-0C30FCB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Næste gang: Unit Test og Array (mm.)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04A9C9-04D7-4F6C-902B-36415E02D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440"/>
            <a:ext cx="10515600" cy="48774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a-DK"/>
              <a:t>Forberedelsen er på ItsLearning</a:t>
            </a:r>
          </a:p>
          <a:p>
            <a:pPr marL="0" indent="0">
              <a:buNone/>
            </a:pPr>
            <a:endParaRPr lang="da-DK"/>
          </a:p>
          <a:p>
            <a:endParaRPr lang="da-DK"/>
          </a:p>
          <a:p>
            <a:endParaRPr lang="da-DK"/>
          </a:p>
          <a:p>
            <a:endParaRPr lang="da-DK"/>
          </a:p>
          <a:p>
            <a:endParaRPr lang="da-DK"/>
          </a:p>
          <a:p>
            <a:endParaRPr lang="da-DK"/>
          </a:p>
          <a:p>
            <a:endParaRPr lang="da-DK"/>
          </a:p>
          <a:p>
            <a:endParaRPr lang="da-DK"/>
          </a:p>
          <a:p>
            <a:endParaRPr lang="da-DK"/>
          </a:p>
          <a:p>
            <a:endParaRPr lang="da-DK"/>
          </a:p>
          <a:p>
            <a:endParaRPr lang="da-DK"/>
          </a:p>
          <a:p>
            <a:pPr marL="0" indent="0">
              <a:buNone/>
            </a:pPr>
            <a:r>
              <a:rPr lang="da-DK" b="1"/>
              <a:t>OBS:</a:t>
            </a:r>
            <a:r>
              <a:rPr lang="da-DK"/>
              <a:t> Der kan forekomme ændringer i planen</a:t>
            </a:r>
          </a:p>
          <a:p>
            <a:pPr lvl="1"/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BF71AE6-A838-4B45-9792-66459E87F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943" y="2035627"/>
            <a:ext cx="6157090" cy="373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737" y="1528480"/>
            <a:ext cx="5652331" cy="31990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A6A934-FA29-4929-9DD4-E961BBA1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set på tidligere?</a:t>
            </a:r>
          </a:p>
        </p:txBody>
      </p:sp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23396DBA-95DF-4CFB-8694-1171AA430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867" y="1690688"/>
            <a:ext cx="5917601" cy="4168408"/>
          </a:xfrm>
        </p:spPr>
        <p:txBody>
          <a:bodyPr>
            <a:normAutofit/>
          </a:bodyPr>
          <a:lstStyle/>
          <a:p>
            <a:r>
              <a:rPr lang="da-DK" dirty="0"/>
              <a:t>Strukturmodellering </a:t>
            </a:r>
          </a:p>
          <a:p>
            <a:pPr marL="452438" lvl="1"/>
            <a:r>
              <a:rPr lang="da-DK" dirty="0"/>
              <a:t>Ex02-øv.4: </a:t>
            </a:r>
            <a:r>
              <a:rPr lang="da-DK" b="1" dirty="0"/>
              <a:t>Klasse (konceptuel) – </a:t>
            </a:r>
            <a:br>
              <a:rPr lang="da-DK" b="1" dirty="0"/>
            </a:br>
            <a:r>
              <a:rPr lang="da-DK" b="1" dirty="0"/>
              <a:t>klassenavn, attribut (navn)</a:t>
            </a:r>
          </a:p>
          <a:p>
            <a:pPr marL="452438" lvl="1"/>
            <a:r>
              <a:rPr lang="da-DK" dirty="0"/>
              <a:t>Ex03-øv.2: </a:t>
            </a:r>
            <a:r>
              <a:rPr lang="da-DK" b="1" dirty="0"/>
              <a:t>Klasse (</a:t>
            </a:r>
            <a:r>
              <a:rPr lang="da-DK" b="1" u="sng" dirty="0">
                <a:solidFill>
                  <a:srgbClr val="FF0000"/>
                </a:solidFill>
              </a:rPr>
              <a:t>software design</a:t>
            </a:r>
            <a:r>
              <a:rPr lang="da-DK" b="1" dirty="0"/>
              <a:t>) – </a:t>
            </a:r>
            <a:br>
              <a:rPr lang="da-DK" b="1" dirty="0"/>
            </a:br>
            <a:r>
              <a:rPr lang="da-DK" b="1" dirty="0"/>
              <a:t>klassenavn, attribut (navn, </a:t>
            </a:r>
            <a:r>
              <a:rPr lang="da-DK" b="1" u="sng" dirty="0">
                <a:solidFill>
                  <a:srgbClr val="FF0000"/>
                </a:solidFill>
              </a:rPr>
              <a:t>datatype</a:t>
            </a:r>
            <a:r>
              <a:rPr lang="da-DK" b="1" dirty="0"/>
              <a:t>)</a:t>
            </a:r>
          </a:p>
          <a:p>
            <a:pPr marL="452438" lvl="1"/>
            <a:r>
              <a:rPr lang="da-DK" dirty="0"/>
              <a:t>Ex04-øv.1.4: </a:t>
            </a:r>
            <a:r>
              <a:rPr lang="da-DK" b="1" dirty="0"/>
              <a:t>Software designklasse klassenavn, attribut (navn, datatype), </a:t>
            </a:r>
            <a:r>
              <a:rPr lang="da-DK" b="1" u="sng" dirty="0">
                <a:solidFill>
                  <a:srgbClr val="FF0000"/>
                </a:solidFill>
              </a:rPr>
              <a:t>operation (navn)</a:t>
            </a:r>
            <a:endParaRPr lang="da-DK" b="1" dirty="0">
              <a:solidFill>
                <a:srgbClr val="FF0000"/>
              </a:solidFill>
            </a:endParaRPr>
          </a:p>
          <a:p>
            <a:pPr marL="0" indent="-233362"/>
            <a:r>
              <a:rPr lang="da-DK" dirty="0"/>
              <a:t>Rettelse i Ex02, Ex03, Ex04:</a:t>
            </a:r>
            <a:endParaRPr lang="da-DK" u="sng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779" y="5470543"/>
            <a:ext cx="10386625" cy="832210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Ellipse 6"/>
          <p:cNvSpPr/>
          <p:nvPr/>
        </p:nvSpPr>
        <p:spPr>
          <a:xfrm>
            <a:off x="6766560" y="2854043"/>
            <a:ext cx="5212080" cy="7324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/>
          <p:cNvSpPr/>
          <p:nvPr/>
        </p:nvSpPr>
        <p:spPr>
          <a:xfrm>
            <a:off x="6766560" y="2118728"/>
            <a:ext cx="5306508" cy="8581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pilforbindelse 10"/>
          <p:cNvCxnSpPr/>
          <p:nvPr/>
        </p:nvCxnSpPr>
        <p:spPr>
          <a:xfrm>
            <a:off x="11287760" y="1158240"/>
            <a:ext cx="0" cy="13465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/>
          <p:cNvSpPr txBox="1"/>
          <p:nvPr/>
        </p:nvSpPr>
        <p:spPr>
          <a:xfrm>
            <a:off x="10845946" y="679358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400" b="1" dirty="0">
                <a:solidFill>
                  <a:srgbClr val="FF0000"/>
                </a:solidFill>
              </a:rPr>
              <a:t>i dag</a:t>
            </a:r>
          </a:p>
        </p:txBody>
      </p:sp>
    </p:spTree>
    <p:extLst>
      <p:ext uri="{BB962C8B-B14F-4D97-AF65-F5344CB8AC3E}">
        <p14:creationId xmlns:p14="http://schemas.microsoft.com/office/powerpoint/2010/main" val="215694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animBg="1"/>
      <p:bldP spid="10" grpId="0" animBg="1"/>
      <p:bldP spid="10" grpId="1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2363"/>
          </a:xfrm>
        </p:spPr>
        <p:txBody>
          <a:bodyPr/>
          <a:lstStyle/>
          <a:p>
            <a:r>
              <a:rPr lang="da-DK" dirty="0"/>
              <a:t>Hvad har vi set på tidligere?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8750DD7D-D85D-4507-9D8F-9CC73AB46E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9" t="14345" r="11968" b="13935"/>
          <a:stretch/>
        </p:blipFill>
        <p:spPr>
          <a:xfrm>
            <a:off x="5618480" y="1339757"/>
            <a:ext cx="1320800" cy="1072694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20E606EA-AA32-4B07-8CA0-E3CFC4551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261" y="2839689"/>
            <a:ext cx="1575238" cy="1110825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799" y="2637810"/>
            <a:ext cx="1716699" cy="1725593"/>
          </a:xfrm>
          <a:prstGeom prst="rect">
            <a:avLst/>
          </a:prstGeom>
        </p:spPr>
      </p:pic>
      <p:cxnSp>
        <p:nvCxnSpPr>
          <p:cNvPr id="8" name="Lige forbindelse 7"/>
          <p:cNvCxnSpPr/>
          <p:nvPr/>
        </p:nvCxnSpPr>
        <p:spPr>
          <a:xfrm>
            <a:off x="792629" y="2566009"/>
            <a:ext cx="103886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/>
          <p:cNvSpPr txBox="1"/>
          <p:nvPr/>
        </p:nvSpPr>
        <p:spPr>
          <a:xfrm>
            <a:off x="1549006" y="1493687"/>
            <a:ext cx="2600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400" dirty="0"/>
              <a:t>Konceptuelt niveau</a:t>
            </a:r>
            <a:br>
              <a:rPr lang="da-DK" sz="2400" dirty="0"/>
            </a:br>
            <a:r>
              <a:rPr lang="da-DK" sz="2400" dirty="0"/>
              <a:t>(domænemodel)</a:t>
            </a:r>
          </a:p>
        </p:txBody>
      </p:sp>
      <p:sp>
        <p:nvSpPr>
          <p:cNvPr id="10" name="Tekstfelt 9"/>
          <p:cNvSpPr txBox="1"/>
          <p:nvPr/>
        </p:nvSpPr>
        <p:spPr>
          <a:xfrm>
            <a:off x="838200" y="2856522"/>
            <a:ext cx="3849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400" dirty="0"/>
              <a:t>Software designniveau</a:t>
            </a:r>
            <a:br>
              <a:rPr lang="da-DK" sz="2400" dirty="0"/>
            </a:br>
            <a:r>
              <a:rPr lang="da-DK" sz="2400" dirty="0"/>
              <a:t>(Design Class Diagram – DCD)</a:t>
            </a:r>
          </a:p>
        </p:txBody>
      </p:sp>
      <p:cxnSp>
        <p:nvCxnSpPr>
          <p:cNvPr id="11" name="Lige forbindelse 10"/>
          <p:cNvCxnSpPr/>
          <p:nvPr/>
        </p:nvCxnSpPr>
        <p:spPr>
          <a:xfrm>
            <a:off x="782469" y="4480429"/>
            <a:ext cx="103886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2260161" y="5180554"/>
            <a:ext cx="1177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400" dirty="0"/>
              <a:t>C# kode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5273040" y="4947149"/>
            <a:ext cx="2011680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Person</a:t>
            </a:r>
          </a:p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da-D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int age;</a:t>
            </a:r>
          </a:p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kstfelt 13"/>
          <p:cNvSpPr txBox="1"/>
          <p:nvPr/>
        </p:nvSpPr>
        <p:spPr>
          <a:xfrm>
            <a:off x="7792721" y="4760466"/>
            <a:ext cx="373888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</a:p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da-D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endParaRPr lang="da-D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da-D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StartEngine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 … }</a:t>
            </a:r>
          </a:p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da-D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StopEngine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 … }</a:t>
            </a:r>
          </a:p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kstfelt 14"/>
          <p:cNvSpPr txBox="1"/>
          <p:nvPr/>
        </p:nvSpPr>
        <p:spPr>
          <a:xfrm>
            <a:off x="5678204" y="3901440"/>
            <a:ext cx="118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/>
              <a:t>Attributter</a:t>
            </a:r>
          </a:p>
        </p:txBody>
      </p:sp>
      <p:sp>
        <p:nvSpPr>
          <p:cNvPr id="16" name="Tekstfelt 15"/>
          <p:cNvSpPr txBox="1"/>
          <p:nvPr/>
        </p:nvSpPr>
        <p:spPr>
          <a:xfrm>
            <a:off x="5847230" y="6124624"/>
            <a:ext cx="72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/>
              <a:t>Felter</a:t>
            </a:r>
          </a:p>
        </p:txBody>
      </p:sp>
      <p:sp>
        <p:nvSpPr>
          <p:cNvPr id="17" name="Tekstfelt 16"/>
          <p:cNvSpPr txBox="1"/>
          <p:nvPr/>
        </p:nvSpPr>
        <p:spPr>
          <a:xfrm>
            <a:off x="10276580" y="3732594"/>
            <a:ext cx="13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/>
              <a:t>Operationer</a:t>
            </a:r>
          </a:p>
        </p:txBody>
      </p:sp>
      <p:sp>
        <p:nvSpPr>
          <p:cNvPr id="18" name="Tekstfelt 17"/>
          <p:cNvSpPr txBox="1"/>
          <p:nvPr/>
        </p:nvSpPr>
        <p:spPr>
          <a:xfrm>
            <a:off x="9040170" y="6326255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/>
              <a:t>Metoder</a:t>
            </a:r>
          </a:p>
        </p:txBody>
      </p:sp>
      <p:sp>
        <p:nvSpPr>
          <p:cNvPr id="19" name="Tekstfelt 18"/>
          <p:cNvSpPr txBox="1"/>
          <p:nvPr/>
        </p:nvSpPr>
        <p:spPr>
          <a:xfrm rot="16200000">
            <a:off x="-306346" y="1511937"/>
            <a:ext cx="1454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b="1" dirty="0">
                <a:solidFill>
                  <a:srgbClr val="FF0000"/>
                </a:solidFill>
              </a:rPr>
              <a:t>Analysefase</a:t>
            </a:r>
          </a:p>
        </p:txBody>
      </p:sp>
      <p:sp>
        <p:nvSpPr>
          <p:cNvPr id="20" name="Tekstfelt 19"/>
          <p:cNvSpPr txBox="1"/>
          <p:nvPr/>
        </p:nvSpPr>
        <p:spPr>
          <a:xfrm rot="16200000">
            <a:off x="-247290" y="3380216"/>
            <a:ext cx="1336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b="1" dirty="0">
                <a:solidFill>
                  <a:srgbClr val="FF0000"/>
                </a:solidFill>
              </a:rPr>
              <a:t>Designfase</a:t>
            </a:r>
          </a:p>
        </p:txBody>
      </p:sp>
      <p:sp>
        <p:nvSpPr>
          <p:cNvPr id="21" name="Tekstfelt 20"/>
          <p:cNvSpPr txBox="1"/>
          <p:nvPr/>
        </p:nvSpPr>
        <p:spPr>
          <a:xfrm rot="16200000">
            <a:off x="-794780" y="5442164"/>
            <a:ext cx="2431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b="1" dirty="0">
                <a:solidFill>
                  <a:srgbClr val="FF0000"/>
                </a:solidFill>
              </a:rPr>
              <a:t>Implementeringsfase</a:t>
            </a:r>
          </a:p>
        </p:txBody>
      </p:sp>
    </p:spTree>
    <p:extLst>
      <p:ext uri="{BB962C8B-B14F-4D97-AF65-F5344CB8AC3E}">
        <p14:creationId xmlns:p14="http://schemas.microsoft.com/office/powerpoint/2010/main" val="26188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 animBg="1"/>
      <p:bldP spid="14" grpId="0" animBg="1"/>
      <p:bldP spid="15" grpId="0"/>
      <p:bldP spid="16" grpId="0"/>
      <p:bldP spid="17" grpId="0"/>
      <p:bldP spid="18" grpId="0"/>
      <p:bldP spid="18" grpId="1"/>
      <p:bldP spid="18" grpId="2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315"/>
          </a:xfrm>
        </p:spPr>
        <p:txBody>
          <a:bodyPr/>
          <a:lstStyle/>
          <a:p>
            <a:r>
              <a:rPr lang="da-DK" dirty="0"/>
              <a:t>Hvad har vi set på tidligere?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544320"/>
            <a:ext cx="5886450" cy="4632643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da-DK" dirty="0"/>
              <a:t>Datahåndtering</a:t>
            </a:r>
          </a:p>
          <a:p>
            <a:pPr lvl="1"/>
            <a:r>
              <a:rPr lang="da-DK" dirty="0"/>
              <a:t>Variable – virkefelt (en: scope), erklæring, initialisering, tildeling, læsning, udtryk (en: </a:t>
            </a:r>
            <a:r>
              <a:rPr lang="da-DK" dirty="0" err="1"/>
              <a:t>expression</a:t>
            </a:r>
            <a:r>
              <a:rPr lang="da-DK" dirty="0"/>
              <a:t>), konvertering</a:t>
            </a:r>
          </a:p>
          <a:p>
            <a:r>
              <a:rPr lang="da-DK" dirty="0"/>
              <a:t>Datatyper</a:t>
            </a:r>
          </a:p>
          <a:p>
            <a:pPr lvl="1"/>
            <a:r>
              <a:rPr lang="da-DK" dirty="0"/>
              <a:t>int, string, bool, double, char</a:t>
            </a:r>
          </a:p>
          <a:p>
            <a:r>
              <a:rPr lang="da-DK" dirty="0"/>
              <a:t>Program flow</a:t>
            </a:r>
          </a:p>
          <a:p>
            <a:pPr lvl="1"/>
            <a:r>
              <a:rPr lang="da-DK" dirty="0" err="1"/>
              <a:t>Sequence</a:t>
            </a:r>
            <a:r>
              <a:rPr lang="da-DK" dirty="0"/>
              <a:t>, if-else, switch, while, do-while, </a:t>
            </a:r>
            <a:r>
              <a:rPr lang="da-DK" b="1" dirty="0">
                <a:solidFill>
                  <a:srgbClr val="FF0000"/>
                </a:solidFill>
              </a:rPr>
              <a:t>for</a:t>
            </a:r>
          </a:p>
          <a:p>
            <a:r>
              <a:rPr lang="da-DK" dirty="0"/>
              <a:t>Programstruktur</a:t>
            </a:r>
          </a:p>
          <a:p>
            <a:pPr lvl="1"/>
            <a:r>
              <a:rPr lang="da-DK" dirty="0"/>
              <a:t>Sætning, kodeblok, </a:t>
            </a:r>
            <a:r>
              <a:rPr lang="da-DK" b="1" dirty="0">
                <a:solidFill>
                  <a:srgbClr val="FF0000"/>
                </a:solidFill>
              </a:rPr>
              <a:t>metode, klasse</a:t>
            </a:r>
            <a:r>
              <a:rPr lang="da-DK" dirty="0"/>
              <a:t>, projekt, løsning</a:t>
            </a:r>
          </a:p>
          <a:p>
            <a:r>
              <a:rPr lang="da-DK" dirty="0">
                <a:solidFill>
                  <a:srgbClr val="FF0000"/>
                </a:solidFill>
              </a:rPr>
              <a:t>C#-klasse, indkapsling (OOP-principper)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0" y="1045369"/>
            <a:ext cx="5467350" cy="2952750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885492" y="967474"/>
            <a:ext cx="5306508" cy="8581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/>
          <p:cNvSpPr/>
          <p:nvPr/>
        </p:nvSpPr>
        <p:spPr>
          <a:xfrm>
            <a:off x="8188960" y="2215145"/>
            <a:ext cx="2661920" cy="62965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pilforbindelse 6"/>
          <p:cNvCxnSpPr/>
          <p:nvPr/>
        </p:nvCxnSpPr>
        <p:spPr>
          <a:xfrm>
            <a:off x="8564880" y="633889"/>
            <a:ext cx="0" cy="8229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ige pilforbindelse 7"/>
          <p:cNvCxnSpPr/>
          <p:nvPr/>
        </p:nvCxnSpPr>
        <p:spPr>
          <a:xfrm>
            <a:off x="9601200" y="612458"/>
            <a:ext cx="0" cy="8229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pilforbindelse 8"/>
          <p:cNvCxnSpPr/>
          <p:nvPr/>
        </p:nvCxnSpPr>
        <p:spPr>
          <a:xfrm>
            <a:off x="10576560" y="612458"/>
            <a:ext cx="0" cy="8229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6939280" y="1662431"/>
            <a:ext cx="5252720" cy="62965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pilforbindelse 10"/>
          <p:cNvCxnSpPr/>
          <p:nvPr/>
        </p:nvCxnSpPr>
        <p:spPr>
          <a:xfrm>
            <a:off x="8290560" y="633889"/>
            <a:ext cx="0" cy="13219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 flipH="1">
            <a:off x="9601200" y="633889"/>
            <a:ext cx="538480" cy="14184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/>
          <p:nvPr/>
        </p:nvCxnSpPr>
        <p:spPr>
          <a:xfrm>
            <a:off x="10139680" y="633889"/>
            <a:ext cx="629920" cy="13219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/>
          <p:cNvSpPr txBox="1"/>
          <p:nvPr/>
        </p:nvSpPr>
        <p:spPr>
          <a:xfrm>
            <a:off x="9743577" y="20230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400" b="1" dirty="0">
                <a:solidFill>
                  <a:srgbClr val="FF0000"/>
                </a:solidFill>
              </a:rPr>
              <a:t>i dag</a:t>
            </a:r>
          </a:p>
        </p:txBody>
      </p:sp>
    </p:spTree>
    <p:extLst>
      <p:ext uri="{BB962C8B-B14F-4D97-AF65-F5344CB8AC3E}">
        <p14:creationId xmlns:p14="http://schemas.microsoft.com/office/powerpoint/2010/main" val="359144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6" grpId="0" animBg="1"/>
      <p:bldP spid="6" grpId="1" animBg="1"/>
      <p:bldP spid="10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561F-2EBF-4AED-800E-8CDF310E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 for i dag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78323D5-CF0A-4C05-A82A-64CBF1C4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658605"/>
              </p:ext>
            </p:extLst>
          </p:nvPr>
        </p:nvGraphicFramePr>
        <p:xfrm>
          <a:off x="2062480" y="2057749"/>
          <a:ext cx="8128000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867">
                  <a:extLst>
                    <a:ext uri="{9D8B030D-6E8A-4147-A177-3AD203B41FA5}">
                      <a16:colId xmlns:a16="http://schemas.microsoft.com/office/drawing/2014/main" val="3514400271"/>
                    </a:ext>
                  </a:extLst>
                </a:gridCol>
                <a:gridCol w="5105133">
                  <a:extLst>
                    <a:ext uri="{9D8B030D-6E8A-4147-A177-3AD203B41FA5}">
                      <a16:colId xmlns:a16="http://schemas.microsoft.com/office/drawing/2014/main" val="2032630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8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08:15 – 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Introduktion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163169"/>
                  </a:ext>
                </a:extLst>
              </a:tr>
              <a:tr h="363521">
                <a:tc>
                  <a:txBody>
                    <a:bodyPr/>
                    <a:lstStyle/>
                    <a:p>
                      <a:r>
                        <a:rPr lang="da-DK" dirty="0"/>
                        <a:t>08:30 – 09:30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Computational Thinking (Algoritmisk</a:t>
                      </a:r>
                      <a:r>
                        <a:rPr lang="da-DK" baseline="0" dirty="0"/>
                        <a:t> Design</a:t>
                      </a:r>
                      <a:r>
                        <a:rPr lang="da-DK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0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09:30 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Terminologi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09:45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79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10:00 – 10:45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/>
                        <a:t>Lommeregner</a:t>
                      </a:r>
                      <a:r>
                        <a:rPr lang="en-US" noProof="0" dirty="0"/>
                        <a:t> (</a:t>
                      </a:r>
                      <a:r>
                        <a:rPr lang="en-US" noProof="0" dirty="0" err="1"/>
                        <a:t>øvelse</a:t>
                      </a:r>
                      <a:r>
                        <a:rPr lang="en-US" noProof="0" dirty="0"/>
                        <a:t>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8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10:45 – 11:15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/>
                        <a:t>Lommeregner</a:t>
                      </a:r>
                      <a:r>
                        <a:rPr lang="en-US" noProof="0" dirty="0"/>
                        <a:t> (</a:t>
                      </a:r>
                      <a:r>
                        <a:rPr lang="en-US" noProof="0" dirty="0" err="1"/>
                        <a:t>øvelse</a:t>
                      </a:r>
                      <a:r>
                        <a:rPr lang="en-US" noProof="0" dirty="0"/>
                        <a:t> 3)</a:t>
                      </a:r>
                    </a:p>
                    <a:p>
                      <a:r>
                        <a:rPr lang="en-US" i="1" noProof="0" dirty="0"/>
                        <a:t>Menu (</a:t>
                      </a:r>
                      <a:r>
                        <a:rPr lang="en-US" i="1" noProof="0" dirty="0" err="1"/>
                        <a:t>bonusøvelse</a:t>
                      </a:r>
                      <a:r>
                        <a:rPr lang="en-US" i="1" noProof="0" dirty="0"/>
                        <a:t> 4, kun </a:t>
                      </a:r>
                      <a:r>
                        <a:rPr lang="en-US" i="1" noProof="0" dirty="0" err="1"/>
                        <a:t>hvis</a:t>
                      </a:r>
                      <a:r>
                        <a:rPr lang="en-US" i="1" noProof="0" dirty="0"/>
                        <a:t> der </a:t>
                      </a:r>
                      <a:r>
                        <a:rPr lang="en-US" i="1" noProof="0" dirty="0" err="1"/>
                        <a:t>er</a:t>
                      </a:r>
                      <a:r>
                        <a:rPr lang="en-US" i="1" noProof="0" dirty="0"/>
                        <a:t> </a:t>
                      </a:r>
                      <a:r>
                        <a:rPr lang="en-US" i="1" noProof="0" dirty="0" err="1"/>
                        <a:t>tid</a:t>
                      </a:r>
                      <a:r>
                        <a:rPr lang="en-US" i="1" noProof="0" dirty="0"/>
                        <a:t>)</a:t>
                      </a:r>
                    </a:p>
                    <a:p>
                      <a:r>
                        <a:rPr lang="en-US" noProof="0" dirty="0"/>
                        <a:t>Review </a:t>
                      </a:r>
                      <a:r>
                        <a:rPr lang="en-US" noProof="0" dirty="0" err="1"/>
                        <a:t>spørgsmål</a:t>
                      </a:r>
                      <a:r>
                        <a:rPr lang="en-US" noProof="0" dirty="0"/>
                        <a:t> (</a:t>
                      </a:r>
                      <a:r>
                        <a:rPr lang="en-US" noProof="0" dirty="0" err="1"/>
                        <a:t>øvelse</a:t>
                      </a:r>
                      <a:r>
                        <a:rPr lang="en-US" noProof="0" dirty="0"/>
                        <a:t>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1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11:15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Opsummering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0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08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64670A2D-522A-4858-A6A0-C9955BCAE2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31747"/>
              </p:ext>
            </p:extLst>
          </p:nvPr>
        </p:nvGraphicFramePr>
        <p:xfrm>
          <a:off x="6801777" y="2575711"/>
          <a:ext cx="4985218" cy="1621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billede" r:id="rId3" imgW="2811960" imgH="914400" progId="Paint.Picture">
                  <p:embed/>
                </p:oleObj>
              </mc:Choice>
              <mc:Fallback>
                <p:oleObj name="Bitmapbillede" r:id="rId3" imgW="2811960" imgH="914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01777" y="2575711"/>
                        <a:ext cx="4985218" cy="1621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uppe 33"/>
          <p:cNvGrpSpPr/>
          <p:nvPr/>
        </p:nvGrpSpPr>
        <p:grpSpPr>
          <a:xfrm>
            <a:off x="4240521" y="2519883"/>
            <a:ext cx="7546474" cy="462217"/>
            <a:chOff x="4240521" y="2519883"/>
            <a:chExt cx="7546474" cy="462217"/>
          </a:xfrm>
        </p:grpSpPr>
        <p:sp>
          <p:nvSpPr>
            <p:cNvPr id="32" name="Tekstfelt 31">
              <a:extLst>
                <a:ext uri="{FF2B5EF4-FFF2-40B4-BE49-F238E27FC236}">
                  <a16:creationId xmlns:a16="http://schemas.microsoft.com/office/drawing/2014/main" id="{67769BCC-1437-4A16-A667-70489715B33A}"/>
                </a:ext>
              </a:extLst>
            </p:cNvPr>
            <p:cNvSpPr txBox="1"/>
            <p:nvPr/>
          </p:nvSpPr>
          <p:spPr>
            <a:xfrm>
              <a:off x="4240521" y="2519883"/>
              <a:ext cx="215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400" dirty="0">
                  <a:solidFill>
                    <a:srgbClr val="FF0000"/>
                  </a:solidFill>
                </a:rPr>
                <a:t>Metode-header</a:t>
              </a:r>
            </a:p>
          </p:txBody>
        </p:sp>
        <p:cxnSp>
          <p:nvCxnSpPr>
            <p:cNvPr id="33" name="Lige pilforbindelse 32">
              <a:extLst>
                <a:ext uri="{FF2B5EF4-FFF2-40B4-BE49-F238E27FC236}">
                  <a16:creationId xmlns:a16="http://schemas.microsoft.com/office/drawing/2014/main" id="{12001069-E7C2-4770-9E77-782FF1BD8784}"/>
                </a:ext>
              </a:extLst>
            </p:cNvPr>
            <p:cNvCxnSpPr>
              <a:cxnSpLocks/>
            </p:cNvCxnSpPr>
            <p:nvPr/>
          </p:nvCxnSpPr>
          <p:spPr>
            <a:xfrm>
              <a:off x="6368132" y="2750716"/>
              <a:ext cx="403165" cy="5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ktangel 10"/>
            <p:cNvSpPr/>
            <p:nvPr/>
          </p:nvSpPr>
          <p:spPr>
            <a:xfrm>
              <a:off x="6801777" y="2520435"/>
              <a:ext cx="4985218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F60EBDF-B779-4B1A-A4F3-DFF90E2D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Nye begreber?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9227354-CFCE-461D-AB0B-46DAE7FE7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3116"/>
            <a:ext cx="10515600" cy="4109283"/>
          </a:xfrm>
        </p:spPr>
        <p:txBody>
          <a:bodyPr>
            <a:normAutofit/>
          </a:bodyPr>
          <a:lstStyle/>
          <a:p>
            <a:r>
              <a:rPr lang="da-DK" dirty="0"/>
              <a:t>Metodedefinition</a:t>
            </a:r>
          </a:p>
          <a:p>
            <a:pPr lvl="1"/>
            <a:r>
              <a:rPr lang="da-DK" dirty="0"/>
              <a:t>Access modifier</a:t>
            </a:r>
          </a:p>
          <a:p>
            <a:pPr lvl="1"/>
            <a:r>
              <a:rPr lang="da-DK" dirty="0"/>
              <a:t>Returtype</a:t>
            </a:r>
          </a:p>
          <a:p>
            <a:pPr lvl="2"/>
            <a:r>
              <a:rPr lang="da-DK" dirty="0" err="1"/>
              <a:t>void</a:t>
            </a:r>
            <a:r>
              <a:rPr lang="da-DK" dirty="0"/>
              <a:t> vs andre returtyper (string, int, bool)</a:t>
            </a:r>
          </a:p>
          <a:p>
            <a:pPr lvl="1"/>
            <a:r>
              <a:rPr lang="da-DK" dirty="0"/>
              <a:t>Metodenavn</a:t>
            </a:r>
          </a:p>
          <a:p>
            <a:pPr lvl="1"/>
            <a:r>
              <a:rPr lang="da-DK" dirty="0"/>
              <a:t>Parameter</a:t>
            </a:r>
          </a:p>
          <a:p>
            <a:pPr lvl="2"/>
            <a:r>
              <a:rPr lang="da-DK" dirty="0"/>
              <a:t>Parameternavn</a:t>
            </a:r>
          </a:p>
          <a:p>
            <a:pPr lvl="2"/>
            <a:r>
              <a:rPr lang="da-DK" dirty="0"/>
              <a:t>Data type</a:t>
            </a:r>
          </a:p>
          <a:p>
            <a:pPr lvl="1"/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grpSp>
        <p:nvGrpSpPr>
          <p:cNvPr id="23" name="Gruppe 22"/>
          <p:cNvGrpSpPr/>
          <p:nvPr/>
        </p:nvGrpSpPr>
        <p:grpSpPr>
          <a:xfrm>
            <a:off x="5434628" y="1350570"/>
            <a:ext cx="2151551" cy="1205349"/>
            <a:chOff x="5434628" y="1350570"/>
            <a:chExt cx="2151551" cy="1205349"/>
          </a:xfrm>
        </p:grpSpPr>
        <p:sp>
          <p:nvSpPr>
            <p:cNvPr id="5" name="Tekstfelt 4">
              <a:extLst>
                <a:ext uri="{FF2B5EF4-FFF2-40B4-BE49-F238E27FC236}">
                  <a16:creationId xmlns:a16="http://schemas.microsoft.com/office/drawing/2014/main" id="{67769BCC-1437-4A16-A667-70489715B33A}"/>
                </a:ext>
              </a:extLst>
            </p:cNvPr>
            <p:cNvSpPr txBox="1"/>
            <p:nvPr/>
          </p:nvSpPr>
          <p:spPr>
            <a:xfrm>
              <a:off x="5434628" y="1350570"/>
              <a:ext cx="2151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400" dirty="0"/>
                <a:t>Access </a:t>
              </a:r>
              <a:r>
                <a:rPr lang="da-DK" sz="2400" dirty="0" err="1"/>
                <a:t>modifier</a:t>
              </a:r>
              <a:endParaRPr lang="da-DK" sz="2400" dirty="0"/>
            </a:p>
          </p:txBody>
        </p:sp>
        <p:cxnSp>
          <p:nvCxnSpPr>
            <p:cNvPr id="7" name="Lige pilforbindelse 6">
              <a:extLst>
                <a:ext uri="{FF2B5EF4-FFF2-40B4-BE49-F238E27FC236}">
                  <a16:creationId xmlns:a16="http://schemas.microsoft.com/office/drawing/2014/main" id="{12001069-E7C2-4770-9E77-782FF1BD8784}"/>
                </a:ext>
              </a:extLst>
            </p:cNvPr>
            <p:cNvCxnSpPr>
              <a:cxnSpLocks/>
            </p:cNvCxnSpPr>
            <p:nvPr/>
          </p:nvCxnSpPr>
          <p:spPr>
            <a:xfrm>
              <a:off x="6562600" y="1825781"/>
              <a:ext cx="683927" cy="7301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e 23"/>
          <p:cNvGrpSpPr/>
          <p:nvPr/>
        </p:nvGrpSpPr>
        <p:grpSpPr>
          <a:xfrm>
            <a:off x="7546724" y="1148288"/>
            <a:ext cx="1658787" cy="1427895"/>
            <a:chOff x="7546724" y="1148288"/>
            <a:chExt cx="1658787" cy="1427895"/>
          </a:xfrm>
        </p:grpSpPr>
        <p:sp>
          <p:nvSpPr>
            <p:cNvPr id="8" name="Tekstfelt 7">
              <a:extLst>
                <a:ext uri="{FF2B5EF4-FFF2-40B4-BE49-F238E27FC236}">
                  <a16:creationId xmlns:a16="http://schemas.microsoft.com/office/drawing/2014/main" id="{731ED3F4-4C39-4695-9F17-6BC3788ACF0E}"/>
                </a:ext>
              </a:extLst>
            </p:cNvPr>
            <p:cNvSpPr txBox="1"/>
            <p:nvPr/>
          </p:nvSpPr>
          <p:spPr>
            <a:xfrm>
              <a:off x="7546724" y="1148288"/>
              <a:ext cx="1658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/>
                <a:t>Returtype</a:t>
              </a:r>
            </a:p>
          </p:txBody>
        </p:sp>
        <p:cxnSp>
          <p:nvCxnSpPr>
            <p:cNvPr id="10" name="Lige pilforbindelse 9">
              <a:extLst>
                <a:ext uri="{FF2B5EF4-FFF2-40B4-BE49-F238E27FC236}">
                  <a16:creationId xmlns:a16="http://schemas.microsoft.com/office/drawing/2014/main" id="{F93EA68D-F8AC-47F2-9ED4-949C1737A428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8297508" y="1609953"/>
              <a:ext cx="78610" cy="9662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e 25"/>
          <p:cNvGrpSpPr/>
          <p:nvPr/>
        </p:nvGrpSpPr>
        <p:grpSpPr>
          <a:xfrm>
            <a:off x="8929516" y="802844"/>
            <a:ext cx="1782667" cy="1755488"/>
            <a:chOff x="8929516" y="802844"/>
            <a:chExt cx="1782667" cy="1755488"/>
          </a:xfrm>
        </p:grpSpPr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C244F810-0B4F-4FAB-8B88-1548FE20A002}"/>
                </a:ext>
              </a:extLst>
            </p:cNvPr>
            <p:cNvSpPr txBox="1"/>
            <p:nvPr/>
          </p:nvSpPr>
          <p:spPr>
            <a:xfrm>
              <a:off x="8929516" y="802844"/>
              <a:ext cx="1782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400" dirty="0"/>
                <a:t>Metodenavn</a:t>
              </a:r>
            </a:p>
          </p:txBody>
        </p:sp>
        <p:cxnSp>
          <p:nvCxnSpPr>
            <p:cNvPr id="15" name="Lige pilforbindelse 14">
              <a:extLst>
                <a:ext uri="{FF2B5EF4-FFF2-40B4-BE49-F238E27FC236}">
                  <a16:creationId xmlns:a16="http://schemas.microsoft.com/office/drawing/2014/main" id="{4DF12B7E-A13E-4884-8879-645E37C5EDDF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9166060" y="1264509"/>
              <a:ext cx="654790" cy="12938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pe 26"/>
          <p:cNvGrpSpPr/>
          <p:nvPr/>
        </p:nvGrpSpPr>
        <p:grpSpPr>
          <a:xfrm>
            <a:off x="10148825" y="1406139"/>
            <a:ext cx="1912360" cy="1171985"/>
            <a:chOff x="10148825" y="1406139"/>
            <a:chExt cx="1912360" cy="1171985"/>
          </a:xfrm>
        </p:grpSpPr>
        <p:sp>
          <p:nvSpPr>
            <p:cNvPr id="21" name="Tekstfelt 20">
              <a:extLst>
                <a:ext uri="{FF2B5EF4-FFF2-40B4-BE49-F238E27FC236}">
                  <a16:creationId xmlns:a16="http://schemas.microsoft.com/office/drawing/2014/main" id="{EADD8309-1F21-4CC3-A655-6773C8A39C3A}"/>
                </a:ext>
              </a:extLst>
            </p:cNvPr>
            <p:cNvSpPr txBox="1"/>
            <p:nvPr/>
          </p:nvSpPr>
          <p:spPr>
            <a:xfrm>
              <a:off x="10455361" y="1406139"/>
              <a:ext cx="16058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/>
                <a:t>Parametre</a:t>
              </a:r>
            </a:p>
            <a:p>
              <a:r>
                <a:rPr lang="da-DK" sz="2400" dirty="0"/>
                <a:t>(datatype)</a:t>
              </a:r>
            </a:p>
          </p:txBody>
        </p:sp>
        <p:cxnSp>
          <p:nvCxnSpPr>
            <p:cNvPr id="22" name="Lige pilforbindelse 21">
              <a:extLst>
                <a:ext uri="{FF2B5EF4-FFF2-40B4-BE49-F238E27FC236}">
                  <a16:creationId xmlns:a16="http://schemas.microsoft.com/office/drawing/2014/main" id="{5D26B99E-73C3-4241-8237-0D94AB8592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48825" y="2149532"/>
              <a:ext cx="616166" cy="4221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Lige pilforbindelse 24">
              <a:extLst>
                <a:ext uri="{FF2B5EF4-FFF2-40B4-BE49-F238E27FC236}">
                  <a16:creationId xmlns:a16="http://schemas.microsoft.com/office/drawing/2014/main" id="{C4D2201C-06F9-48D0-8623-5A83CED2DD3D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186" y="2149532"/>
              <a:ext cx="8294" cy="42859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e 27"/>
          <p:cNvGrpSpPr/>
          <p:nvPr/>
        </p:nvGrpSpPr>
        <p:grpSpPr>
          <a:xfrm>
            <a:off x="8071402" y="3770745"/>
            <a:ext cx="3264927" cy="1407276"/>
            <a:chOff x="8071402" y="3770745"/>
            <a:chExt cx="3264927" cy="1407276"/>
          </a:xfrm>
        </p:grpSpPr>
        <p:sp>
          <p:nvSpPr>
            <p:cNvPr id="29" name="Tekstfelt 28">
              <a:extLst>
                <a:ext uri="{FF2B5EF4-FFF2-40B4-BE49-F238E27FC236}">
                  <a16:creationId xmlns:a16="http://schemas.microsoft.com/office/drawing/2014/main" id="{B9C497B6-873D-4723-AF7C-009F35F9BF5A}"/>
                </a:ext>
              </a:extLst>
            </p:cNvPr>
            <p:cNvSpPr txBox="1"/>
            <p:nvPr/>
          </p:nvSpPr>
          <p:spPr>
            <a:xfrm>
              <a:off x="8961320" y="4716356"/>
              <a:ext cx="2375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400" dirty="0"/>
                <a:t>Return statement</a:t>
              </a:r>
            </a:p>
          </p:txBody>
        </p:sp>
        <p:cxnSp>
          <p:nvCxnSpPr>
            <p:cNvPr id="31" name="Lige pilforbindelse 30">
              <a:extLst>
                <a:ext uri="{FF2B5EF4-FFF2-40B4-BE49-F238E27FC236}">
                  <a16:creationId xmlns:a16="http://schemas.microsoft.com/office/drawing/2014/main" id="{9BD86CBD-13DD-4FB0-9DEC-78A1600226F9}"/>
                </a:ext>
              </a:extLst>
            </p:cNvPr>
            <p:cNvCxnSpPr>
              <a:stCxn id="29" idx="1"/>
            </p:cNvCxnSpPr>
            <p:nvPr/>
          </p:nvCxnSpPr>
          <p:spPr>
            <a:xfrm flipH="1" flipV="1">
              <a:off x="8071402" y="3770745"/>
              <a:ext cx="889918" cy="11764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335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75AE5-88DE-4D0D-98A4-C6CC0F85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Nye begreber?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BD9568C-9FF2-4B35-BD2B-19CCB715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Metodekald (brug af metode, program flow)</a:t>
            </a:r>
          </a:p>
          <a:p>
            <a:pPr lvl="1"/>
            <a:r>
              <a:rPr lang="da-DK" dirty="0"/>
              <a:t>Metodenavn</a:t>
            </a:r>
          </a:p>
          <a:p>
            <a:pPr lvl="1"/>
            <a:r>
              <a:rPr lang="da-DK" dirty="0"/>
              <a:t>Parameter-overførsel i metodekald</a:t>
            </a:r>
          </a:p>
          <a:p>
            <a:pPr lvl="2"/>
            <a:r>
              <a:rPr lang="da-DK" dirty="0"/>
              <a:t>Uden angivelse af datatype, men af en datatype, der passer med metodedefinition (metode-header)</a:t>
            </a:r>
          </a:p>
          <a:p>
            <a:pPr lvl="2"/>
            <a:endParaRPr lang="da-DK" dirty="0"/>
          </a:p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CF0C996-12E4-4916-9AA3-17237B8D4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3554"/>
            <a:ext cx="10718978" cy="1188303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" name="Gruppe 8"/>
          <p:cNvGrpSpPr/>
          <p:nvPr/>
        </p:nvGrpSpPr>
        <p:grpSpPr>
          <a:xfrm>
            <a:off x="2540013" y="4836160"/>
            <a:ext cx="7459863" cy="1571635"/>
            <a:chOff x="2540013" y="4836160"/>
            <a:chExt cx="7459863" cy="1571635"/>
          </a:xfrm>
        </p:grpSpPr>
        <p:sp>
          <p:nvSpPr>
            <p:cNvPr id="5" name="Tekstfelt 4">
              <a:extLst>
                <a:ext uri="{FF2B5EF4-FFF2-40B4-BE49-F238E27FC236}">
                  <a16:creationId xmlns:a16="http://schemas.microsoft.com/office/drawing/2014/main" id="{60270126-A94B-4B16-B1BC-F07E1154F650}"/>
                </a:ext>
              </a:extLst>
            </p:cNvPr>
            <p:cNvSpPr txBox="1"/>
            <p:nvPr/>
          </p:nvSpPr>
          <p:spPr>
            <a:xfrm>
              <a:off x="2540013" y="5946130"/>
              <a:ext cx="7459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400" dirty="0"/>
                <a:t>Af den definerede datatype i metode-</a:t>
              </a:r>
              <a:r>
                <a:rPr lang="da-DK" sz="2400" dirty="0" err="1"/>
                <a:t>header’en</a:t>
              </a:r>
              <a:r>
                <a:rPr lang="da-DK" sz="2400" dirty="0"/>
                <a:t> (f.eks. </a:t>
              </a:r>
              <a:r>
                <a:rPr lang="da-DK" sz="2400" dirty="0" err="1"/>
                <a:t>int</a:t>
              </a:r>
              <a:r>
                <a:rPr lang="da-DK" sz="2400" dirty="0"/>
                <a:t>)</a:t>
              </a:r>
            </a:p>
          </p:txBody>
        </p:sp>
        <p:cxnSp>
          <p:nvCxnSpPr>
            <p:cNvPr id="7" name="Lige pilforbindelse 6">
              <a:extLst>
                <a:ext uri="{FF2B5EF4-FFF2-40B4-BE49-F238E27FC236}">
                  <a16:creationId xmlns:a16="http://schemas.microsoft.com/office/drawing/2014/main" id="{53F152E6-E2D8-4F5A-B9A3-2827D4F6FFB1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 flipV="1">
              <a:off x="5394967" y="4836160"/>
              <a:ext cx="874978" cy="11099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e 9"/>
          <p:cNvGrpSpPr/>
          <p:nvPr/>
        </p:nvGrpSpPr>
        <p:grpSpPr>
          <a:xfrm>
            <a:off x="3127167" y="4766375"/>
            <a:ext cx="1782667" cy="1080522"/>
            <a:chOff x="5032358" y="4630071"/>
            <a:chExt cx="1782667" cy="1080522"/>
          </a:xfrm>
        </p:grpSpPr>
        <p:sp>
          <p:nvSpPr>
            <p:cNvPr id="11" name="Tekstfelt 10">
              <a:extLst>
                <a:ext uri="{FF2B5EF4-FFF2-40B4-BE49-F238E27FC236}">
                  <a16:creationId xmlns:a16="http://schemas.microsoft.com/office/drawing/2014/main" id="{60270126-A94B-4B16-B1BC-F07E1154F650}"/>
                </a:ext>
              </a:extLst>
            </p:cNvPr>
            <p:cNvSpPr txBox="1"/>
            <p:nvPr/>
          </p:nvSpPr>
          <p:spPr>
            <a:xfrm>
              <a:off x="5032358" y="5248928"/>
              <a:ext cx="1782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400" dirty="0"/>
                <a:t>Metodenavn</a:t>
              </a:r>
            </a:p>
          </p:txBody>
        </p:sp>
        <p:cxnSp>
          <p:nvCxnSpPr>
            <p:cNvPr id="12" name="Lige pilforbindelse 11">
              <a:extLst>
                <a:ext uri="{FF2B5EF4-FFF2-40B4-BE49-F238E27FC236}">
                  <a16:creationId xmlns:a16="http://schemas.microsoft.com/office/drawing/2014/main" id="{53F152E6-E2D8-4F5A-B9A3-2827D4F6FFB1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5923692" y="4630071"/>
              <a:ext cx="505666" cy="6188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24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1C60-0830-4BF6-8453-47847BA0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opgave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DB9A306B-7FA0-425A-BE2B-E6F51CC5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Gennemgang af dagens opgave</a:t>
            </a:r>
          </a:p>
          <a:p>
            <a:r>
              <a:rPr lang="da-DK" dirty="0"/>
              <a:t>Spørgsmål til opgaven</a:t>
            </a:r>
          </a:p>
        </p:txBody>
      </p:sp>
    </p:spTree>
    <p:extLst>
      <p:ext uri="{BB962C8B-B14F-4D97-AF65-F5344CB8AC3E}">
        <p14:creationId xmlns:p14="http://schemas.microsoft.com/office/powerpoint/2010/main" val="182650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79527-7848-4B4A-9237-F60A5EEC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Sæt i gang!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69B82A8-B0A1-45E9-B1BB-5F233AB8F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nu?</a:t>
            </a:r>
          </a:p>
          <a:p>
            <a:pPr lvl="1"/>
            <a:r>
              <a:rPr lang="da-DK" dirty="0"/>
              <a:t>Vi styrer tiden her de første par gange, ellers forventes det, at I selv er i stand til dette</a:t>
            </a:r>
          </a:p>
          <a:p>
            <a:pPr lvl="1"/>
            <a:r>
              <a:rPr lang="da-DK" dirty="0"/>
              <a:t>Kom til os, hvis I har nogle spørgsmål</a:t>
            </a:r>
          </a:p>
          <a:p>
            <a:pPr lvl="1"/>
            <a:r>
              <a:rPr lang="da-DK" dirty="0"/>
              <a:t>Sæt i gang med dagen opgave</a:t>
            </a:r>
          </a:p>
        </p:txBody>
      </p:sp>
    </p:spTree>
    <p:extLst>
      <p:ext uri="{BB962C8B-B14F-4D97-AF65-F5344CB8AC3E}">
        <p14:creationId xmlns:p14="http://schemas.microsoft.com/office/powerpoint/2010/main" val="190219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594</Words>
  <Application>Microsoft Office PowerPoint</Application>
  <PresentationFormat>Widescreen</PresentationFormat>
  <Paragraphs>123</Paragraphs>
  <Slides>13</Slides>
  <Notes>4</Notes>
  <HiddenSlides>0</HiddenSlides>
  <MMClips>1</MMClips>
  <ScaleCrop>false</ScaleCrop>
  <HeadingPairs>
    <vt:vector size="8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Office-tema</vt:lpstr>
      <vt:lpstr>Bitmapbillede</vt:lpstr>
      <vt:lpstr>C# Metoder</vt:lpstr>
      <vt:lpstr>Hvad har vi set på tidligere?</vt:lpstr>
      <vt:lpstr>Hvad har vi set på tidligere?</vt:lpstr>
      <vt:lpstr>Hvad har vi set på tidligere?</vt:lpstr>
      <vt:lpstr>Plan for i dag</vt:lpstr>
      <vt:lpstr>Nye begreber?</vt:lpstr>
      <vt:lpstr>Nye begreber?</vt:lpstr>
      <vt:lpstr>Dagens opgave</vt:lpstr>
      <vt:lpstr>Sæt i gang!</vt:lpstr>
      <vt:lpstr>Opsummering</vt:lpstr>
      <vt:lpstr>Vil du forstå din kode?</vt:lpstr>
      <vt:lpstr>Hjemmeprojekt brainstorm</vt:lpstr>
      <vt:lpstr>Næste gang: Unit Test og Array (mm.)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program</dc:title>
  <dc:creator>Leif Kildelund</dc:creator>
  <cp:lastModifiedBy>Leif Kildelund</cp:lastModifiedBy>
  <cp:revision>101</cp:revision>
  <dcterms:created xsi:type="dcterms:W3CDTF">2021-08-24T08:25:38Z</dcterms:created>
  <dcterms:modified xsi:type="dcterms:W3CDTF">2021-09-12T15:17:01Z</dcterms:modified>
</cp:coreProperties>
</file>