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1" r:id="rId5"/>
    <p:sldId id="260" r:id="rId6"/>
    <p:sldId id="269" r:id="rId7"/>
    <p:sldId id="264" r:id="rId8"/>
    <p:sldId id="263" r:id="rId9"/>
    <p:sldId id="262" r:id="rId10"/>
    <p:sldId id="266" r:id="rId11"/>
    <p:sldId id="277" r:id="rId12"/>
    <p:sldId id="273" r:id="rId13"/>
    <p:sldId id="25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2C0BF-8032-4AC4-814E-466344699213}" v="3" dt="2021-09-14T12:13:48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72" d="100"/>
          <a:sy n="72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Brown" userId="oyEYhSTt2lQarD6DGFMpfFlQbpsa9Ao4MJyUcxuS9x0=" providerId="None" clId="Web-{1CE2C0BF-8032-4AC4-814E-466344699213}"/>
    <pc:docChg chg="modSld">
      <pc:chgData name="Jan Brown" userId="oyEYhSTt2lQarD6DGFMpfFlQbpsa9Ao4MJyUcxuS9x0=" providerId="None" clId="Web-{1CE2C0BF-8032-4AC4-814E-466344699213}" dt="2021-09-14T12:13:47.596" v="1" actId="20577"/>
      <pc:docMkLst>
        <pc:docMk/>
      </pc:docMkLst>
      <pc:sldChg chg="modSp">
        <pc:chgData name="Jan Brown" userId="oyEYhSTt2lQarD6DGFMpfFlQbpsa9Ao4MJyUcxuS9x0=" providerId="None" clId="Web-{1CE2C0BF-8032-4AC4-814E-466344699213}" dt="2021-09-14T12:13:47.596" v="1" actId="20577"/>
        <pc:sldMkLst>
          <pc:docMk/>
          <pc:sldMk cId="3566485033" sldId="259"/>
        </pc:sldMkLst>
        <pc:spChg chg="mod">
          <ac:chgData name="Jan Brown" userId="oyEYhSTt2lQarD6DGFMpfFlQbpsa9Ao4MJyUcxuS9x0=" providerId="None" clId="Web-{1CE2C0BF-8032-4AC4-814E-466344699213}" dt="2021-09-14T12:13:47.596" v="1" actId="20577"/>
          <ac:spMkLst>
            <pc:docMk/>
            <pc:sldMk cId="3566485033" sldId="259"/>
            <ac:spMk id="3" creationId="{9C04A9C9-04D7-4F6C-902B-36415E02D0F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00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19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232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C# Unit test and array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</a:t>
            </a:r>
          </a:p>
          <a:p>
            <a:r>
              <a:rPr lang="en-US" dirty="0"/>
              <a:t>Intro – jump statements (break, continue), exception handling (try-catch), testing (unit test)</a:t>
            </a:r>
          </a:p>
        </p:txBody>
      </p:sp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E0C76-6D0D-458E-845C-2E13A063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Vil du forstå din kode?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18952B-A50D-472A-AC58-305E71D7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790"/>
          </a:xfrm>
        </p:spPr>
        <p:txBody>
          <a:bodyPr>
            <a:normAutofit/>
          </a:bodyPr>
          <a:lstStyle/>
          <a:p>
            <a:pPr lvl="0"/>
            <a:r>
              <a:rPr lang="da-DK" dirty="0"/>
              <a:t>Inspicér variabler i ”Autos” og ”Locals” vinduet (</a:t>
            </a:r>
            <a:r>
              <a:rPr lang="da-DK" dirty="0" err="1"/>
              <a:t>debugging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Stemmer det overens med din forventning?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274D29B-0DC0-421C-8C58-8F71BEFDDA68}"/>
              </a:ext>
            </a:extLst>
          </p:cNvPr>
          <p:cNvSpPr txBox="1"/>
          <p:nvPr/>
        </p:nvSpPr>
        <p:spPr>
          <a:xfrm>
            <a:off x="1259619" y="3428184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Variabelnavn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D5644C3-44BE-42FC-B42B-4CE097C778CE}"/>
              </a:ext>
            </a:extLst>
          </p:cNvPr>
          <p:cNvSpPr txBox="1"/>
          <p:nvPr/>
        </p:nvSpPr>
        <p:spPr>
          <a:xfrm>
            <a:off x="4432488" y="3330358"/>
            <a:ext cx="39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Aktuelle værdi af variabel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6DB3C01-5332-4C56-A636-16BC3C0D2FF3}"/>
              </a:ext>
            </a:extLst>
          </p:cNvPr>
          <p:cNvSpPr txBox="1"/>
          <p:nvPr/>
        </p:nvSpPr>
        <p:spPr>
          <a:xfrm>
            <a:off x="8136014" y="3357175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Datatype</a:t>
            </a:r>
          </a:p>
        </p:txBody>
      </p:sp>
      <p:pic>
        <p:nvPicPr>
          <p:cNvPr id="21" name="Billede 20" descr="Et billede, der indeholder bord&#10;&#10;Automatisk genereret beskrivelse">
            <a:extLst>
              <a:ext uri="{FF2B5EF4-FFF2-40B4-BE49-F238E27FC236}">
                <a16:creationId xmlns:a16="http://schemas.microsoft.com/office/drawing/2014/main" id="{BE9CDA2E-0A7D-4E72-9473-326EF71D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98" y="4794014"/>
            <a:ext cx="7419975" cy="1104900"/>
          </a:xfrm>
          <a:prstGeom prst="rect">
            <a:avLst/>
          </a:prstGeom>
        </p:spPr>
      </p:pic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27404DDF-8405-4F3B-8BFA-D603C49F5713}"/>
              </a:ext>
            </a:extLst>
          </p:cNvPr>
          <p:cNvCxnSpPr>
            <a:cxnSpLocks/>
          </p:cNvCxnSpPr>
          <p:nvPr/>
        </p:nvCxnSpPr>
        <p:spPr>
          <a:xfrm flipH="1">
            <a:off x="5411176" y="3806460"/>
            <a:ext cx="266612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FA1993E3-836E-48DD-865A-E6B7738A2050}"/>
              </a:ext>
            </a:extLst>
          </p:cNvPr>
          <p:cNvCxnSpPr>
            <a:cxnSpLocks/>
          </p:cNvCxnSpPr>
          <p:nvPr/>
        </p:nvCxnSpPr>
        <p:spPr>
          <a:xfrm flipH="1">
            <a:off x="6976106" y="3978641"/>
            <a:ext cx="1159908" cy="112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A5712970-A2AF-492C-A9FD-A9B35CD99474}"/>
              </a:ext>
            </a:extLst>
          </p:cNvPr>
          <p:cNvCxnSpPr>
            <a:cxnSpLocks/>
          </p:cNvCxnSpPr>
          <p:nvPr/>
        </p:nvCxnSpPr>
        <p:spPr>
          <a:xfrm>
            <a:off x="2222207" y="3934605"/>
            <a:ext cx="730743" cy="116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6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0E7F-18D8-43A9-9A94-67F6FE29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Kan du ikke se ”Autos” og ”Locals”?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A078067-4927-4171-AB56-17B8828C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93" y="2473836"/>
            <a:ext cx="7272613" cy="3735579"/>
          </a:xfrm>
          <a:prstGeom prst="rect">
            <a:avLst/>
          </a:prstGeom>
        </p:spPr>
      </p:pic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32B99A75-9832-4816-B108-8E72CBC7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790"/>
          </a:xfrm>
        </p:spPr>
        <p:txBody>
          <a:bodyPr>
            <a:normAutofit/>
          </a:bodyPr>
          <a:lstStyle/>
          <a:p>
            <a:pPr lvl="0"/>
            <a:r>
              <a:rPr lang="da-DK" dirty="0"/>
              <a:t>Start </a:t>
            </a:r>
            <a:r>
              <a:rPr lang="da-DK" dirty="0" err="1"/>
              <a:t>debugging</a:t>
            </a:r>
            <a:r>
              <a:rPr lang="da-DK" dirty="0"/>
              <a:t> (F5) og gør følgende:</a:t>
            </a:r>
          </a:p>
        </p:txBody>
      </p:sp>
    </p:spTree>
    <p:extLst>
      <p:ext uri="{BB962C8B-B14F-4D97-AF65-F5344CB8AC3E}">
        <p14:creationId xmlns:p14="http://schemas.microsoft.com/office/powerpoint/2010/main" val="181629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Hjemmeprojekt brainstorm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Overvej, hvilket </a:t>
            </a:r>
            <a:r>
              <a:rPr lang="da-DK" i="1" dirty="0"/>
              <a:t>hjemmeprojekt</a:t>
            </a:r>
            <a:r>
              <a:rPr lang="da-DK" dirty="0"/>
              <a:t> du/I kan lave med dagens værktøjer (brainstorm omkring dette)</a:t>
            </a:r>
          </a:p>
          <a:p>
            <a:r>
              <a:rPr lang="da-DK" dirty="0"/>
              <a:t>Udvælg herefter et </a:t>
            </a:r>
            <a:r>
              <a:rPr lang="da-DK" i="1" dirty="0"/>
              <a:t>hjemmeprojekt</a:t>
            </a:r>
            <a:r>
              <a:rPr lang="da-DK" dirty="0"/>
              <a:t> på listen af idéer</a:t>
            </a:r>
          </a:p>
          <a:p>
            <a:r>
              <a:rPr lang="da-DK" dirty="0"/>
              <a:t>Udform en algoritme</a:t>
            </a:r>
          </a:p>
          <a:p>
            <a:r>
              <a:rPr lang="da-DK" dirty="0"/>
              <a:t>Implementér denne algoritme i C#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i="1" dirty="0">
                <a:solidFill>
                  <a:srgbClr val="FF0000"/>
                </a:solidFill>
              </a:rPr>
              <a:t>Husk</a:t>
            </a:r>
            <a:r>
              <a:rPr lang="da-DK" b="1" i="1" dirty="0"/>
              <a:t>,</a:t>
            </a:r>
            <a:r>
              <a:rPr lang="da-DK" dirty="0"/>
              <a:t> du er som </a:t>
            </a:r>
            <a:r>
              <a:rPr lang="da-DK" i="1" dirty="0"/>
              <a:t>udgangspunkt</a:t>
            </a:r>
            <a:r>
              <a:rPr lang="da-DK" dirty="0"/>
              <a:t> begrænset af dagens nye emner. Det er tilladt at introducere flere emner, men det er vigtigt, at du/hele gruppen har forståelsen med. Det er også meget vigtigt at benytte de rette fagtermer, hvis du/I er i tvivl, så vend fagtermerne med en underviser.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21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Menu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8774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Næste gang vil være en ”konsolideringsgang”, hvor I kommer til at benytte tidligere introduceret stof – intet nyt stof vil blive introduceret.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Forberedelsen til næste gang:</a:t>
            </a:r>
          </a:p>
          <a:p>
            <a:r>
              <a:rPr lang="da-DK" dirty="0"/>
              <a:t>Genlæs forberedelse fra tidligere øvelsesgange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/>
          </a:bodyPr>
          <a:lstStyle/>
          <a:p>
            <a:r>
              <a:rPr lang="da-DK" dirty="0"/>
              <a:t>Metode-header (definition)</a:t>
            </a:r>
          </a:p>
          <a:p>
            <a:pPr lvl="1"/>
            <a:r>
              <a:rPr lang="da-DK" dirty="0"/>
              <a:t>Access modifier</a:t>
            </a:r>
          </a:p>
          <a:p>
            <a:pPr lvl="1"/>
            <a:r>
              <a:rPr lang="da-DK" dirty="0"/>
              <a:t>Returtype</a:t>
            </a:r>
          </a:p>
          <a:p>
            <a:pPr lvl="2"/>
            <a:r>
              <a:rPr lang="da-DK" dirty="0" err="1"/>
              <a:t>void</a:t>
            </a:r>
            <a:r>
              <a:rPr lang="da-DK" dirty="0"/>
              <a:t> vs andre returtyper (string, int, bool)</a:t>
            </a:r>
          </a:p>
          <a:p>
            <a:pPr lvl="1"/>
            <a:r>
              <a:rPr lang="da-DK" dirty="0"/>
              <a:t>Metodenavn</a:t>
            </a:r>
          </a:p>
          <a:p>
            <a:pPr lvl="1"/>
            <a:r>
              <a:rPr lang="da-DK" dirty="0"/>
              <a:t>Parameter</a:t>
            </a:r>
          </a:p>
          <a:p>
            <a:pPr lvl="2"/>
            <a:r>
              <a:rPr lang="da-DK" dirty="0"/>
              <a:t>Parameternavn</a:t>
            </a:r>
          </a:p>
          <a:p>
            <a:pPr lvl="2"/>
            <a:r>
              <a:rPr lang="da-DK" dirty="0"/>
              <a:t>Data type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64670A2D-522A-4858-A6A0-C9955BCAE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1777" y="2575711"/>
          <a:ext cx="4985218" cy="162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billede" r:id="rId4" imgW="2811960" imgH="914400" progId="Paint.Picture">
                  <p:embed/>
                </p:oleObj>
              </mc:Choice>
              <mc:Fallback>
                <p:oleObj name="Bitmapbillede" r:id="rId4" imgW="2811960" imgH="914400" progId="Paint.Picture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64670A2D-522A-4858-A6A0-C9955BCAE2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01777" y="2575711"/>
                        <a:ext cx="4985218" cy="162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uppe 22"/>
          <p:cNvGrpSpPr/>
          <p:nvPr/>
        </p:nvGrpSpPr>
        <p:grpSpPr>
          <a:xfrm>
            <a:off x="5434628" y="1350570"/>
            <a:ext cx="2151551" cy="1205349"/>
            <a:chOff x="5434628" y="1350570"/>
            <a:chExt cx="2151551" cy="1205349"/>
          </a:xfrm>
        </p:grpSpPr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67769BCC-1437-4A16-A667-70489715B33A}"/>
                </a:ext>
              </a:extLst>
            </p:cNvPr>
            <p:cNvSpPr txBox="1"/>
            <p:nvPr/>
          </p:nvSpPr>
          <p:spPr>
            <a:xfrm>
              <a:off x="5434628" y="1350570"/>
              <a:ext cx="2151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Access </a:t>
              </a:r>
              <a:r>
                <a:rPr lang="da-DK" sz="2400" dirty="0" err="1"/>
                <a:t>modifier</a:t>
              </a:r>
              <a:endParaRPr lang="da-DK" sz="2400" dirty="0"/>
            </a:p>
          </p:txBody>
        </p: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12001069-E7C2-4770-9E77-782FF1BD8784}"/>
                </a:ext>
              </a:extLst>
            </p:cNvPr>
            <p:cNvCxnSpPr>
              <a:cxnSpLocks/>
            </p:cNvCxnSpPr>
            <p:nvPr/>
          </p:nvCxnSpPr>
          <p:spPr>
            <a:xfrm>
              <a:off x="6562600" y="1825781"/>
              <a:ext cx="683927" cy="730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e 23"/>
          <p:cNvGrpSpPr/>
          <p:nvPr/>
        </p:nvGrpSpPr>
        <p:grpSpPr>
          <a:xfrm>
            <a:off x="7546724" y="1148288"/>
            <a:ext cx="1658787" cy="1427895"/>
            <a:chOff x="7546724" y="1148288"/>
            <a:chExt cx="1658787" cy="1427895"/>
          </a:xfrm>
        </p:grpSpPr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731ED3F4-4C39-4695-9F17-6BC3788ACF0E}"/>
                </a:ext>
              </a:extLst>
            </p:cNvPr>
            <p:cNvSpPr txBox="1"/>
            <p:nvPr/>
          </p:nvSpPr>
          <p:spPr>
            <a:xfrm>
              <a:off x="7546724" y="1148288"/>
              <a:ext cx="1658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/>
                <a:t>Returtype</a:t>
              </a:r>
            </a:p>
          </p:txBody>
        </p: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F93EA68D-F8AC-47F2-9ED4-949C1737A42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8297508" y="1609953"/>
              <a:ext cx="78610" cy="9662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e 25"/>
          <p:cNvGrpSpPr/>
          <p:nvPr/>
        </p:nvGrpSpPr>
        <p:grpSpPr>
          <a:xfrm>
            <a:off x="8929516" y="802844"/>
            <a:ext cx="1782667" cy="1755488"/>
            <a:chOff x="8929516" y="802844"/>
            <a:chExt cx="1782667" cy="1755488"/>
          </a:xfrm>
        </p:grpSpPr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C244F810-0B4F-4FAB-8B88-1548FE20A002}"/>
                </a:ext>
              </a:extLst>
            </p:cNvPr>
            <p:cNvSpPr txBox="1"/>
            <p:nvPr/>
          </p:nvSpPr>
          <p:spPr>
            <a:xfrm>
              <a:off x="8929516" y="802844"/>
              <a:ext cx="1782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Metodenavn</a:t>
              </a:r>
            </a:p>
          </p:txBody>
        </p:sp>
        <p:cxnSp>
          <p:nvCxnSpPr>
            <p:cNvPr id="15" name="Lige pilforbindelse 14">
              <a:extLst>
                <a:ext uri="{FF2B5EF4-FFF2-40B4-BE49-F238E27FC236}">
                  <a16:creationId xmlns:a16="http://schemas.microsoft.com/office/drawing/2014/main" id="{4DF12B7E-A13E-4884-8879-645E37C5EDD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9166060" y="1264509"/>
              <a:ext cx="654790" cy="12938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e 26"/>
          <p:cNvGrpSpPr/>
          <p:nvPr/>
        </p:nvGrpSpPr>
        <p:grpSpPr>
          <a:xfrm>
            <a:off x="10148825" y="1406139"/>
            <a:ext cx="1912360" cy="1171985"/>
            <a:chOff x="10148825" y="1406139"/>
            <a:chExt cx="1912360" cy="1171985"/>
          </a:xfrm>
        </p:grpSpPr>
        <p:sp>
          <p:nvSpPr>
            <p:cNvPr id="21" name="Tekstfelt 20">
              <a:extLst>
                <a:ext uri="{FF2B5EF4-FFF2-40B4-BE49-F238E27FC236}">
                  <a16:creationId xmlns:a16="http://schemas.microsoft.com/office/drawing/2014/main" id="{EADD8309-1F21-4CC3-A655-6773C8A39C3A}"/>
                </a:ext>
              </a:extLst>
            </p:cNvPr>
            <p:cNvSpPr txBox="1"/>
            <p:nvPr/>
          </p:nvSpPr>
          <p:spPr>
            <a:xfrm>
              <a:off x="10455361" y="1406139"/>
              <a:ext cx="1605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/>
                <a:t>Parametre</a:t>
              </a:r>
            </a:p>
            <a:p>
              <a:r>
                <a:rPr lang="da-DK" sz="2400" dirty="0"/>
                <a:t>(datatype)</a:t>
              </a:r>
            </a:p>
          </p:txBody>
        </p:sp>
        <p:cxnSp>
          <p:nvCxnSpPr>
            <p:cNvPr id="22" name="Lige pilforbindelse 21">
              <a:extLst>
                <a:ext uri="{FF2B5EF4-FFF2-40B4-BE49-F238E27FC236}">
                  <a16:creationId xmlns:a16="http://schemas.microsoft.com/office/drawing/2014/main" id="{5D26B99E-73C3-4241-8237-0D94AB859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25" y="2149532"/>
              <a:ext cx="616166" cy="4221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C4D2201C-06F9-48D0-8623-5A83CED2DD3D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186" y="2149532"/>
              <a:ext cx="8294" cy="4285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e 27"/>
          <p:cNvGrpSpPr/>
          <p:nvPr/>
        </p:nvGrpSpPr>
        <p:grpSpPr>
          <a:xfrm>
            <a:off x="8071402" y="3770745"/>
            <a:ext cx="3264927" cy="1407276"/>
            <a:chOff x="8071402" y="3770745"/>
            <a:chExt cx="3264927" cy="1407276"/>
          </a:xfrm>
        </p:grpSpPr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B9C497B6-873D-4723-AF7C-009F35F9BF5A}"/>
                </a:ext>
              </a:extLst>
            </p:cNvPr>
            <p:cNvSpPr txBox="1"/>
            <p:nvPr/>
          </p:nvSpPr>
          <p:spPr>
            <a:xfrm>
              <a:off x="8961320" y="4716356"/>
              <a:ext cx="2375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Return statement</a:t>
              </a:r>
            </a:p>
          </p:txBody>
        </p:sp>
        <p:cxnSp>
          <p:nvCxnSpPr>
            <p:cNvPr id="31" name="Lige pilforbindelse 30">
              <a:extLst>
                <a:ext uri="{FF2B5EF4-FFF2-40B4-BE49-F238E27FC236}">
                  <a16:creationId xmlns:a16="http://schemas.microsoft.com/office/drawing/2014/main" id="{9BD86CBD-13DD-4FB0-9DEC-78A1600226F9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8071402" y="3770745"/>
              <a:ext cx="889918" cy="11764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16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75AE5-88DE-4D0D-98A4-C6CC0F85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D9568C-9FF2-4B35-BD2B-19CCB715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Metodekald (brug af metode, program flow)</a:t>
            </a:r>
          </a:p>
          <a:p>
            <a:pPr lvl="1"/>
            <a:r>
              <a:rPr lang="da-DK" dirty="0"/>
              <a:t>Metodenavn</a:t>
            </a:r>
          </a:p>
          <a:p>
            <a:pPr lvl="1"/>
            <a:r>
              <a:rPr lang="da-DK" dirty="0"/>
              <a:t>Parameter-overførsel i metodekald</a:t>
            </a:r>
          </a:p>
          <a:p>
            <a:pPr lvl="2"/>
            <a:r>
              <a:rPr lang="da-DK" dirty="0"/>
              <a:t>Uden angivelse af datatype, men af en datatype, der passer med metodedefinition (metode-header)</a:t>
            </a:r>
          </a:p>
          <a:p>
            <a:pPr lvl="2"/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CF0C996-12E4-4916-9AA3-17237B8D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3554"/>
            <a:ext cx="10718978" cy="1188303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uppe 8"/>
          <p:cNvGrpSpPr/>
          <p:nvPr/>
        </p:nvGrpSpPr>
        <p:grpSpPr>
          <a:xfrm>
            <a:off x="2540013" y="4836160"/>
            <a:ext cx="7459863" cy="1571635"/>
            <a:chOff x="2540013" y="4836160"/>
            <a:chExt cx="7459863" cy="1571635"/>
          </a:xfrm>
        </p:grpSpPr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60270126-A94B-4B16-B1BC-F07E1154F650}"/>
                </a:ext>
              </a:extLst>
            </p:cNvPr>
            <p:cNvSpPr txBox="1"/>
            <p:nvPr/>
          </p:nvSpPr>
          <p:spPr>
            <a:xfrm>
              <a:off x="2540013" y="5946130"/>
              <a:ext cx="7459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Af den definerede datatype i metode-</a:t>
              </a:r>
              <a:r>
                <a:rPr lang="da-DK" sz="2400" dirty="0" err="1"/>
                <a:t>header’en</a:t>
              </a:r>
              <a:r>
                <a:rPr lang="da-DK" sz="2400" dirty="0"/>
                <a:t> (f.eks. </a:t>
              </a:r>
              <a:r>
                <a:rPr lang="da-DK" sz="2400" dirty="0" err="1"/>
                <a:t>int</a:t>
              </a:r>
              <a:r>
                <a:rPr lang="da-DK" sz="2400" dirty="0"/>
                <a:t>)</a:t>
              </a:r>
            </a:p>
          </p:txBody>
        </p: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53F152E6-E2D8-4F5A-B9A3-2827D4F6FFB1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5394967" y="4836160"/>
              <a:ext cx="874978" cy="11099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e 9"/>
          <p:cNvGrpSpPr/>
          <p:nvPr/>
        </p:nvGrpSpPr>
        <p:grpSpPr>
          <a:xfrm>
            <a:off x="3127167" y="4766375"/>
            <a:ext cx="1782667" cy="1080522"/>
            <a:chOff x="5032358" y="4630071"/>
            <a:chExt cx="1782667" cy="1080522"/>
          </a:xfrm>
        </p:grpSpPr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60270126-A94B-4B16-B1BC-F07E1154F650}"/>
                </a:ext>
              </a:extLst>
            </p:cNvPr>
            <p:cNvSpPr txBox="1"/>
            <p:nvPr/>
          </p:nvSpPr>
          <p:spPr>
            <a:xfrm>
              <a:off x="5032358" y="5248928"/>
              <a:ext cx="1782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Metodenavn</a:t>
              </a:r>
            </a:p>
          </p:txBody>
        </p: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53F152E6-E2D8-4F5A-B9A3-2827D4F6FFB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5923692" y="4630071"/>
              <a:ext cx="505666" cy="6188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97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363"/>
          </a:xfrm>
        </p:spPr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750DD7D-D85D-4507-9D8F-9CC73AB46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9" t="14345" r="11968" b="13935"/>
          <a:stretch/>
        </p:blipFill>
        <p:spPr>
          <a:xfrm>
            <a:off x="5618480" y="1339757"/>
            <a:ext cx="1320800" cy="107269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0E606EA-AA32-4B07-8CA0-E3CFC455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61" y="2839689"/>
            <a:ext cx="1575238" cy="1110825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99" y="2637810"/>
            <a:ext cx="1716699" cy="1725593"/>
          </a:xfrm>
          <a:prstGeom prst="rect">
            <a:avLst/>
          </a:prstGeom>
        </p:spPr>
      </p:pic>
      <p:cxnSp>
        <p:nvCxnSpPr>
          <p:cNvPr id="8" name="Lige forbindelse 7"/>
          <p:cNvCxnSpPr/>
          <p:nvPr/>
        </p:nvCxnSpPr>
        <p:spPr>
          <a:xfrm>
            <a:off x="792629" y="2566009"/>
            <a:ext cx="10388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1549006" y="1493687"/>
            <a:ext cx="260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/>
              <a:t>Konceptuelt niveau</a:t>
            </a:r>
            <a:br>
              <a:rPr lang="da-DK" sz="2400" dirty="0"/>
            </a:br>
            <a:r>
              <a:rPr lang="da-DK" sz="2400" dirty="0"/>
              <a:t>(domænemodel)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838200" y="2856522"/>
            <a:ext cx="3849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/>
              <a:t>Software designniveau</a:t>
            </a:r>
            <a:br>
              <a:rPr lang="da-DK" sz="2400" dirty="0"/>
            </a:br>
            <a:r>
              <a:rPr lang="da-DK" sz="2400" dirty="0"/>
              <a:t>(Design Class Diagram – DCD)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782469" y="4480429"/>
            <a:ext cx="10388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1930112" y="5191073"/>
            <a:ext cx="117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/>
              <a:t>C# kode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5273040" y="4947149"/>
            <a:ext cx="201168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age;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7792721" y="4760466"/>
            <a:ext cx="373888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da-D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StartEngine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StopEngine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053552" y="3965625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Attributter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5847230" y="6124624"/>
            <a:ext cx="7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Felter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10816326" y="3739865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Operationer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9040170" y="6326255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Metoder</a:t>
            </a:r>
          </a:p>
        </p:txBody>
      </p:sp>
      <p:sp>
        <p:nvSpPr>
          <p:cNvPr id="19" name="Tekstfelt 18"/>
          <p:cNvSpPr txBox="1"/>
          <p:nvPr/>
        </p:nvSpPr>
        <p:spPr>
          <a:xfrm rot="16200000">
            <a:off x="-306346" y="1511937"/>
            <a:ext cx="1454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Analysefase</a:t>
            </a:r>
          </a:p>
        </p:txBody>
      </p:sp>
      <p:sp>
        <p:nvSpPr>
          <p:cNvPr id="20" name="Tekstfelt 19"/>
          <p:cNvSpPr txBox="1"/>
          <p:nvPr/>
        </p:nvSpPr>
        <p:spPr>
          <a:xfrm rot="16200000">
            <a:off x="-247290" y="3380216"/>
            <a:ext cx="1336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Designfase</a:t>
            </a:r>
          </a:p>
        </p:txBody>
      </p:sp>
      <p:sp>
        <p:nvSpPr>
          <p:cNvPr id="21" name="Tekstfelt 20"/>
          <p:cNvSpPr txBox="1"/>
          <p:nvPr/>
        </p:nvSpPr>
        <p:spPr>
          <a:xfrm rot="16200000">
            <a:off x="-794780" y="5442164"/>
            <a:ext cx="2431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Implementeringsfase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7700DBBB-C765-49B7-9292-7A3EDAE12413}"/>
              </a:ext>
            </a:extLst>
          </p:cNvPr>
          <p:cNvCxnSpPr>
            <a:cxnSpLocks/>
          </p:cNvCxnSpPr>
          <p:nvPr/>
        </p:nvCxnSpPr>
        <p:spPr>
          <a:xfrm flipV="1">
            <a:off x="5219168" y="3631345"/>
            <a:ext cx="399312" cy="30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24BB0963-038E-4A13-9CB2-21171C6C4CA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0035500" y="3924531"/>
            <a:ext cx="780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3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86932"/>
              </p:ext>
            </p:extLst>
          </p:nvPr>
        </p:nvGraphicFramePr>
        <p:xfrm>
          <a:off x="2062480" y="2057749"/>
          <a:ext cx="81280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6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5105133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da-DK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Øvelse 2 – Lommeregnerprojekt genvisit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10:00 – 10:45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2 – </a:t>
                      </a:r>
                      <a:r>
                        <a:rPr lang="da-DK" dirty="0"/>
                        <a:t> Lommeregnerprojekt genvisit</a:t>
                      </a:r>
                      <a:endParaRPr lang="en-US" noProof="0" dirty="0"/>
                    </a:p>
                    <a:p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3 - </a:t>
                      </a:r>
                      <a:r>
                        <a:rPr lang="en-US" noProof="0" dirty="0" err="1"/>
                        <a:t>Færdighedsøvelser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10:45 – 11:15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3 – </a:t>
                      </a:r>
                      <a:r>
                        <a:rPr lang="en-US" noProof="0" dirty="0" err="1"/>
                        <a:t>Færdighedsøvelser</a:t>
                      </a:r>
                      <a:endParaRPr lang="en-US" noProof="0" dirty="0"/>
                    </a:p>
                    <a:p>
                      <a:r>
                        <a:rPr lang="en-US" noProof="0" dirty="0"/>
                        <a:t>(</a:t>
                      </a:r>
                      <a:r>
                        <a:rPr lang="en-US" noProof="0" dirty="0" err="1"/>
                        <a:t>Bonusøvelse</a:t>
                      </a:r>
                      <a:r>
                        <a:rPr lang="en-US" noProof="0" dirty="0"/>
                        <a:t>: </a:t>
                      </a:r>
                      <a:r>
                        <a:rPr lang="en-US" noProof="0" dirty="0" err="1"/>
                        <a:t>Sokker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og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lys</a:t>
                      </a:r>
                      <a:r>
                        <a:rPr lang="en-US" noProof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Data type</a:t>
            </a:r>
          </a:p>
          <a:p>
            <a:pPr lvl="1"/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int</a:t>
            </a:r>
            <a:r>
              <a:rPr lang="da-DK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da-DK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bool</a:t>
            </a:r>
            <a:r>
              <a:rPr lang="da-DK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double, </a:t>
            </a:r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char</a:t>
            </a:r>
            <a:endParaRPr lang="da-D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da-DK" dirty="0"/>
              <a:t>Array (element, </a:t>
            </a:r>
            <a:r>
              <a:rPr lang="da-DK" dirty="0" err="1"/>
              <a:t>index</a:t>
            </a:r>
            <a:r>
              <a:rPr lang="da-DK" dirty="0"/>
              <a:t>)</a:t>
            </a:r>
          </a:p>
          <a:p>
            <a:r>
              <a:rPr lang="da-DK" dirty="0"/>
              <a:t>Program flow</a:t>
            </a:r>
          </a:p>
          <a:p>
            <a:pPr lvl="1"/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if-else</a:t>
            </a:r>
            <a:r>
              <a:rPr lang="da-DK" dirty="0"/>
              <a:t>,</a:t>
            </a:r>
            <a:r>
              <a:rPr lang="da-DK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switch, </a:t>
            </a:r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da-DK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do-</a:t>
            </a:r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endParaRPr lang="da-D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da-DK" dirty="0" err="1"/>
              <a:t>Exception</a:t>
            </a:r>
            <a:r>
              <a:rPr lang="da-DK" dirty="0"/>
              <a:t> (</a:t>
            </a:r>
            <a:r>
              <a:rPr lang="da-DK" dirty="0" err="1"/>
              <a:t>try-catch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Jump statements (break, </a:t>
            </a:r>
            <a:r>
              <a:rPr lang="da-DK" dirty="0" err="1"/>
              <a:t>continue</a:t>
            </a:r>
            <a:r>
              <a:rPr lang="da-DK" dirty="0"/>
              <a:t>)</a:t>
            </a:r>
          </a:p>
          <a:p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/>
              <a:t>Unit test (Test class attributter, test </a:t>
            </a:r>
            <a:r>
              <a:rPr lang="da-DK" dirty="0" err="1"/>
              <a:t>method</a:t>
            </a:r>
            <a:r>
              <a:rPr lang="da-DK" dirty="0"/>
              <a:t>, assertions)</a:t>
            </a:r>
          </a:p>
        </p:txBody>
      </p:sp>
    </p:spTree>
    <p:extLst>
      <p:ext uri="{BB962C8B-B14F-4D97-AF65-F5344CB8AC3E}">
        <p14:creationId xmlns:p14="http://schemas.microsoft.com/office/powerpoint/2010/main" val="40333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9527-7848-4B4A-9237-F60A5EE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B82A8-B0A1-45E9-B1BB-5F233AB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nu?</a:t>
            </a:r>
          </a:p>
          <a:p>
            <a:pPr lvl="1"/>
            <a:r>
              <a:rPr lang="da-DK" dirty="0"/>
              <a:t>Vi styrer tiden her de første par gange, ellers forventes det, at I selv er i stand til dette</a:t>
            </a:r>
          </a:p>
          <a:p>
            <a:pPr lvl="1"/>
            <a:r>
              <a:rPr lang="da-DK" dirty="0"/>
              <a:t>Kom til os, hvis I har nogle spørgsmål</a:t>
            </a:r>
          </a:p>
          <a:p>
            <a:pPr lvl="1"/>
            <a:r>
              <a:rPr lang="da-DK" dirty="0"/>
              <a:t>Sæt i gang med dagen opgave</a:t>
            </a:r>
          </a:p>
        </p:txBody>
      </p:sp>
    </p:spTree>
    <p:extLst>
      <p:ext uri="{BB962C8B-B14F-4D97-AF65-F5344CB8AC3E}">
        <p14:creationId xmlns:p14="http://schemas.microsoft.com/office/powerpoint/2010/main" val="19021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  <a:p>
            <a:r>
              <a:rPr lang="da-DK" dirty="0"/>
              <a:t>(Demo) Tilføjelse af </a:t>
            </a:r>
            <a:r>
              <a:rPr lang="da-DK" dirty="0" err="1"/>
              <a:t>MSTest</a:t>
            </a:r>
            <a:r>
              <a:rPr lang="da-DK" dirty="0"/>
              <a:t> Test Projekt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592</Words>
  <Application>Microsoft Office PowerPoint</Application>
  <PresentationFormat>Widescreen</PresentationFormat>
  <Paragraphs>127</Paragraphs>
  <Slides>13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4" baseType="lpstr">
      <vt:lpstr>Office-tema</vt:lpstr>
      <vt:lpstr>PowerPoint-præsentation</vt:lpstr>
      <vt:lpstr>Hvad har vi set på tidligere?</vt:lpstr>
      <vt:lpstr>Hvad har vi set på tidligere?</vt:lpstr>
      <vt:lpstr>Hvad har vi set på tidligere?</vt:lpstr>
      <vt:lpstr>Plan for i dag</vt:lpstr>
      <vt:lpstr>Nye begreber?</vt:lpstr>
      <vt:lpstr>Dagens opgave</vt:lpstr>
      <vt:lpstr>Sæt i gang!</vt:lpstr>
      <vt:lpstr>Opsummering</vt:lpstr>
      <vt:lpstr>Vil du forstå din kode?</vt:lpstr>
      <vt:lpstr>Kan du ikke se ”Autos” og ”Locals”?</vt:lpstr>
      <vt:lpstr>Hjemmeprojekt brainstorm</vt:lpstr>
      <vt:lpstr>Næste gang: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117</cp:revision>
  <dcterms:created xsi:type="dcterms:W3CDTF">2021-08-24T08:25:38Z</dcterms:created>
  <dcterms:modified xsi:type="dcterms:W3CDTF">2021-09-14T12:13:51Z</dcterms:modified>
</cp:coreProperties>
</file>