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81" r:id="rId4"/>
    <p:sldId id="280" r:id="rId5"/>
    <p:sldId id="279" r:id="rId6"/>
    <p:sldId id="260" r:id="rId7"/>
    <p:sldId id="264" r:id="rId8"/>
    <p:sldId id="263" r:id="rId9"/>
    <p:sldId id="262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48" d="100"/>
          <a:sy n="48" d="100"/>
        </p:scale>
        <p:origin x="5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00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10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19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19-09-2021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272143" y="447449"/>
            <a:ext cx="5769428" cy="170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Ex08 – SD &amp; DCD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952500" y="2905353"/>
            <a:ext cx="44087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/>
              <a:t>Forståelse for sekvensdiagrammer, designklassediagrammer og pseudokode</a:t>
            </a:r>
          </a:p>
        </p:txBody>
      </p:sp>
      <p:pic>
        <p:nvPicPr>
          <p:cNvPr id="1026" name="Picture 2" descr="UML is love, UML is life: ProgrammerHum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3" y="603931"/>
            <a:ext cx="5772603" cy="57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Næste gang: </a:t>
            </a:r>
            <a:r>
              <a:rPr lang="da-DK" dirty="0" err="1"/>
              <a:t>namespace</a:t>
            </a:r>
            <a:r>
              <a:rPr lang="da-DK" dirty="0"/>
              <a:t>, test </a:t>
            </a:r>
            <a:r>
              <a:rPr lang="da-DK" dirty="0" err="1"/>
              <a:t>initialize</a:t>
            </a:r>
            <a:r>
              <a:rPr lang="da-DK" dirty="0"/>
              <a:t>,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keywords</a:t>
            </a:r>
            <a:r>
              <a:rPr lang="da-DK" dirty="0"/>
              <a:t> og navngivningskonventioner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04A9C9-04D7-4F6C-902B-36415E02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70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9F15F42-1E10-4E79-88EB-13FBC747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95" y="2841225"/>
            <a:ext cx="4064270" cy="20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9571"/>
            <a:ext cx="10646229" cy="503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Designsporet: Specifikation af et menu-system (DCD)</a:t>
            </a:r>
          </a:p>
          <a:p>
            <a:r>
              <a:rPr lang="da-DK" dirty="0"/>
              <a:t>Klasser, felter, metoder, </a:t>
            </a:r>
            <a:r>
              <a:rPr lang="da-DK" dirty="0" err="1"/>
              <a:t>constructors</a:t>
            </a:r>
            <a:r>
              <a:rPr lang="da-DK" dirty="0"/>
              <a:t>, stereotyper («constructor»)</a:t>
            </a:r>
          </a:p>
          <a:p>
            <a:r>
              <a:rPr lang="da-DK" dirty="0"/>
              <a:t>Associationer, </a:t>
            </a:r>
            <a:r>
              <a:rPr lang="da-DK" dirty="0" err="1"/>
              <a:t>multiplicitet</a:t>
            </a:r>
            <a:r>
              <a:rPr lang="da-DK" dirty="0"/>
              <a:t> (1, 0..*)</a:t>
            </a:r>
          </a:p>
          <a:p>
            <a:r>
              <a:rPr lang="da-DK" dirty="0"/>
              <a:t>Synlighed (en: visibility): private &amp; public (access modifiers)</a:t>
            </a:r>
          </a:p>
          <a:p>
            <a:r>
              <a:rPr lang="da-DK" dirty="0"/>
              <a:t>Samlinger (en: </a:t>
            </a:r>
            <a:r>
              <a:rPr lang="da-DK" dirty="0" err="1"/>
              <a:t>collections</a:t>
            </a:r>
            <a:r>
              <a:rPr lang="da-DK" dirty="0"/>
              <a:t>)  [0..*]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7" name="Billed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" t="8179" r="1515" b="8216"/>
          <a:stretch/>
        </p:blipFill>
        <p:spPr bwMode="auto">
          <a:xfrm>
            <a:off x="629168" y="4103914"/>
            <a:ext cx="10933663" cy="2601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16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Programmeringssporet (implementering i C#):</a:t>
            </a:r>
          </a:p>
          <a:p>
            <a:r>
              <a:rPr lang="da-DK" dirty="0"/>
              <a:t>Datahåndtering</a:t>
            </a:r>
          </a:p>
          <a:p>
            <a:pPr lvl="1"/>
            <a:r>
              <a:rPr lang="da-DK" dirty="0"/>
              <a:t>Variable – erklæring, scope, initialisering, tildeling/læsning af værdi, udtryk, konvertering</a:t>
            </a:r>
          </a:p>
          <a:p>
            <a:r>
              <a:rPr lang="da-DK" dirty="0"/>
              <a:t>Datatyper</a:t>
            </a:r>
          </a:p>
          <a:p>
            <a:pPr lvl="1"/>
            <a:r>
              <a:rPr lang="da-DK" dirty="0"/>
              <a:t>int, string, bool, double, char, array</a:t>
            </a:r>
          </a:p>
          <a:p>
            <a:r>
              <a:rPr lang="da-DK" dirty="0"/>
              <a:t>Program flow</a:t>
            </a:r>
          </a:p>
          <a:p>
            <a:pPr lvl="1"/>
            <a:r>
              <a:rPr lang="da-DK" u="sng" dirty="0"/>
              <a:t>Conditionals</a:t>
            </a:r>
            <a:r>
              <a:rPr lang="da-DK" dirty="0"/>
              <a:t>: if-else, switch  (case, default, break), </a:t>
            </a:r>
            <a:r>
              <a:rPr lang="da-DK" i="1" dirty="0"/>
              <a:t>?: - operator</a:t>
            </a:r>
          </a:p>
          <a:p>
            <a:pPr lvl="1"/>
            <a:r>
              <a:rPr lang="da-DK" u="sng" dirty="0"/>
              <a:t>Loops</a:t>
            </a:r>
            <a:r>
              <a:rPr lang="da-DK" dirty="0"/>
              <a:t>: while, do-while, for  (break, continue) </a:t>
            </a:r>
          </a:p>
          <a:p>
            <a:pPr lvl="1"/>
            <a:r>
              <a:rPr lang="da-DK" u="sng" dirty="0"/>
              <a:t>Brug af metoder</a:t>
            </a:r>
            <a:r>
              <a:rPr lang="da-DK" dirty="0"/>
              <a:t>: Metodekald/-retur</a:t>
            </a:r>
          </a:p>
          <a:p>
            <a:pPr lvl="1"/>
            <a:r>
              <a:rPr lang="da-DK" u="sng" dirty="0"/>
              <a:t>Håndtering af Exceptions</a:t>
            </a:r>
            <a:r>
              <a:rPr lang="da-DK" dirty="0"/>
              <a:t>: try-catch-finally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731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/>
          <a:srcRect l="3422" t="4449" r="1488" b="2000"/>
          <a:stretch/>
        </p:blipFill>
        <p:spPr>
          <a:xfrm>
            <a:off x="6321950" y="1235982"/>
            <a:ext cx="5735441" cy="51430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Sekvensdiagram</a:t>
            </a:r>
          </a:p>
          <a:p>
            <a:r>
              <a:rPr lang="da-DK" dirty="0"/>
              <a:t>Modellering af adfærd (en: behaviour)</a:t>
            </a:r>
          </a:p>
          <a:p>
            <a:r>
              <a:rPr lang="da-DK" dirty="0"/>
              <a:t>Interaktion mellem objekter</a:t>
            </a:r>
          </a:p>
          <a:p>
            <a:pPr lvl="1"/>
            <a:r>
              <a:rPr lang="da-DK" dirty="0"/>
              <a:t>Livslinje</a:t>
            </a:r>
          </a:p>
          <a:p>
            <a:pPr lvl="1"/>
            <a:r>
              <a:rPr lang="da-DK" dirty="0"/>
              <a:t>Aktiveringssøjle (en: </a:t>
            </a:r>
            <a:r>
              <a:rPr lang="da-DK" dirty="0" err="1"/>
              <a:t>activation</a:t>
            </a:r>
            <a:r>
              <a:rPr lang="da-DK" dirty="0"/>
              <a:t> bar)</a:t>
            </a:r>
          </a:p>
          <a:p>
            <a:pPr lvl="1"/>
            <a:r>
              <a:rPr lang="da-DK" dirty="0"/>
              <a:t>Besked (en: </a:t>
            </a:r>
            <a:r>
              <a:rPr lang="da-DK" dirty="0" err="1"/>
              <a:t>message</a:t>
            </a:r>
            <a:r>
              <a:rPr lang="da-DK" dirty="0"/>
              <a:t>)</a:t>
            </a:r>
          </a:p>
          <a:p>
            <a:r>
              <a:rPr lang="da-DK" dirty="0"/>
              <a:t>Fordeling af </a:t>
            </a:r>
            <a:r>
              <a:rPr lang="da-DK" b="1" dirty="0"/>
              <a:t>ansvar </a:t>
            </a:r>
            <a:br>
              <a:rPr lang="da-DK" b="1" dirty="0"/>
            </a:br>
            <a:r>
              <a:rPr lang="da-DK" b="1" dirty="0"/>
              <a:t>(en: responsibility)</a:t>
            </a:r>
            <a:r>
              <a:rPr lang="da-DK" dirty="0"/>
              <a:t> i klasser</a:t>
            </a:r>
          </a:p>
        </p:txBody>
      </p:sp>
    </p:spTree>
    <p:extLst>
      <p:ext uri="{BB962C8B-B14F-4D97-AF65-F5344CB8AC3E}">
        <p14:creationId xmlns:p14="http://schemas.microsoft.com/office/powerpoint/2010/main" val="19106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312" y="1690688"/>
            <a:ext cx="6548964" cy="36705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714" cy="4351338"/>
          </a:xfrm>
        </p:spPr>
        <p:txBody>
          <a:bodyPr/>
          <a:lstStyle/>
          <a:p>
            <a:r>
              <a:rPr lang="da-DK" dirty="0"/>
              <a:t>Iterativ modellering med </a:t>
            </a:r>
            <a:br>
              <a:rPr lang="da-DK" dirty="0"/>
            </a:br>
            <a:r>
              <a:rPr lang="da-DK" dirty="0"/>
              <a:t>DCD og SD</a:t>
            </a:r>
          </a:p>
          <a:p>
            <a:r>
              <a:rPr lang="da-DK" dirty="0"/>
              <a:t>Forstå sammenhænge </a:t>
            </a:r>
            <a:br>
              <a:rPr lang="da-DK" dirty="0"/>
            </a:br>
            <a:r>
              <a:rPr lang="da-DK" dirty="0"/>
              <a:t>mellem SD og DCD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9497770" y="1267565"/>
            <a:ext cx="257448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sz="2400" b="1" dirty="0">
                <a:solidFill>
                  <a:srgbClr val="FF0000"/>
                </a:solidFill>
              </a:rPr>
              <a:t>Ansvar</a:t>
            </a:r>
            <a:br>
              <a:rPr lang="da-DK" sz="2400" b="1" dirty="0">
                <a:solidFill>
                  <a:srgbClr val="FF0000"/>
                </a:solidFill>
              </a:rPr>
            </a:br>
            <a:r>
              <a:rPr lang="da-DK" sz="2400" b="1" dirty="0">
                <a:solidFill>
                  <a:srgbClr val="FF0000"/>
                </a:solidFill>
              </a:rPr>
              <a:t>(en: responsibility)</a:t>
            </a:r>
          </a:p>
        </p:txBody>
      </p:sp>
      <p:sp>
        <p:nvSpPr>
          <p:cNvPr id="10" name="Kombinationstegning 9"/>
          <p:cNvSpPr/>
          <p:nvPr/>
        </p:nvSpPr>
        <p:spPr>
          <a:xfrm>
            <a:off x="10559143" y="2209801"/>
            <a:ext cx="1437080" cy="1621972"/>
          </a:xfrm>
          <a:custGeom>
            <a:avLst/>
            <a:gdLst>
              <a:gd name="connsiteX0" fmla="*/ 0 w 609950"/>
              <a:gd name="connsiteY0" fmla="*/ 0 h 1273629"/>
              <a:gd name="connsiteX1" fmla="*/ 185057 w 609950"/>
              <a:gd name="connsiteY1" fmla="*/ 424543 h 1273629"/>
              <a:gd name="connsiteX2" fmla="*/ 609600 w 609950"/>
              <a:gd name="connsiteY2" fmla="*/ 762000 h 1273629"/>
              <a:gd name="connsiteX3" fmla="*/ 108857 w 609950"/>
              <a:gd name="connsiteY3" fmla="*/ 1273629 h 1273629"/>
              <a:gd name="connsiteX0" fmla="*/ 0 w 609625"/>
              <a:gd name="connsiteY0" fmla="*/ 0 h 1273629"/>
              <a:gd name="connsiteX1" fmla="*/ 130628 w 609625"/>
              <a:gd name="connsiteY1" fmla="*/ 478972 h 1273629"/>
              <a:gd name="connsiteX2" fmla="*/ 609600 w 609625"/>
              <a:gd name="connsiteY2" fmla="*/ 762000 h 1273629"/>
              <a:gd name="connsiteX3" fmla="*/ 108857 w 609625"/>
              <a:gd name="connsiteY3" fmla="*/ 1273629 h 1273629"/>
              <a:gd name="connsiteX0" fmla="*/ 0 w 696707"/>
              <a:gd name="connsiteY0" fmla="*/ 0 h 1273629"/>
              <a:gd name="connsiteX1" fmla="*/ 130628 w 696707"/>
              <a:gd name="connsiteY1" fmla="*/ 478972 h 1273629"/>
              <a:gd name="connsiteX2" fmla="*/ 696686 w 696707"/>
              <a:gd name="connsiteY2" fmla="*/ 925285 h 1273629"/>
              <a:gd name="connsiteX3" fmla="*/ 108857 w 696707"/>
              <a:gd name="connsiteY3" fmla="*/ 1273629 h 1273629"/>
              <a:gd name="connsiteX0" fmla="*/ 0 w 696785"/>
              <a:gd name="connsiteY0" fmla="*/ 0 h 1273629"/>
              <a:gd name="connsiteX1" fmla="*/ 130628 w 696785"/>
              <a:gd name="connsiteY1" fmla="*/ 478972 h 1273629"/>
              <a:gd name="connsiteX2" fmla="*/ 696686 w 696785"/>
              <a:gd name="connsiteY2" fmla="*/ 925285 h 1273629"/>
              <a:gd name="connsiteX3" fmla="*/ 108857 w 696785"/>
              <a:gd name="connsiteY3" fmla="*/ 1273629 h 1273629"/>
              <a:gd name="connsiteX0" fmla="*/ 11885 w 708670"/>
              <a:gd name="connsiteY0" fmla="*/ 0 h 1273629"/>
              <a:gd name="connsiteX1" fmla="*/ 142513 w 708670"/>
              <a:gd name="connsiteY1" fmla="*/ 478972 h 1273629"/>
              <a:gd name="connsiteX2" fmla="*/ 708571 w 708670"/>
              <a:gd name="connsiteY2" fmla="*/ 925285 h 1273629"/>
              <a:gd name="connsiteX3" fmla="*/ 120742 w 708670"/>
              <a:gd name="connsiteY3" fmla="*/ 1273629 h 1273629"/>
              <a:gd name="connsiteX0" fmla="*/ 0 w 696785"/>
              <a:gd name="connsiteY0" fmla="*/ 0 h 1273629"/>
              <a:gd name="connsiteX1" fmla="*/ 130628 w 696785"/>
              <a:gd name="connsiteY1" fmla="*/ 478972 h 1273629"/>
              <a:gd name="connsiteX2" fmla="*/ 696686 w 696785"/>
              <a:gd name="connsiteY2" fmla="*/ 925285 h 1273629"/>
              <a:gd name="connsiteX3" fmla="*/ 108857 w 696785"/>
              <a:gd name="connsiteY3" fmla="*/ 1273629 h 1273629"/>
              <a:gd name="connsiteX0" fmla="*/ 0 w 697094"/>
              <a:gd name="connsiteY0" fmla="*/ 0 h 1273629"/>
              <a:gd name="connsiteX1" fmla="*/ 130628 w 697094"/>
              <a:gd name="connsiteY1" fmla="*/ 478972 h 1273629"/>
              <a:gd name="connsiteX2" fmla="*/ 696686 w 697094"/>
              <a:gd name="connsiteY2" fmla="*/ 925285 h 1273629"/>
              <a:gd name="connsiteX3" fmla="*/ 108857 w 697094"/>
              <a:gd name="connsiteY3" fmla="*/ 1273629 h 1273629"/>
              <a:gd name="connsiteX0" fmla="*/ 304800 w 1008772"/>
              <a:gd name="connsiteY0" fmla="*/ 0 h 1621972"/>
              <a:gd name="connsiteX1" fmla="*/ 435428 w 1008772"/>
              <a:gd name="connsiteY1" fmla="*/ 478972 h 1621972"/>
              <a:gd name="connsiteX2" fmla="*/ 1001486 w 1008772"/>
              <a:gd name="connsiteY2" fmla="*/ 925285 h 1621972"/>
              <a:gd name="connsiteX3" fmla="*/ 0 w 1008772"/>
              <a:gd name="connsiteY3" fmla="*/ 1621972 h 1621972"/>
              <a:gd name="connsiteX0" fmla="*/ 304800 w 1441132"/>
              <a:gd name="connsiteY0" fmla="*/ 0 h 1621972"/>
              <a:gd name="connsiteX1" fmla="*/ 435428 w 1441132"/>
              <a:gd name="connsiteY1" fmla="*/ 478972 h 1621972"/>
              <a:gd name="connsiteX2" fmla="*/ 1436915 w 1441132"/>
              <a:gd name="connsiteY2" fmla="*/ 1001485 h 1621972"/>
              <a:gd name="connsiteX3" fmla="*/ 0 w 1441132"/>
              <a:gd name="connsiteY3" fmla="*/ 1621972 h 1621972"/>
              <a:gd name="connsiteX0" fmla="*/ 304800 w 1437080"/>
              <a:gd name="connsiteY0" fmla="*/ 0 h 1621972"/>
              <a:gd name="connsiteX1" fmla="*/ 435428 w 1437080"/>
              <a:gd name="connsiteY1" fmla="*/ 478972 h 1621972"/>
              <a:gd name="connsiteX2" fmla="*/ 1436915 w 1437080"/>
              <a:gd name="connsiteY2" fmla="*/ 1001485 h 1621972"/>
              <a:gd name="connsiteX3" fmla="*/ 0 w 1437080"/>
              <a:gd name="connsiteY3" fmla="*/ 1621972 h 1621972"/>
              <a:gd name="connsiteX0" fmla="*/ 304800 w 1437080"/>
              <a:gd name="connsiteY0" fmla="*/ 0 h 1621972"/>
              <a:gd name="connsiteX1" fmla="*/ 435428 w 1437080"/>
              <a:gd name="connsiteY1" fmla="*/ 478972 h 1621972"/>
              <a:gd name="connsiteX2" fmla="*/ 1436915 w 1437080"/>
              <a:gd name="connsiteY2" fmla="*/ 1001485 h 1621972"/>
              <a:gd name="connsiteX3" fmla="*/ 0 w 1437080"/>
              <a:gd name="connsiteY3" fmla="*/ 1621972 h 162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7080" h="1621972">
                <a:moveTo>
                  <a:pt x="304800" y="0"/>
                </a:moveTo>
                <a:cubicBezTo>
                  <a:pt x="324757" y="344714"/>
                  <a:pt x="246742" y="312058"/>
                  <a:pt x="435428" y="478972"/>
                </a:cubicBezTo>
                <a:cubicBezTo>
                  <a:pt x="624114" y="645886"/>
                  <a:pt x="1422401" y="680356"/>
                  <a:pt x="1436915" y="1001485"/>
                </a:cubicBezTo>
                <a:cubicBezTo>
                  <a:pt x="1451429" y="1322614"/>
                  <a:pt x="509814" y="1464129"/>
                  <a:pt x="0" y="162197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06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99363"/>
              </p:ext>
            </p:extLst>
          </p:nvPr>
        </p:nvGraphicFramePr>
        <p:xfrm>
          <a:off x="1431471" y="1690686"/>
          <a:ext cx="9748158" cy="452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Sammenhænge mellem SD og DCD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848448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2 – </a:t>
                      </a:r>
                      <a:r>
                        <a:rPr lang="da-DK" sz="2400" baseline="0" dirty="0"/>
                        <a:t>Sammenhænge mellem SD og DCD</a:t>
                      </a:r>
                      <a:br>
                        <a:rPr lang="da-DK" sz="2400" baseline="0" dirty="0"/>
                      </a:br>
                      <a:r>
                        <a:rPr lang="da-DK" sz="2400" baseline="0" dirty="0"/>
                        <a:t>Øvelse 3 – Fra DCD og SD til pseudokode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848448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aseline="0" dirty="0"/>
                        <a:t>Øvelse 3 – Fra DCD og SD til pseudokode</a:t>
                      </a:r>
                      <a:endParaRPr lang="en-US" sz="2400" i="1" baseline="0" noProof="0" dirty="0"/>
                    </a:p>
                    <a:p>
                      <a:r>
                        <a:rPr lang="da-DK" sz="2400" i="0" baseline="0" noProof="0" dirty="0"/>
                        <a:t>Øvelse 4 – Implementering af menu-system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79527-7848-4B4A-9237-F60A5EE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9B82A8-B0A1-45E9-B1BB-5F233AB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nu?</a:t>
            </a:r>
          </a:p>
          <a:p>
            <a:pPr lvl="1"/>
            <a:r>
              <a:rPr lang="da-DK" dirty="0"/>
              <a:t>Kom til os, hvis I har nogle spørgsmål</a:t>
            </a:r>
          </a:p>
          <a:p>
            <a:pPr lvl="1"/>
            <a:r>
              <a:rPr lang="da-DK" dirty="0"/>
              <a:t>Sæt i gang med dagen opgave</a:t>
            </a:r>
          </a:p>
        </p:txBody>
      </p:sp>
      <p:pic>
        <p:nvPicPr>
          <p:cNvPr id="1026" name="Picture 2" descr="David Park on Twitter: &amp;quot;Remember: the DXC kickoff meeting will be  Wednesday, May 16th! We will meet in the Cafeteria @6:00pm… &amp;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4" r="14700"/>
          <a:stretch/>
        </p:blipFill>
        <p:spPr bwMode="auto">
          <a:xfrm rot="20968948">
            <a:off x="6944302" y="2049415"/>
            <a:ext cx="4278681" cy="37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381</Words>
  <Application>Microsoft Office PowerPoint</Application>
  <PresentationFormat>Widescreen</PresentationFormat>
  <Paragraphs>74</Paragraphs>
  <Slides>10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PowerPoint-præsentation</vt:lpstr>
      <vt:lpstr>Hvad har vi set på tidligere?</vt:lpstr>
      <vt:lpstr>Hvad har vi set på tidligere?</vt:lpstr>
      <vt:lpstr>Nye begreber</vt:lpstr>
      <vt:lpstr>Nye begreber</vt:lpstr>
      <vt:lpstr>Plan for i dag</vt:lpstr>
      <vt:lpstr>Dagens opgave</vt:lpstr>
      <vt:lpstr>Sæt i gang!</vt:lpstr>
      <vt:lpstr>Opsummering</vt:lpstr>
      <vt:lpstr>Næste gang: namespace, test initialize, access keywords og navngivningskonventioner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165</cp:revision>
  <dcterms:created xsi:type="dcterms:W3CDTF">2021-08-24T08:25:38Z</dcterms:created>
  <dcterms:modified xsi:type="dcterms:W3CDTF">2021-09-19T21:45:44Z</dcterms:modified>
</cp:coreProperties>
</file>