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8" r:id="rId3"/>
    <p:sldId id="284" r:id="rId4"/>
    <p:sldId id="287" r:id="rId5"/>
    <p:sldId id="288" r:id="rId6"/>
    <p:sldId id="264" r:id="rId7"/>
    <p:sldId id="286" r:id="rId8"/>
    <p:sldId id="262" r:id="rId9"/>
    <p:sldId id="259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31" autoAdjust="0"/>
  </p:normalViewPr>
  <p:slideViewPr>
    <p:cSldViewPr snapToGrid="0">
      <p:cViewPr varScale="1">
        <p:scale>
          <a:sx n="95" d="100"/>
          <a:sy n="95" d="100"/>
        </p:scale>
        <p:origin x="51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0D3B4-F0CB-476A-8CF0-76880940D6A3}" type="datetimeFigureOut">
              <a:rPr lang="da-DK" smtClean="0"/>
              <a:t>26-09-2021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BE309-EE93-483B-B6C8-551CC064C9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231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Intro af os undervisere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417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8116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4841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4851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70374-F908-470A-98B8-6E7E267882AB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8180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705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194AE-F56F-47D2-B77A-935AC69B6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B226FD5-48CF-4B8C-9A00-77E7799B2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D4CB7A-D562-4A3A-B518-DFCFA59E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26-09-2021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37847D3-A904-4F9E-94BC-7E02EF79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626EBBB-78EB-407E-8FB6-DE2D323E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94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75284-A7E7-4E4F-BC59-87C01ED0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64227FC-E157-477C-AE2D-99AD8F0AC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A3502E2-D8D6-451E-BA06-0FBE67D3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26-09-2021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E82D2F-D8E9-4292-AB7F-12B10CAF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387934-4CBC-4950-AD95-86BA611F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496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B210F8B-9BBF-44D1-8E7C-92A88C3DC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F812AA1-E908-4BCB-A226-37E2D527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C786114-8773-418A-80C9-274D54A0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26-09-2021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1822C57-6D2A-4868-856B-EFB0731E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6E0FE71-3D01-4156-9B05-0FC1CBE8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92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BCB1D-99F6-4CAA-A6FA-A8D5EA28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3CE5A3-34AD-4594-98FF-6E27FEA8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75E958-6CBD-4049-AA05-3EECD013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26-09-2021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93BEC23-02FE-45A4-A856-A79B98D7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2FD731C-1A12-4BF6-8C51-A0BF042A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2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64A93-4BA7-499B-BB3C-525E78BC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93C1704-3E57-4684-ADB2-595A7D14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885D821-AAB0-405B-A134-4D9A993D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26-09-2021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AAD029-9D42-4B0A-B889-06CA0890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9D0AFF-496A-4395-95B9-34CDE028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749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66384-ACF1-437E-9247-22E1F41F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D46B8B-32D8-4813-9A2A-E58B1FFF6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2FB9040-B56A-4A2D-8ECA-63C575141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19DB7F1-015B-4973-B2EF-11B476AA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26-09-2021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5A5E356-AA69-4A37-A05F-EF4F6092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A8D7CCF-7C7C-4D19-A779-795D1144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67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42BB1-9D71-4756-BB80-E60A1856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CEB711F-2D24-4425-AC7B-9CE3AE25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99D9C0C-714D-4E4C-86B7-05B2324C2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6CE5C80-02C2-4970-930C-F56DB6445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37469A5-44E7-4F79-899D-92A7EBA95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076B8C0-1184-4717-A0A3-C279CA3D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26-09-2021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CCF9D08-47FE-4BE9-BB1C-B7AD6DFD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31DBEDD-1634-43C6-8D27-69F321A9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264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2AC7C-FDC5-4645-B4C6-6166E0F1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9D57318-DB37-41F6-AC70-0426AB31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26-09-2021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0C1057A-EB9E-45C0-A010-71E25F52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40F8610-209F-4CD5-AE5D-B58D848A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15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B3B30E2-BF2A-45B6-A3EE-010127A9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26-09-2021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F3D4C04-0902-4DA0-9C47-6F184104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F2E5421-C70A-478C-93B4-3723A802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978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E70C5-C6B7-4293-B2F9-4A102FAB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07638E-2418-4400-82E5-13C02FBF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2BD0897-0ECD-495E-AEB6-B4B60C8A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FE95B69-E91B-44C8-A651-B820D91E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26-09-2021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F569BA3-47A8-45E0-8678-21187939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563CA0-C560-4A0C-B94C-7127C49C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702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1BDF8-30DA-46A2-9A8B-2B439363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B813A4B-CC57-4C57-A7B7-83BD283DD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AB691B4-9B48-4D3E-B854-62F7B9924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A1C1C4-8204-41E5-9A39-37A97EA1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26-09-2021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E78EF3C-477C-4503-A2C9-F6ED43F3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0937D8C-A980-463D-9851-3E49305E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035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43E9B19-36FC-4B41-A987-022C998A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6C594B8-0843-405E-AB1B-449848E08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64323E8-9C3A-4355-B51C-CAD9C6D8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64D1-E85E-4CD5-9ACA-EDF39BAE8849}" type="datetimeFigureOut">
              <a:rPr lang="da-DK" smtClean="0"/>
              <a:t>26-09-2021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9CF9746-4026-428C-B1CA-3DA8FC1A1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0E27DB-F173-4D83-B7AF-58B97EA8F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208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30A98F2-2073-40D9-B6D1-6D273D73D2DB}"/>
              </a:ext>
            </a:extLst>
          </p:cNvPr>
          <p:cNvSpPr txBox="1">
            <a:spLocks/>
          </p:cNvSpPr>
          <p:nvPr/>
        </p:nvSpPr>
        <p:spPr>
          <a:xfrm>
            <a:off x="272142" y="447449"/>
            <a:ext cx="6160741" cy="17079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 smtClean="0"/>
              <a:t>Ex11 </a:t>
            </a:r>
            <a:r>
              <a:rPr lang="da-DK" dirty="0"/>
              <a:t>– </a:t>
            </a:r>
            <a:r>
              <a:rPr lang="da-DK" dirty="0" smtClean="0"/>
              <a:t>Persistens</a:t>
            </a:r>
            <a:endParaRPr lang="da-DK" dirty="0"/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68BD882C-CB08-4569-991A-22CC6191F1A2}"/>
              </a:ext>
            </a:extLst>
          </p:cNvPr>
          <p:cNvSpPr txBox="1">
            <a:spLocks/>
          </p:cNvSpPr>
          <p:nvPr/>
        </p:nvSpPr>
        <p:spPr>
          <a:xfrm>
            <a:off x="952500" y="2905353"/>
            <a:ext cx="440871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800" dirty="0" smtClean="0"/>
              <a:t>Persistens, tekstfiler, </a:t>
            </a:r>
            <a:r>
              <a:rPr lang="da-DK" sz="2800" dirty="0" err="1" smtClean="0"/>
              <a:t>streams</a:t>
            </a:r>
            <a:r>
              <a:rPr lang="da-DK" sz="2800" dirty="0" smtClean="0"/>
              <a:t> </a:t>
            </a:r>
            <a:endParaRPr lang="da-DK" sz="2800" dirty="0"/>
          </a:p>
        </p:txBody>
      </p:sp>
      <p:pic>
        <p:nvPicPr>
          <p:cNvPr id="2050" name="Picture 2" descr="23 Humor ideas | humor, tech humor, clou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883" y="1104361"/>
            <a:ext cx="5301321" cy="4919449"/>
          </a:xfrm>
          <a:prstGeom prst="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16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hy we are attracted to fireworks | Bonfire Night | The Guardi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288" y="1316664"/>
            <a:ext cx="3539512" cy="212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F60EBDF-B779-4B1A-A4F3-DFF90E2D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har vi set på tidligere?</a:t>
            </a:r>
          </a:p>
        </p:txBody>
      </p:sp>
      <p:sp>
        <p:nvSpPr>
          <p:cNvPr id="11" name="Pladsholder til indhold 2">
            <a:extLst>
              <a:ext uri="{FF2B5EF4-FFF2-40B4-BE49-F238E27FC236}">
                <a16:creationId xmlns:a16="http://schemas.microsoft.com/office/drawing/2014/main" id="{C71E00BD-48E2-4AFC-8E5E-FA5839614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a-DK" dirty="0" smtClean="0"/>
              <a:t>C</a:t>
            </a:r>
            <a:r>
              <a:rPr lang="da-DK" dirty="0"/>
              <a:t># klasse (</a:t>
            </a:r>
            <a:r>
              <a:rPr lang="da-DK" dirty="0" smtClean="0"/>
              <a:t>objekt</a:t>
            </a:r>
            <a:r>
              <a:rPr lang="da-DK" dirty="0"/>
              <a:t>)</a:t>
            </a:r>
          </a:p>
          <a:p>
            <a:pPr lvl="1"/>
            <a:r>
              <a:rPr lang="da-DK" dirty="0" smtClean="0">
                <a:solidFill>
                  <a:schemeClr val="accent1"/>
                </a:solidFill>
              </a:rPr>
              <a:t>Metode, felt </a:t>
            </a:r>
            <a:r>
              <a:rPr lang="da-DK" dirty="0">
                <a:solidFill>
                  <a:schemeClr val="accent1"/>
                </a:solidFill>
              </a:rPr>
              <a:t>(en: </a:t>
            </a:r>
            <a:r>
              <a:rPr lang="da-DK" dirty="0" smtClean="0">
                <a:solidFill>
                  <a:schemeClr val="accent1"/>
                </a:solidFill>
              </a:rPr>
              <a:t>field), constructor, property</a:t>
            </a:r>
          </a:p>
          <a:p>
            <a:endParaRPr lang="da-DK" dirty="0" smtClean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r>
              <a:rPr lang="da-DK" dirty="0" smtClean="0"/>
              <a:t>Git</a:t>
            </a:r>
          </a:p>
          <a:p>
            <a:pPr lvl="1"/>
            <a:r>
              <a:rPr lang="da-DK" dirty="0" err="1" smtClean="0"/>
              <a:t>init</a:t>
            </a:r>
            <a:r>
              <a:rPr lang="da-DK" dirty="0" smtClean="0"/>
              <a:t>, </a:t>
            </a:r>
            <a:r>
              <a:rPr lang="da-DK" dirty="0" err="1" smtClean="0"/>
              <a:t>add</a:t>
            </a:r>
            <a:r>
              <a:rPr lang="da-DK" dirty="0" smtClean="0"/>
              <a:t>, status, </a:t>
            </a:r>
            <a:r>
              <a:rPr lang="da-DK" dirty="0" err="1" smtClean="0"/>
              <a:t>commit</a:t>
            </a:r>
            <a:r>
              <a:rPr lang="da-DK" dirty="0" smtClean="0"/>
              <a:t>, push, pull, </a:t>
            </a:r>
            <a:r>
              <a:rPr lang="da-DK" dirty="0" err="1" smtClean="0"/>
              <a:t>checkout</a:t>
            </a:r>
            <a:r>
              <a:rPr lang="da-DK" dirty="0" smtClean="0"/>
              <a:t>, </a:t>
            </a:r>
            <a:r>
              <a:rPr lang="da-DK" dirty="0" err="1" smtClean="0"/>
              <a:t>merge</a:t>
            </a:r>
            <a:r>
              <a:rPr lang="da-DK" dirty="0" smtClean="0"/>
              <a:t>, </a:t>
            </a:r>
            <a:r>
              <a:rPr lang="da-DK" dirty="0" err="1" smtClean="0"/>
              <a:t>branch</a:t>
            </a:r>
            <a:r>
              <a:rPr lang="da-DK" dirty="0" smtClean="0"/>
              <a:t>, </a:t>
            </a:r>
            <a:r>
              <a:rPr lang="da-DK" dirty="0" err="1" smtClean="0"/>
              <a:t>config</a:t>
            </a:r>
            <a:endParaRPr lang="da-DK" dirty="0" smtClean="0"/>
          </a:p>
          <a:p>
            <a:pPr lvl="1"/>
            <a:r>
              <a:rPr lang="da-DK" dirty="0" smtClean="0"/>
              <a:t>Git i Visual Studio IDE</a:t>
            </a:r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32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9BFED-FE0C-4CC2-94E6-880EAB9E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Nye begreber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66224CA-FC4C-49A1-A88F-A6360505F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DateTime</a:t>
            </a:r>
          </a:p>
          <a:p>
            <a:endParaRPr lang="da-DK" dirty="0" smtClean="0"/>
          </a:p>
          <a:p>
            <a:r>
              <a:rPr lang="da-DK" dirty="0" err="1" smtClean="0"/>
              <a:t>Streams</a:t>
            </a:r>
            <a:endParaRPr lang="da-DK" dirty="0" smtClean="0"/>
          </a:p>
          <a:p>
            <a:pPr lvl="1"/>
            <a:r>
              <a:rPr lang="da-DK" dirty="0" smtClean="0"/>
              <a:t>I kender jo Console-klassen som er en implementering af en </a:t>
            </a:r>
            <a:r>
              <a:rPr lang="da-DK" dirty="0" err="1" smtClean="0"/>
              <a:t>stream</a:t>
            </a:r>
            <a:endParaRPr lang="da-DK" dirty="0" smtClean="0"/>
          </a:p>
          <a:p>
            <a:pPr lvl="1"/>
            <a:r>
              <a:rPr lang="da-DK" dirty="0" err="1" smtClean="0"/>
              <a:t>StreamWriter</a:t>
            </a:r>
            <a:endParaRPr lang="da-DK" dirty="0" smtClean="0"/>
          </a:p>
          <a:p>
            <a:pPr lvl="1"/>
            <a:r>
              <a:rPr lang="da-DK" dirty="0" err="1" smtClean="0"/>
              <a:t>StreamReader</a:t>
            </a:r>
            <a:endParaRPr lang="da-DK" dirty="0" smtClean="0"/>
          </a:p>
          <a:p>
            <a:pPr lvl="1"/>
            <a:r>
              <a:rPr lang="da-DK" dirty="0" smtClean="0"/>
              <a:t>Allokerer en ressource i operativsystemet! Låser filen i OS, indtil den lukkes.</a:t>
            </a:r>
          </a:p>
          <a:p>
            <a:pPr lvl="1"/>
            <a:r>
              <a:rPr lang="da-DK" dirty="0" smtClean="0"/>
              <a:t>Så HUSK at lukke tekstfilen efter brug – Close()</a:t>
            </a:r>
            <a:endParaRPr lang="da-DK" dirty="0"/>
          </a:p>
          <a:p>
            <a:pPr lvl="1"/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290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28" y="0"/>
            <a:ext cx="11353800" cy="6824359"/>
          </a:xfrm>
          <a:prstGeom prst="rect">
            <a:avLst/>
          </a:prstGeom>
        </p:spPr>
      </p:pic>
      <p:grpSp>
        <p:nvGrpSpPr>
          <p:cNvPr id="28" name="Gruppe 27"/>
          <p:cNvGrpSpPr/>
          <p:nvPr/>
        </p:nvGrpSpPr>
        <p:grpSpPr>
          <a:xfrm>
            <a:off x="3472543" y="1352139"/>
            <a:ext cx="6898238" cy="4395923"/>
            <a:chOff x="3472543" y="1352139"/>
            <a:chExt cx="6898238" cy="4395923"/>
          </a:xfrm>
        </p:grpSpPr>
        <p:sp>
          <p:nvSpPr>
            <p:cNvPr id="14" name="Rektangel 13"/>
            <p:cNvSpPr/>
            <p:nvPr/>
          </p:nvSpPr>
          <p:spPr>
            <a:xfrm>
              <a:off x="7188023" y="1352139"/>
              <a:ext cx="3182758" cy="439592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u="sng" dirty="0">
                  <a:solidFill>
                    <a:schemeClr val="accent2"/>
                  </a:solidFill>
                </a:rPr>
                <a:t>Program Flow:</a:t>
              </a:r>
            </a:p>
            <a:p>
              <a:pPr algn="ctr"/>
              <a:endParaRPr lang="en-US" sz="1600" dirty="0">
                <a:solidFill>
                  <a:schemeClr val="accent2"/>
                </a:solidFill>
              </a:endParaRPr>
            </a:p>
            <a:p>
              <a:pPr marL="171452" indent="-171452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2"/>
                  </a:solidFill>
                </a:rPr>
                <a:t>Sequence (of statements)</a:t>
              </a:r>
            </a:p>
            <a:p>
              <a:pPr marL="171452" indent="-171452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2"/>
                  </a:solidFill>
                </a:rPr>
                <a:t>Conditionals:</a:t>
              </a:r>
            </a:p>
            <a:p>
              <a:pPr marL="363543" lvl="1" indent="-171452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2"/>
                  </a:solidFill>
                </a:rPr>
                <a:t>If-else</a:t>
              </a:r>
            </a:p>
            <a:p>
              <a:pPr marL="363543" lvl="1" indent="-171452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2"/>
                  </a:solidFill>
                </a:rPr>
                <a:t>Switch</a:t>
              </a:r>
            </a:p>
            <a:p>
              <a:pPr marL="363543" lvl="1" indent="-171452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2"/>
                  </a:solidFill>
                </a:rPr>
                <a:t>Ternary operator  a ? b : c</a:t>
              </a:r>
            </a:p>
            <a:p>
              <a:pPr marL="171452" indent="-171452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2"/>
                  </a:solidFill>
                </a:rPr>
                <a:t>Loops: </a:t>
              </a:r>
            </a:p>
            <a:p>
              <a:pPr marL="363543" lvl="1" indent="-171452">
                <a:buFont typeface="Arial" panose="020B0604020202020204" pitchFamily="34" charset="0"/>
                <a:buChar char="•"/>
                <a:tabLst>
                  <a:tab pos="363543" algn="l"/>
                </a:tabLst>
              </a:pPr>
              <a:r>
                <a:rPr lang="en-US" sz="1600" dirty="0">
                  <a:solidFill>
                    <a:schemeClr val="accent2"/>
                  </a:solidFill>
                </a:rPr>
                <a:t>for</a:t>
              </a:r>
            </a:p>
            <a:p>
              <a:pPr marL="363543" lvl="1" indent="-171452">
                <a:buFont typeface="Arial" panose="020B0604020202020204" pitchFamily="34" charset="0"/>
                <a:buChar char="•"/>
                <a:tabLst>
                  <a:tab pos="363543" algn="l"/>
                </a:tabLst>
              </a:pPr>
              <a:r>
                <a:rPr lang="en-US" sz="1600" dirty="0">
                  <a:solidFill>
                    <a:schemeClr val="accent2"/>
                  </a:solidFill>
                </a:rPr>
                <a:t>while</a:t>
              </a:r>
            </a:p>
            <a:p>
              <a:pPr marL="363543" lvl="1" indent="-171452">
                <a:buFont typeface="Arial" panose="020B0604020202020204" pitchFamily="34" charset="0"/>
                <a:buChar char="•"/>
                <a:tabLst>
                  <a:tab pos="363543" algn="l"/>
                </a:tabLst>
              </a:pPr>
              <a:r>
                <a:rPr lang="en-US" sz="1600" dirty="0">
                  <a:solidFill>
                    <a:schemeClr val="accent2"/>
                  </a:solidFill>
                </a:rPr>
                <a:t>do – while</a:t>
              </a:r>
            </a:p>
            <a:p>
              <a:pPr marL="363543" lvl="1" indent="-171452">
                <a:buFont typeface="Arial" panose="020B0604020202020204" pitchFamily="34" charset="0"/>
                <a:buChar char="•"/>
                <a:tabLst>
                  <a:tab pos="363543" algn="l"/>
                </a:tabLst>
              </a:pPr>
              <a:r>
                <a:rPr lang="en-US" sz="1600" dirty="0" err="1">
                  <a:solidFill>
                    <a:schemeClr val="accent2"/>
                  </a:solidFill>
                </a:rPr>
                <a:t>Foreach</a:t>
              </a:r>
              <a:endParaRPr lang="en-US" sz="1600" dirty="0">
                <a:solidFill>
                  <a:schemeClr val="accent2"/>
                </a:solidFill>
              </a:endParaRPr>
            </a:p>
            <a:p>
              <a:pPr marL="171452" indent="-171452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2"/>
                  </a:solidFill>
                </a:rPr>
                <a:t>Function (method) Call &amp; Return</a:t>
              </a:r>
            </a:p>
            <a:p>
              <a:pPr marL="358780" lvl="1" indent="-171452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2"/>
                  </a:solidFill>
                </a:rPr>
                <a:t>Recursion</a:t>
              </a:r>
            </a:p>
            <a:p>
              <a:pPr marL="171452" indent="-171452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2"/>
                  </a:solidFill>
                </a:rPr>
                <a:t>Exception handling:</a:t>
              </a:r>
            </a:p>
            <a:p>
              <a:pPr marL="363543" lvl="1" indent="-171452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2"/>
                  </a:solidFill>
                </a:rPr>
                <a:t>try – catch – finally</a:t>
              </a:r>
            </a:p>
            <a:p>
              <a:pPr marL="363543" lvl="1" indent="-171452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2"/>
                  </a:solidFill>
                </a:rPr>
                <a:t>Throw</a:t>
              </a:r>
            </a:p>
          </p:txBody>
        </p:sp>
        <p:cxnSp>
          <p:nvCxnSpPr>
            <p:cNvPr id="21" name="Lige pilforbindelse 20"/>
            <p:cNvCxnSpPr/>
            <p:nvPr/>
          </p:nvCxnSpPr>
          <p:spPr>
            <a:xfrm flipV="1">
              <a:off x="3472543" y="1534886"/>
              <a:ext cx="4401314" cy="1578428"/>
            </a:xfrm>
            <a:prstGeom prst="straightConnector1">
              <a:avLst/>
            </a:prstGeom>
            <a:ln w="762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e 25"/>
          <p:cNvGrpSpPr/>
          <p:nvPr/>
        </p:nvGrpSpPr>
        <p:grpSpPr>
          <a:xfrm>
            <a:off x="2115619" y="903512"/>
            <a:ext cx="6266381" cy="5293179"/>
            <a:chOff x="2115619" y="903512"/>
            <a:chExt cx="6266381" cy="5293179"/>
          </a:xfrm>
        </p:grpSpPr>
        <p:sp>
          <p:nvSpPr>
            <p:cNvPr id="12" name="Rektangel 11"/>
            <p:cNvSpPr/>
            <p:nvPr/>
          </p:nvSpPr>
          <p:spPr>
            <a:xfrm>
              <a:off x="5021620" y="903512"/>
              <a:ext cx="3360380" cy="529317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u="sng" dirty="0">
                  <a:solidFill>
                    <a:schemeClr val="accent2"/>
                  </a:solidFill>
                </a:rPr>
                <a:t>Data Handling:</a:t>
              </a:r>
            </a:p>
            <a:p>
              <a:pPr algn="ctr"/>
              <a:endParaRPr lang="en-US" sz="1600" dirty="0">
                <a:solidFill>
                  <a:schemeClr val="accent2"/>
                </a:solidFill>
              </a:endParaRPr>
            </a:p>
            <a:p>
              <a:pPr marL="171452" indent="-171452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2"/>
                  </a:solidFill>
                </a:rPr>
                <a:t>Variable</a:t>
              </a:r>
            </a:p>
            <a:p>
              <a:pPr marL="363543" lvl="1" indent="-188916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2"/>
                  </a:solidFill>
                </a:rPr>
                <a:t>Declaring &amp; </a:t>
              </a:r>
              <a:r>
                <a:rPr lang="en-US" sz="1600" dirty="0" smtClean="0">
                  <a:solidFill>
                    <a:schemeClr val="accent2"/>
                  </a:solidFill>
                </a:rPr>
                <a:t>naming</a:t>
              </a:r>
            </a:p>
            <a:p>
              <a:pPr marL="363543" lvl="1" indent="-188916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accent2"/>
                  </a:solidFill>
                </a:rPr>
                <a:t>Data type</a:t>
              </a:r>
              <a:endParaRPr lang="en-US" sz="1600" dirty="0">
                <a:solidFill>
                  <a:schemeClr val="accent2"/>
                </a:solidFill>
              </a:endParaRPr>
            </a:p>
            <a:p>
              <a:pPr marL="363543" lvl="1" indent="-188916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2"/>
                  </a:solidFill>
                </a:rPr>
                <a:t>Initializing</a:t>
              </a:r>
            </a:p>
            <a:p>
              <a:pPr marL="363543" lvl="1" indent="-188916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accent2"/>
                  </a:solidFill>
                </a:rPr>
                <a:t>Scope</a:t>
              </a:r>
              <a:endParaRPr lang="en-US" sz="1600" dirty="0">
                <a:solidFill>
                  <a:schemeClr val="accent2"/>
                </a:solidFill>
              </a:endParaRPr>
            </a:p>
            <a:p>
              <a:pPr marL="171452" indent="-171452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2"/>
                  </a:solidFill>
                </a:rPr>
                <a:t>Data value (literal value</a:t>
              </a:r>
              <a:r>
                <a:rPr lang="en-US" sz="1600" dirty="0" smtClean="0">
                  <a:solidFill>
                    <a:schemeClr val="accent2"/>
                  </a:solidFill>
                </a:rPr>
                <a:t>)</a:t>
              </a:r>
            </a:p>
            <a:p>
              <a:pPr marL="171452" indent="-171452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accent2"/>
                  </a:solidFill>
                </a:rPr>
                <a:t>Literal keywords</a:t>
              </a:r>
            </a:p>
            <a:p>
              <a:pPr marL="355600" lvl="1" indent="-1714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accent2"/>
                  </a:solidFill>
                </a:rPr>
                <a:t>null</a:t>
              </a:r>
            </a:p>
            <a:p>
              <a:pPr marL="355600" lvl="1" indent="-1714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accent2"/>
                  </a:solidFill>
                </a:rPr>
                <a:t>true &amp; false</a:t>
              </a:r>
            </a:p>
            <a:p>
              <a:pPr marL="355600" lvl="1" indent="-1714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accent2"/>
                  </a:solidFill>
                </a:rPr>
                <a:t>default</a:t>
              </a:r>
            </a:p>
            <a:p>
              <a:pPr marL="171452" indent="-171452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accent2"/>
                  </a:solidFill>
                </a:rPr>
                <a:t>Assigning </a:t>
              </a:r>
              <a:r>
                <a:rPr lang="en-US" sz="1600" dirty="0">
                  <a:solidFill>
                    <a:schemeClr val="accent2"/>
                  </a:solidFill>
                </a:rPr>
                <a:t>value to variable</a:t>
              </a:r>
            </a:p>
            <a:p>
              <a:pPr marL="363543" lvl="1" indent="-171452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2"/>
                  </a:solidFill>
                </a:rPr>
                <a:t>Operators</a:t>
              </a:r>
            </a:p>
            <a:p>
              <a:pPr marL="171452" indent="-171452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2"/>
                  </a:solidFill>
                </a:rPr>
                <a:t>Reading value from variable</a:t>
              </a:r>
            </a:p>
            <a:p>
              <a:pPr marL="171452" indent="-171452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2"/>
                  </a:solidFill>
                </a:rPr>
                <a:t>Expression</a:t>
              </a:r>
            </a:p>
            <a:p>
              <a:pPr marL="363543" lvl="1" indent="-171452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2"/>
                  </a:solidFill>
                </a:rPr>
                <a:t>Operators, Operands</a:t>
              </a:r>
            </a:p>
            <a:p>
              <a:pPr marL="363543" lvl="1" indent="-171452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2"/>
                  </a:solidFill>
                </a:rPr>
                <a:t>Parenthesis</a:t>
              </a:r>
            </a:p>
            <a:p>
              <a:endParaRPr lang="en-US" sz="1600" dirty="0">
                <a:solidFill>
                  <a:schemeClr val="accent2"/>
                </a:solidFill>
              </a:endParaRPr>
            </a:p>
            <a:p>
              <a:r>
                <a:rPr lang="en-US" sz="1600" dirty="0">
                  <a:solidFill>
                    <a:schemeClr val="accent2"/>
                  </a:solidFill>
                </a:rPr>
                <a:t>Converting</a:t>
              </a:r>
            </a:p>
            <a:p>
              <a:pPr marL="171452" indent="-171452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2"/>
                  </a:solidFill>
                </a:rPr>
                <a:t>Parsing</a:t>
              </a:r>
            </a:p>
          </p:txBody>
        </p:sp>
        <p:cxnSp>
          <p:nvCxnSpPr>
            <p:cNvPr id="15" name="Lige pilforbindelse 14"/>
            <p:cNvCxnSpPr/>
            <p:nvPr/>
          </p:nvCxnSpPr>
          <p:spPr>
            <a:xfrm flipV="1">
              <a:off x="2115619" y="1121229"/>
              <a:ext cx="3831961" cy="1992085"/>
            </a:xfrm>
            <a:prstGeom prst="straightConnector1">
              <a:avLst/>
            </a:prstGeom>
            <a:ln w="762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pe 26"/>
          <p:cNvGrpSpPr/>
          <p:nvPr/>
        </p:nvGrpSpPr>
        <p:grpSpPr>
          <a:xfrm>
            <a:off x="2783079" y="449094"/>
            <a:ext cx="6615208" cy="2777926"/>
            <a:chOff x="2783079" y="449094"/>
            <a:chExt cx="6615208" cy="2777926"/>
          </a:xfrm>
        </p:grpSpPr>
        <p:sp>
          <p:nvSpPr>
            <p:cNvPr id="13" name="Rektangel 12"/>
            <p:cNvSpPr/>
            <p:nvPr/>
          </p:nvSpPr>
          <p:spPr>
            <a:xfrm>
              <a:off x="5994114" y="449094"/>
              <a:ext cx="3404173" cy="27779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u="sng" dirty="0">
                  <a:solidFill>
                    <a:schemeClr val="accent2"/>
                  </a:solidFill>
                </a:rPr>
                <a:t>Data Types:</a:t>
              </a:r>
            </a:p>
            <a:p>
              <a:pPr algn="ctr"/>
              <a:endParaRPr lang="en-US" sz="1600" dirty="0">
                <a:solidFill>
                  <a:schemeClr val="accent2"/>
                </a:solidFill>
              </a:endParaRPr>
            </a:p>
            <a:p>
              <a:pPr marL="171452" indent="-171452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2"/>
                  </a:solidFill>
                </a:rPr>
                <a:t>Numeric: </a:t>
              </a:r>
              <a:r>
                <a:rPr lang="en-US" sz="1600" b="1" dirty="0" err="1">
                  <a:solidFill>
                    <a:schemeClr val="accent2"/>
                  </a:solidFill>
                </a:rPr>
                <a:t>int</a:t>
              </a:r>
              <a:r>
                <a:rPr lang="en-US" sz="1600" dirty="0">
                  <a:solidFill>
                    <a:schemeClr val="accent2"/>
                  </a:solidFill>
                </a:rPr>
                <a:t> (</a:t>
              </a:r>
              <a:r>
                <a:rPr lang="en-US" sz="1600" dirty="0" err="1">
                  <a:solidFill>
                    <a:schemeClr val="accent2"/>
                  </a:solidFill>
                </a:rPr>
                <a:t>uint</a:t>
              </a:r>
              <a:r>
                <a:rPr lang="en-US" sz="1600" dirty="0">
                  <a:solidFill>
                    <a:schemeClr val="accent2"/>
                  </a:solidFill>
                </a:rPr>
                <a:t>, byte, </a:t>
              </a:r>
              <a:r>
                <a:rPr lang="en-US" sz="1600" dirty="0" err="1">
                  <a:solidFill>
                    <a:schemeClr val="accent2"/>
                  </a:solidFill>
                </a:rPr>
                <a:t>sbyte</a:t>
              </a:r>
              <a:r>
                <a:rPr lang="en-US" sz="1600" dirty="0">
                  <a:solidFill>
                    <a:schemeClr val="accent2"/>
                  </a:solidFill>
                </a:rPr>
                <a:t>, short, </a:t>
              </a:r>
              <a:r>
                <a:rPr lang="en-US" sz="1600" dirty="0" err="1">
                  <a:solidFill>
                    <a:schemeClr val="accent2"/>
                  </a:solidFill>
                </a:rPr>
                <a:t>ushort</a:t>
              </a:r>
              <a:r>
                <a:rPr lang="en-US" sz="1600" dirty="0">
                  <a:solidFill>
                    <a:schemeClr val="accent2"/>
                  </a:solidFill>
                </a:rPr>
                <a:t>, long, </a:t>
              </a:r>
              <a:r>
                <a:rPr lang="en-US" sz="1600" dirty="0" err="1">
                  <a:solidFill>
                    <a:schemeClr val="accent2"/>
                  </a:solidFill>
                </a:rPr>
                <a:t>ulong</a:t>
              </a:r>
              <a:r>
                <a:rPr lang="en-US" sz="1600" dirty="0">
                  <a:solidFill>
                    <a:schemeClr val="accent2"/>
                  </a:solidFill>
                </a:rPr>
                <a:t>)</a:t>
              </a:r>
            </a:p>
            <a:p>
              <a:pPr marL="171452" indent="-171452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2"/>
                  </a:solidFill>
                </a:rPr>
                <a:t>Text: </a:t>
              </a:r>
              <a:r>
                <a:rPr lang="en-US" sz="1600" b="1" dirty="0">
                  <a:solidFill>
                    <a:schemeClr val="accent2"/>
                  </a:solidFill>
                </a:rPr>
                <a:t>char</a:t>
              </a:r>
              <a:r>
                <a:rPr lang="en-US" sz="1600" dirty="0">
                  <a:solidFill>
                    <a:schemeClr val="accent2"/>
                  </a:solidFill>
                </a:rPr>
                <a:t>, </a:t>
              </a:r>
              <a:r>
                <a:rPr lang="en-US" sz="1600" b="1" dirty="0">
                  <a:solidFill>
                    <a:schemeClr val="accent2"/>
                  </a:solidFill>
                </a:rPr>
                <a:t>string</a:t>
              </a:r>
            </a:p>
            <a:p>
              <a:pPr marL="171452" indent="-171452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2"/>
                  </a:solidFill>
                </a:rPr>
                <a:t>Logical: </a:t>
              </a:r>
              <a:r>
                <a:rPr lang="en-US" sz="1600" b="1" dirty="0">
                  <a:solidFill>
                    <a:schemeClr val="accent2"/>
                  </a:solidFill>
                </a:rPr>
                <a:t>bool</a:t>
              </a:r>
            </a:p>
            <a:p>
              <a:pPr marL="171452" indent="-171452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2"/>
                  </a:solidFill>
                </a:rPr>
                <a:t>Floating point: </a:t>
              </a:r>
              <a:r>
                <a:rPr lang="en-US" sz="1600" b="1" dirty="0">
                  <a:solidFill>
                    <a:schemeClr val="accent2"/>
                  </a:solidFill>
                </a:rPr>
                <a:t>double</a:t>
              </a:r>
              <a:r>
                <a:rPr lang="en-US" sz="1600" dirty="0">
                  <a:solidFill>
                    <a:schemeClr val="accent2"/>
                  </a:solidFill>
                </a:rPr>
                <a:t>, float, decimal </a:t>
              </a:r>
            </a:p>
            <a:p>
              <a:pPr marL="171452" indent="-171452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chemeClr val="accent2"/>
                  </a:solidFill>
                </a:rPr>
                <a:t>array</a:t>
              </a:r>
            </a:p>
            <a:p>
              <a:pPr marL="171452" indent="-171452">
                <a:buFont typeface="Arial" panose="020B0604020202020204" pitchFamily="34" charset="0"/>
                <a:buChar char="•"/>
              </a:pPr>
              <a:r>
                <a:rPr lang="en-US" sz="1600" i="1" dirty="0" smtClean="0">
                  <a:solidFill>
                    <a:schemeClr val="accent2"/>
                  </a:solidFill>
                </a:rPr>
                <a:t>class (object)</a:t>
              </a:r>
            </a:p>
            <a:p>
              <a:pPr marL="171452" indent="-171452">
                <a:buFont typeface="Arial" panose="020B0604020202020204" pitchFamily="34" charset="0"/>
                <a:buChar char="•"/>
              </a:pPr>
              <a:r>
                <a:rPr lang="en-US" sz="1600" dirty="0" err="1" smtClean="0">
                  <a:solidFill>
                    <a:schemeClr val="accent2"/>
                  </a:solidFill>
                </a:rPr>
                <a:t>DateTime</a:t>
              </a:r>
              <a:endParaRPr lang="en-US" sz="1600" dirty="0">
                <a:solidFill>
                  <a:schemeClr val="accent2"/>
                </a:solidFill>
              </a:endParaRPr>
            </a:p>
            <a:p>
              <a:endParaRPr lang="en-US" sz="1600" dirty="0">
                <a:solidFill>
                  <a:schemeClr val="accent2"/>
                </a:solidFill>
              </a:endParaRPr>
            </a:p>
          </p:txBody>
        </p:sp>
        <p:cxnSp>
          <p:nvCxnSpPr>
            <p:cNvPr id="16" name="Lige pilforbindelse 15"/>
            <p:cNvCxnSpPr/>
            <p:nvPr/>
          </p:nvCxnSpPr>
          <p:spPr>
            <a:xfrm flipV="1">
              <a:off x="2783079" y="664029"/>
              <a:ext cx="4211119" cy="2449285"/>
            </a:xfrm>
            <a:prstGeom prst="straightConnector1">
              <a:avLst/>
            </a:prstGeom>
            <a:ln w="762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pe 41"/>
          <p:cNvGrpSpPr/>
          <p:nvPr/>
        </p:nvGrpSpPr>
        <p:grpSpPr>
          <a:xfrm>
            <a:off x="2115619" y="3777344"/>
            <a:ext cx="4712170" cy="2833004"/>
            <a:chOff x="2115619" y="3777344"/>
            <a:chExt cx="4712170" cy="2833004"/>
          </a:xfrm>
        </p:grpSpPr>
        <p:sp>
          <p:nvSpPr>
            <p:cNvPr id="29" name="Rektangel 28"/>
            <p:cNvSpPr/>
            <p:nvPr/>
          </p:nvSpPr>
          <p:spPr>
            <a:xfrm>
              <a:off x="4005333" y="4266668"/>
              <a:ext cx="2822456" cy="23436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u="sng" dirty="0">
                  <a:solidFill>
                    <a:schemeClr val="accent2"/>
                  </a:solidFill>
                </a:rPr>
                <a:t>Program Structure:</a:t>
              </a:r>
            </a:p>
            <a:p>
              <a:pPr algn="ctr"/>
              <a:endParaRPr lang="en-US" sz="1600" dirty="0">
                <a:solidFill>
                  <a:schemeClr val="accent2"/>
                </a:solidFill>
              </a:endParaRPr>
            </a:p>
            <a:p>
              <a:pPr marL="171452" indent="-171452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2"/>
                  </a:solidFill>
                </a:rPr>
                <a:t>Application (solution)</a:t>
              </a:r>
            </a:p>
            <a:p>
              <a:pPr marL="171452" indent="-171452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2"/>
                  </a:solidFill>
                </a:rPr>
                <a:t>Assembly (project: .exe &amp; .</a:t>
              </a:r>
              <a:r>
                <a:rPr lang="en-US" sz="1600" dirty="0" err="1">
                  <a:solidFill>
                    <a:schemeClr val="accent2"/>
                  </a:solidFill>
                </a:rPr>
                <a:t>dll</a:t>
              </a:r>
              <a:r>
                <a:rPr lang="en-US" sz="1600" dirty="0">
                  <a:solidFill>
                    <a:schemeClr val="accent2"/>
                  </a:solidFill>
                </a:rPr>
                <a:t>)</a:t>
              </a:r>
            </a:p>
            <a:p>
              <a:pPr marL="171452" indent="-171452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2"/>
                  </a:solidFill>
                </a:rPr>
                <a:t>Namespace</a:t>
              </a:r>
            </a:p>
            <a:p>
              <a:pPr marL="171452" indent="-171452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2"/>
                  </a:solidFill>
                </a:rPr>
                <a:t>Class</a:t>
              </a:r>
            </a:p>
            <a:p>
              <a:pPr marL="171452" indent="-171452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2"/>
                  </a:solidFill>
                </a:rPr>
                <a:t>Method</a:t>
              </a:r>
            </a:p>
            <a:p>
              <a:pPr marL="171452" indent="-171452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2"/>
                  </a:solidFill>
                </a:rPr>
                <a:t>Code block</a:t>
              </a:r>
            </a:p>
            <a:p>
              <a:pPr marL="171452" indent="-171452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2"/>
                  </a:solidFill>
                </a:rPr>
                <a:t>Statement (instructions)</a:t>
              </a:r>
            </a:p>
          </p:txBody>
        </p:sp>
        <p:cxnSp>
          <p:nvCxnSpPr>
            <p:cNvPr id="30" name="Lige pilforbindelse 29"/>
            <p:cNvCxnSpPr/>
            <p:nvPr/>
          </p:nvCxnSpPr>
          <p:spPr>
            <a:xfrm>
              <a:off x="2115619" y="3777344"/>
              <a:ext cx="2309625" cy="603030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e 42"/>
          <p:cNvGrpSpPr/>
          <p:nvPr/>
        </p:nvGrpSpPr>
        <p:grpSpPr>
          <a:xfrm>
            <a:off x="3149600" y="3777343"/>
            <a:ext cx="4872098" cy="2945587"/>
            <a:chOff x="3149600" y="3777343"/>
            <a:chExt cx="4872098" cy="2945587"/>
          </a:xfrm>
        </p:grpSpPr>
        <p:sp>
          <p:nvSpPr>
            <p:cNvPr id="33" name="Rektangel 32"/>
            <p:cNvSpPr/>
            <p:nvPr/>
          </p:nvSpPr>
          <p:spPr>
            <a:xfrm>
              <a:off x="4906982" y="3858394"/>
              <a:ext cx="3114716" cy="28645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u="sng" dirty="0" smtClean="0">
                  <a:solidFill>
                    <a:schemeClr val="accent2"/>
                  </a:solidFill>
                </a:rPr>
                <a:t>C# Class </a:t>
              </a:r>
              <a:r>
                <a:rPr lang="en-US" sz="1600" b="1" u="sng" dirty="0">
                  <a:solidFill>
                    <a:schemeClr val="accent2"/>
                  </a:solidFill>
                </a:rPr>
                <a:t>(Object):</a:t>
              </a:r>
            </a:p>
            <a:p>
              <a:pPr algn="ctr"/>
              <a:endParaRPr lang="en-US" sz="1600" dirty="0">
                <a:solidFill>
                  <a:schemeClr val="accent2"/>
                </a:solidFill>
              </a:endParaRPr>
            </a:p>
            <a:p>
              <a:pPr marL="188916" lvl="1" indent="-188916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2"/>
                  </a:solidFill>
                </a:rPr>
                <a:t>Field</a:t>
              </a:r>
            </a:p>
            <a:p>
              <a:pPr marL="188916" lvl="1" indent="-188916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accent2"/>
                  </a:solidFill>
                </a:rPr>
                <a:t>Method</a:t>
              </a:r>
            </a:p>
            <a:p>
              <a:pPr marL="361955" lvl="2" indent="-188916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accent2"/>
                  </a:solidFill>
                </a:rPr>
                <a:t>Defining, naming</a:t>
              </a:r>
            </a:p>
            <a:p>
              <a:pPr marL="361955" lvl="2" indent="-188916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accent2"/>
                  </a:solidFill>
                </a:rPr>
                <a:t>Parameters</a:t>
              </a:r>
              <a:r>
                <a:rPr lang="en-US" sz="1600" dirty="0">
                  <a:solidFill>
                    <a:schemeClr val="accent2"/>
                  </a:solidFill>
                </a:rPr>
                <a:t>, return type</a:t>
              </a:r>
            </a:p>
            <a:p>
              <a:pPr marL="188916" lvl="1" indent="-188916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2"/>
                  </a:solidFill>
                </a:rPr>
                <a:t>Property (get, set)</a:t>
              </a:r>
            </a:p>
            <a:p>
              <a:pPr marL="188916" lvl="1" indent="-188916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2"/>
                  </a:solidFill>
                </a:rPr>
                <a:t>Constructor</a:t>
              </a:r>
            </a:p>
            <a:p>
              <a:pPr marL="361955" lvl="2" indent="-188916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2"/>
                  </a:solidFill>
                </a:rPr>
                <a:t>Object,  Instantiation (new)</a:t>
              </a:r>
            </a:p>
            <a:p>
              <a:pPr marL="171452" lvl="1" indent="-171452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2"/>
                  </a:solidFill>
                </a:rPr>
                <a:t>Access modifier (private, public</a:t>
              </a:r>
              <a:r>
                <a:rPr lang="en-US" sz="1600" dirty="0" smtClean="0">
                  <a:solidFill>
                    <a:schemeClr val="accent2"/>
                  </a:solidFill>
                </a:rPr>
                <a:t>)</a:t>
              </a:r>
            </a:p>
            <a:p>
              <a:pPr marL="171452" lvl="1" indent="-171452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accent2"/>
                  </a:solidFill>
                </a:rPr>
                <a:t>Access keywords (this)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  <p:cxnSp>
          <p:nvCxnSpPr>
            <p:cNvPr id="34" name="Lige pilforbindelse 33"/>
            <p:cNvCxnSpPr/>
            <p:nvPr/>
          </p:nvCxnSpPr>
          <p:spPr>
            <a:xfrm>
              <a:off x="3149600" y="3777343"/>
              <a:ext cx="2438400" cy="275314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e 43"/>
          <p:cNvGrpSpPr/>
          <p:nvPr/>
        </p:nvGrpSpPr>
        <p:grpSpPr>
          <a:xfrm>
            <a:off x="3890695" y="2088086"/>
            <a:ext cx="2855688" cy="1673499"/>
            <a:chOff x="3890695" y="2088086"/>
            <a:chExt cx="2855688" cy="1673499"/>
          </a:xfrm>
        </p:grpSpPr>
        <p:sp>
          <p:nvSpPr>
            <p:cNvPr id="38" name="Rektangel 37"/>
            <p:cNvSpPr/>
            <p:nvPr/>
          </p:nvSpPr>
          <p:spPr>
            <a:xfrm>
              <a:off x="4600016" y="2088086"/>
              <a:ext cx="2146367" cy="16734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63528" indent="-174627" algn="ctr"/>
              <a:r>
                <a:rPr lang="en-US" sz="1600" b="1" u="sng" dirty="0">
                  <a:solidFill>
                    <a:schemeClr val="accent2"/>
                  </a:solidFill>
                </a:rPr>
                <a:t>OOP Principles:</a:t>
              </a:r>
            </a:p>
            <a:p>
              <a:pPr marL="263528" indent="-174627" algn="ctr"/>
              <a:endParaRPr lang="en-US" sz="1600" dirty="0">
                <a:solidFill>
                  <a:schemeClr val="accent2"/>
                </a:solidFill>
              </a:endParaRPr>
            </a:p>
            <a:p>
              <a:pPr marL="263528" indent="-171452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chemeClr val="accent2"/>
                  </a:solidFill>
                </a:rPr>
                <a:t>Encapsulation</a:t>
              </a:r>
            </a:p>
            <a:p>
              <a:pPr marL="263528" indent="-171452">
                <a:buFont typeface="Arial" panose="020B0604020202020204" pitchFamily="34" charset="0"/>
                <a:buChar char="•"/>
              </a:pPr>
              <a:r>
                <a:rPr lang="en-US" sz="1600" i="1" dirty="0">
                  <a:solidFill>
                    <a:schemeClr val="accent2"/>
                  </a:solidFill>
                </a:rPr>
                <a:t>Polymorphism</a:t>
              </a:r>
            </a:p>
            <a:p>
              <a:pPr marL="263528" indent="-171452">
                <a:buFont typeface="Arial" panose="020B0604020202020204" pitchFamily="34" charset="0"/>
                <a:buChar char="•"/>
              </a:pPr>
              <a:r>
                <a:rPr lang="en-US" sz="1600" i="1" dirty="0">
                  <a:solidFill>
                    <a:schemeClr val="accent2"/>
                  </a:solidFill>
                </a:rPr>
                <a:t>Inheritance</a:t>
              </a:r>
            </a:p>
            <a:p>
              <a:pPr marL="263528" indent="-171452">
                <a:buFont typeface="Arial" panose="020B0604020202020204" pitchFamily="34" charset="0"/>
                <a:buChar char="•"/>
              </a:pPr>
              <a:r>
                <a:rPr lang="en-US" sz="1600" i="1" dirty="0">
                  <a:solidFill>
                    <a:schemeClr val="accent2"/>
                  </a:solidFill>
                </a:rPr>
                <a:t>Abstraction</a:t>
              </a:r>
            </a:p>
          </p:txBody>
        </p:sp>
        <p:cxnSp>
          <p:nvCxnSpPr>
            <p:cNvPr id="39" name="Lige pilforbindelse 38"/>
            <p:cNvCxnSpPr/>
            <p:nvPr/>
          </p:nvCxnSpPr>
          <p:spPr>
            <a:xfrm flipV="1">
              <a:off x="3890695" y="2324100"/>
              <a:ext cx="1130925" cy="1226000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Tag selv bord - Aadum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28" y="892624"/>
            <a:ext cx="10032500" cy="5116290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83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A561F-2EBF-4AED-800E-8CDF310E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Plan for i dag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578323D5-CF0A-4C05-A82A-64CBF1C4F53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31471" y="1690686"/>
          <a:ext cx="9748158" cy="41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417">
                  <a:extLst>
                    <a:ext uri="{9D8B030D-6E8A-4147-A177-3AD203B41FA5}">
                      <a16:colId xmlns:a16="http://schemas.microsoft.com/office/drawing/2014/main" val="3514400271"/>
                    </a:ext>
                  </a:extLst>
                </a:gridCol>
                <a:gridCol w="6122741">
                  <a:extLst>
                    <a:ext uri="{9D8B030D-6E8A-4147-A177-3AD203B41FA5}">
                      <a16:colId xmlns:a16="http://schemas.microsoft.com/office/drawing/2014/main" val="2032630198"/>
                    </a:ext>
                  </a:extLst>
                </a:gridCol>
              </a:tblGrid>
              <a:tr h="471360"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684956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08:15 – 08:30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Introduktion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163169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08:30 – 08:50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Terminologi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009533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08:30 – 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Øvelse 2 –</a:t>
                      </a:r>
                      <a:r>
                        <a:rPr lang="da-DK" sz="2400" baseline="0" dirty="0"/>
                        <a:t> </a:t>
                      </a:r>
                      <a:r>
                        <a:rPr lang="da-DK" sz="2400" baseline="0" dirty="0" smtClean="0"/>
                        <a:t>Klargøring</a:t>
                      </a:r>
                      <a:endParaRPr lang="en-US" sz="2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34295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09:45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798652"/>
                  </a:ext>
                </a:extLst>
              </a:tr>
              <a:tr h="155546">
                <a:tc>
                  <a:txBody>
                    <a:bodyPr/>
                    <a:lstStyle/>
                    <a:p>
                      <a:r>
                        <a:rPr lang="da-DK" sz="2400"/>
                        <a:t>10:00 – 10:45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Øvelse 3 – </a:t>
                      </a:r>
                      <a:r>
                        <a:rPr lang="da-DK" sz="2400" dirty="0" smtClean="0"/>
                        <a:t>Person-klassen</a:t>
                      </a:r>
                    </a:p>
                    <a:p>
                      <a:r>
                        <a:rPr lang="da-DK" sz="2400" noProof="0" dirty="0" smtClean="0"/>
                        <a:t>Øvelse 4 – Persistens</a:t>
                      </a:r>
                      <a:endParaRPr lang="en-US" sz="2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889556"/>
                  </a:ext>
                </a:extLst>
              </a:tr>
              <a:tr h="243777">
                <a:tc>
                  <a:txBody>
                    <a:bodyPr/>
                    <a:lstStyle/>
                    <a:p>
                      <a:r>
                        <a:rPr lang="da-DK" sz="2400"/>
                        <a:t>10:45 – 11:15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Øvelse 4 – </a:t>
                      </a:r>
                      <a:r>
                        <a:rPr lang="da-DK" sz="2400" baseline="0" dirty="0" smtClean="0"/>
                        <a:t>Persistens</a:t>
                      </a:r>
                      <a:endParaRPr lang="da-DK" sz="2400" i="0" baseline="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15882"/>
                  </a:ext>
                </a:extLst>
              </a:tr>
              <a:tr h="471360">
                <a:tc>
                  <a:txBody>
                    <a:bodyPr/>
                    <a:lstStyle/>
                    <a:p>
                      <a:r>
                        <a:rPr lang="da-DK" sz="2400" dirty="0"/>
                        <a:t>11:15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Opsummering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01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48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21C60-0830-4BF6-8453-47847BA0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Dagens opgave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DB9A306B-7FA0-425A-BE2B-E6F51CC5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Gennemgang af dagens opgave</a:t>
            </a:r>
          </a:p>
          <a:p>
            <a:r>
              <a:rPr lang="da-DK" dirty="0"/>
              <a:t>Spørgsmål til opgaven</a:t>
            </a:r>
          </a:p>
        </p:txBody>
      </p:sp>
    </p:spTree>
    <p:extLst>
      <p:ext uri="{BB962C8B-B14F-4D97-AF65-F5344CB8AC3E}">
        <p14:creationId xmlns:p14="http://schemas.microsoft.com/office/powerpoint/2010/main" val="18265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Sæt i gang!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Kom til os, hvis I har spørgsmål</a:t>
            </a:r>
          </a:p>
          <a:p>
            <a:r>
              <a:rPr lang="da-DK" dirty="0"/>
              <a:t>Sæt i gang med </a:t>
            </a:r>
            <a:r>
              <a:rPr lang="da-DK" dirty="0" smtClean="0"/>
              <a:t>dagens </a:t>
            </a:r>
            <a:r>
              <a:rPr lang="da-DK" dirty="0"/>
              <a:t>opgave</a:t>
            </a: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1026" name="Picture 2" descr="On YOUR MARK READY SET GO Imgflipcom Thumbs Up Hamster - Imgflip | Hamster  Meme on ME.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66"/>
          <a:stretch/>
        </p:blipFill>
        <p:spPr bwMode="auto">
          <a:xfrm>
            <a:off x="6498335" y="869572"/>
            <a:ext cx="4584193" cy="530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9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17C11-2AFC-420B-8A09-629C2B1F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/>
              <a:t>Opsummering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35F2B44-9F94-4452-93DB-79AB960E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a-DK" dirty="0"/>
              <a:t>Hvor langt nåede I med dagens øvelser?</a:t>
            </a:r>
          </a:p>
          <a:p>
            <a:r>
              <a:rPr lang="da-DK" dirty="0"/>
              <a:t>Stødte I på problemer I ikke fik løst?</a:t>
            </a:r>
          </a:p>
          <a:p>
            <a:r>
              <a:rPr lang="da-DK" dirty="0"/>
              <a:t>Har nogen lyst til at vise deres produkt? (kort!)</a:t>
            </a:r>
          </a:p>
        </p:txBody>
      </p:sp>
    </p:spTree>
    <p:extLst>
      <p:ext uri="{BB962C8B-B14F-4D97-AF65-F5344CB8AC3E}">
        <p14:creationId xmlns:p14="http://schemas.microsoft.com/office/powerpoint/2010/main" val="299171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0B470-E707-4CDC-91A9-0C30FCB7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Næste gang: </a:t>
            </a:r>
            <a:r>
              <a:rPr lang="da-DK" dirty="0" smtClean="0"/>
              <a:t>Mere Persistens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04A9C9-04D7-4F6C-902B-36415E02D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257"/>
            <a:ext cx="10515600" cy="47076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dirty="0" smtClean="0"/>
              <a:t>Arbejder videre på dagens opgave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Forberedelsen </a:t>
            </a:r>
            <a:r>
              <a:rPr lang="da-DK" dirty="0"/>
              <a:t>er på ItsLearning:</a:t>
            </a:r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b="1" dirty="0"/>
              <a:t>OBS:</a:t>
            </a:r>
            <a:r>
              <a:rPr lang="da-DK" dirty="0"/>
              <a:t> Der kan forekomme ændringer i planen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664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434</Words>
  <Application>Microsoft Office PowerPoint</Application>
  <PresentationFormat>Widescreen</PresentationFormat>
  <Paragraphs>139</Paragraphs>
  <Slides>9</Slides>
  <Notes>6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PowerPoint-præsentation</vt:lpstr>
      <vt:lpstr>Hvad har vi set på tidligere?</vt:lpstr>
      <vt:lpstr>Nye begreber</vt:lpstr>
      <vt:lpstr>PowerPoint-præsentation</vt:lpstr>
      <vt:lpstr>Plan for i dag</vt:lpstr>
      <vt:lpstr>Dagens opgave</vt:lpstr>
      <vt:lpstr>Sæt i gang!</vt:lpstr>
      <vt:lpstr>Opsummering</vt:lpstr>
      <vt:lpstr>Næste gang: Mere Persistens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program</dc:title>
  <dc:creator>Leif Kildelund</dc:creator>
  <cp:lastModifiedBy>Jan Brown</cp:lastModifiedBy>
  <cp:revision>235</cp:revision>
  <dcterms:created xsi:type="dcterms:W3CDTF">2021-08-24T08:25:38Z</dcterms:created>
  <dcterms:modified xsi:type="dcterms:W3CDTF">2021-09-26T17:12:28Z</dcterms:modified>
</cp:coreProperties>
</file>