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0" r:id="rId3"/>
    <p:sldId id="293" r:id="rId4"/>
    <p:sldId id="294" r:id="rId5"/>
    <p:sldId id="291" r:id="rId6"/>
    <p:sldId id="295" r:id="rId7"/>
    <p:sldId id="292" r:id="rId8"/>
    <p:sldId id="288" r:id="rId9"/>
    <p:sldId id="264" r:id="rId10"/>
    <p:sldId id="286" r:id="rId11"/>
    <p:sldId id="262" r:id="rId12"/>
    <p:sldId id="259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31" autoAdjust="0"/>
  </p:normalViewPr>
  <p:slideViewPr>
    <p:cSldViewPr snapToGrid="0">
      <p:cViewPr varScale="1">
        <p:scale>
          <a:sx n="70" d="100"/>
          <a:sy n="70" d="100"/>
        </p:scale>
        <p:origin x="106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05-10-2021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6610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744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808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8178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664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05-10-2021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05-10-2021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05-10-2021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05-10-2021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05-10-2021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05-10-2021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05-10-2021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05-10-2021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05-10-2021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05-10-2021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05-10-2021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05-10-2021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304040" y="393403"/>
            <a:ext cx="10317886" cy="115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dirty="0" smtClean="0"/>
              <a:t>    Ex15 </a:t>
            </a:r>
            <a:r>
              <a:rPr lang="da-DK" dirty="0"/>
              <a:t>– </a:t>
            </a:r>
            <a:r>
              <a:rPr lang="da-DK" dirty="0" smtClean="0"/>
              <a:t>Disaheim</a:t>
            </a:r>
            <a:endParaRPr lang="da-DK" dirty="0"/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952500" y="2905353"/>
            <a:ext cx="440871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800" dirty="0" err="1" smtClean="0"/>
              <a:t>Enumerations</a:t>
            </a:r>
            <a:endParaRPr lang="da-DK" sz="2800" dirty="0"/>
          </a:p>
        </p:txBody>
      </p:sp>
      <p:pic>
        <p:nvPicPr>
          <p:cNvPr id="1026" name="Picture 2" descr="Knowledge Transfer | Programming humor, History humor, Knowled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" t="6569" r="6668" b="15078"/>
          <a:stretch/>
        </p:blipFill>
        <p:spPr bwMode="auto">
          <a:xfrm>
            <a:off x="6651169" y="35652"/>
            <a:ext cx="5192487" cy="683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da-DK" dirty="0"/>
              <a:t>Kom til os, hvis I har spørgsmål</a:t>
            </a:r>
          </a:p>
          <a:p>
            <a:r>
              <a:rPr lang="da-DK" dirty="0"/>
              <a:t>Sæt i gang med dagens opgave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2050" name="Picture 2" descr="I&amp;#39;m ready to go I&amp;#39;m ready to go! Get up! Get up! Get up! I&amp;#39;m ready to go! -  super excited dog | Meme Gen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8" y="2329998"/>
            <a:ext cx="7445831" cy="433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7C11-2AFC-420B-8A09-629C2B1F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/>
              <a:t>Opsummering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F2B44-9F94-4452-93DB-79AB960E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/>
              <a:t>Hvor langt nåede I med dagens øvelser?</a:t>
            </a:r>
          </a:p>
          <a:p>
            <a:r>
              <a:rPr lang="da-DK" dirty="0"/>
              <a:t>Stødte I på problemer I ikke fik løst?</a:t>
            </a:r>
          </a:p>
          <a:p>
            <a:r>
              <a:rPr lang="da-DK" dirty="0"/>
              <a:t>Har nogen lyst til at vise deres produkt? (kort!)</a:t>
            </a:r>
          </a:p>
        </p:txBody>
      </p:sp>
    </p:spTree>
    <p:extLst>
      <p:ext uri="{BB962C8B-B14F-4D97-AF65-F5344CB8AC3E}">
        <p14:creationId xmlns:p14="http://schemas.microsoft.com/office/powerpoint/2010/main" val="29917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</a:t>
            </a:r>
            <a:r>
              <a:rPr lang="da-DK" dirty="0" smtClean="0"/>
              <a:t>Disaheim 2</a:t>
            </a:r>
            <a:endParaRPr lang="da-DK" dirty="0"/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640FB85E-C0C8-475B-BE60-98C352A28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6"/>
            <a:ext cx="10663989" cy="4551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Forberedelsen er på ItsLearning: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OBS:</a:t>
            </a:r>
            <a:r>
              <a:rPr lang="da-DK" dirty="0"/>
              <a:t> Der kan forekomme ændringer i planen</a:t>
            </a:r>
          </a:p>
          <a:p>
            <a:pPr lvl="1"/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9414"/>
            <a:ext cx="10797593" cy="27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0EBDF-B779-4B1A-A4F3-DFF90E2D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pic>
        <p:nvPicPr>
          <p:cNvPr id="13" name="Billede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1" t="7257" r="2125" b="7177"/>
          <a:stretch/>
        </p:blipFill>
        <p:spPr bwMode="auto">
          <a:xfrm>
            <a:off x="5388428" y="2558144"/>
            <a:ext cx="6597444" cy="33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Lige pilforbindelse 5"/>
          <p:cNvCxnSpPr/>
          <p:nvPr/>
        </p:nvCxnSpPr>
        <p:spPr>
          <a:xfrm flipV="1">
            <a:off x="3374571" y="4365171"/>
            <a:ext cx="1839686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/>
          <p:cNvCxnSpPr/>
          <p:nvPr/>
        </p:nvCxnSpPr>
        <p:spPr>
          <a:xfrm>
            <a:off x="5301342" y="3935188"/>
            <a:ext cx="0" cy="685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/>
          <p:cNvCxnSpPr/>
          <p:nvPr/>
        </p:nvCxnSpPr>
        <p:spPr>
          <a:xfrm>
            <a:off x="5301342" y="4728255"/>
            <a:ext cx="0" cy="9649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/>
          <p:nvPr/>
        </p:nvCxnSpPr>
        <p:spPr>
          <a:xfrm flipV="1">
            <a:off x="2786743" y="5246915"/>
            <a:ext cx="2427514" cy="44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>
            <a:off x="2351314" y="3135086"/>
            <a:ext cx="2950027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 flipV="1">
            <a:off x="3058886" y="3320143"/>
            <a:ext cx="2155371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/>
          <p:cNvCxnSpPr/>
          <p:nvPr/>
        </p:nvCxnSpPr>
        <p:spPr>
          <a:xfrm>
            <a:off x="5301341" y="3042560"/>
            <a:ext cx="0" cy="47352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felt 45"/>
          <p:cNvSpPr txBox="1"/>
          <p:nvPr/>
        </p:nvSpPr>
        <p:spPr>
          <a:xfrm rot="1318573">
            <a:off x="10229266" y="3509301"/>
            <a:ext cx="166148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2400" dirty="0" smtClean="0">
                <a:solidFill>
                  <a:srgbClr val="FF0000"/>
                </a:solidFill>
              </a:rPr>
              <a:t>Constructor</a:t>
            </a:r>
            <a:br>
              <a:rPr lang="da-DK" sz="2400" dirty="0" smtClean="0">
                <a:solidFill>
                  <a:srgbClr val="FF0000"/>
                </a:solidFill>
              </a:rPr>
            </a:br>
            <a:r>
              <a:rPr lang="da-DK" sz="2400" dirty="0" smtClean="0">
                <a:solidFill>
                  <a:srgbClr val="FF0000"/>
                </a:solidFill>
              </a:rPr>
              <a:t>overloading</a:t>
            </a:r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47" name="Tekstfelt 46"/>
          <p:cNvSpPr txBox="1"/>
          <p:nvPr/>
        </p:nvSpPr>
        <p:spPr>
          <a:xfrm rot="1318573">
            <a:off x="10489302" y="4882045"/>
            <a:ext cx="148951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2400" dirty="0" smtClean="0">
                <a:solidFill>
                  <a:srgbClr val="FF0000"/>
                </a:solidFill>
              </a:rPr>
              <a:t>+ </a:t>
            </a:r>
            <a:r>
              <a:rPr lang="da-DK" sz="2400" dirty="0" err="1" smtClean="0">
                <a:solidFill>
                  <a:srgbClr val="FF0000"/>
                </a:solidFill>
              </a:rPr>
              <a:t>Chaining</a:t>
            </a:r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48" name="Tekstfelt 47"/>
          <p:cNvSpPr txBox="1"/>
          <p:nvPr/>
        </p:nvSpPr>
        <p:spPr>
          <a:xfrm rot="1376433">
            <a:off x="8776895" y="5549631"/>
            <a:ext cx="150252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2400" dirty="0" err="1" smtClean="0">
                <a:solidFill>
                  <a:srgbClr val="FF0000"/>
                </a:solidFill>
              </a:rPr>
              <a:t>Overriding</a:t>
            </a:r>
            <a:endParaRPr lang="da-DK" sz="2400" dirty="0">
              <a:solidFill>
                <a:srgbClr val="FF0000"/>
              </a:solidFill>
            </a:endParaRPr>
          </a:p>
        </p:txBody>
      </p:sp>
      <p:grpSp>
        <p:nvGrpSpPr>
          <p:cNvPr id="53" name="Gruppe 52"/>
          <p:cNvGrpSpPr/>
          <p:nvPr/>
        </p:nvGrpSpPr>
        <p:grpSpPr>
          <a:xfrm>
            <a:off x="5682341" y="4136572"/>
            <a:ext cx="1371602" cy="522516"/>
            <a:chOff x="5682341" y="4136572"/>
            <a:chExt cx="1371602" cy="522516"/>
          </a:xfrm>
        </p:grpSpPr>
        <p:cxnSp>
          <p:nvCxnSpPr>
            <p:cNvPr id="50" name="Lige forbindelse 49"/>
            <p:cNvCxnSpPr/>
            <p:nvPr/>
          </p:nvCxnSpPr>
          <p:spPr>
            <a:xfrm>
              <a:off x="5682343" y="4136572"/>
              <a:ext cx="1371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Lige forbindelse 50"/>
            <p:cNvCxnSpPr/>
            <p:nvPr/>
          </p:nvCxnSpPr>
          <p:spPr>
            <a:xfrm>
              <a:off x="5682343" y="4397829"/>
              <a:ext cx="1371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Lige forbindelse 51"/>
            <p:cNvCxnSpPr/>
            <p:nvPr/>
          </p:nvCxnSpPr>
          <p:spPr>
            <a:xfrm>
              <a:off x="5682341" y="4659088"/>
              <a:ext cx="1371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ktangel 56"/>
          <p:cNvSpPr/>
          <p:nvPr/>
        </p:nvSpPr>
        <p:spPr>
          <a:xfrm>
            <a:off x="5344885" y="1845134"/>
            <a:ext cx="5312229" cy="4626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4" name="Lige forbindelse 53"/>
          <p:cNvCxnSpPr/>
          <p:nvPr/>
        </p:nvCxnSpPr>
        <p:spPr>
          <a:xfrm>
            <a:off x="5682341" y="5725888"/>
            <a:ext cx="21662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C71E00BD-48E2-4AFC-8E5E-FA583961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825624"/>
            <a:ext cx="10591800" cy="4716689"/>
          </a:xfrm>
        </p:spPr>
        <p:txBody>
          <a:bodyPr>
            <a:normAutofit/>
          </a:bodyPr>
          <a:lstStyle/>
          <a:p>
            <a:r>
              <a:rPr lang="da-DK" sz="3200" dirty="0" smtClean="0"/>
              <a:t>Designklasse -&gt; C#-klasse (jeres legoklods i programmering)</a:t>
            </a:r>
          </a:p>
          <a:p>
            <a:r>
              <a:rPr lang="da-DK" sz="3200" dirty="0" smtClean="0"/>
              <a:t>Attributter -&gt;</a:t>
            </a:r>
          </a:p>
          <a:p>
            <a:pPr lvl="1"/>
            <a:r>
              <a:rPr lang="da-DK" sz="2800" dirty="0" smtClean="0"/>
              <a:t>felter </a:t>
            </a:r>
            <a:br>
              <a:rPr lang="da-DK" sz="2800" dirty="0" smtClean="0"/>
            </a:br>
            <a:r>
              <a:rPr lang="da-DK" sz="2800" dirty="0" smtClean="0"/>
              <a:t>eller </a:t>
            </a:r>
            <a:br>
              <a:rPr lang="da-DK" sz="2800" dirty="0" smtClean="0"/>
            </a:br>
            <a:r>
              <a:rPr lang="da-DK" sz="2800" dirty="0" smtClean="0"/>
              <a:t>properties</a:t>
            </a:r>
          </a:p>
          <a:p>
            <a:r>
              <a:rPr lang="da-DK" sz="3200" dirty="0" smtClean="0"/>
              <a:t>Operationer -&gt;</a:t>
            </a:r>
          </a:p>
          <a:p>
            <a:pPr lvl="1"/>
            <a:r>
              <a:rPr lang="da-DK" sz="2800" dirty="0" smtClean="0"/>
              <a:t>constructors </a:t>
            </a:r>
            <a:br>
              <a:rPr lang="da-DK" sz="2800" dirty="0" smtClean="0"/>
            </a:br>
            <a:r>
              <a:rPr lang="da-DK" sz="2800" dirty="0" smtClean="0"/>
              <a:t>eller</a:t>
            </a:r>
            <a:br>
              <a:rPr lang="da-DK" sz="2800" dirty="0" smtClean="0"/>
            </a:br>
            <a:r>
              <a:rPr lang="da-DK" sz="2800" dirty="0" smtClean="0"/>
              <a:t>metoder</a:t>
            </a:r>
            <a:endParaRPr lang="da-DK" sz="2800" dirty="0"/>
          </a:p>
        </p:txBody>
      </p:sp>
      <p:grpSp>
        <p:nvGrpSpPr>
          <p:cNvPr id="60" name="Gruppe 59"/>
          <p:cNvGrpSpPr/>
          <p:nvPr/>
        </p:nvGrpSpPr>
        <p:grpSpPr>
          <a:xfrm>
            <a:off x="8676264" y="4006396"/>
            <a:ext cx="1889867" cy="693084"/>
            <a:chOff x="8676264" y="4006396"/>
            <a:chExt cx="1889867" cy="693084"/>
          </a:xfrm>
        </p:grpSpPr>
        <p:sp>
          <p:nvSpPr>
            <p:cNvPr id="58" name="Bue 57"/>
            <p:cNvSpPr/>
            <p:nvPr/>
          </p:nvSpPr>
          <p:spPr>
            <a:xfrm>
              <a:off x="8676264" y="4006396"/>
              <a:ext cx="457200" cy="418646"/>
            </a:xfrm>
            <a:prstGeom prst="arc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9" name="Bue 58"/>
            <p:cNvSpPr/>
            <p:nvPr/>
          </p:nvSpPr>
          <p:spPr>
            <a:xfrm>
              <a:off x="10108931" y="4280834"/>
              <a:ext cx="457200" cy="418646"/>
            </a:xfrm>
            <a:prstGeom prst="arc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87043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5" y="3340981"/>
            <a:ext cx="11023826" cy="33362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60EBDF-B779-4B1A-A4F3-DFF90E2D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tidligere</a:t>
            </a:r>
            <a:r>
              <a:rPr lang="da-DK" dirty="0"/>
              <a:t>?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C71E00BD-48E2-4AFC-8E5E-FA583961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857"/>
            <a:ext cx="9993086" cy="4528456"/>
          </a:xfrm>
        </p:spPr>
        <p:txBody>
          <a:bodyPr>
            <a:normAutofit/>
          </a:bodyPr>
          <a:lstStyle/>
          <a:p>
            <a:r>
              <a:rPr lang="da-DK" sz="3200" dirty="0" smtClean="0"/>
              <a:t>Navngivningskonvention</a:t>
            </a:r>
            <a:endParaRPr lang="da-DK" sz="3200" dirty="0"/>
          </a:p>
        </p:txBody>
      </p:sp>
      <p:pic>
        <p:nvPicPr>
          <p:cNvPr id="6" name="Billed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1" t="7257" r="2125" b="7177"/>
          <a:stretch/>
        </p:blipFill>
        <p:spPr bwMode="auto">
          <a:xfrm>
            <a:off x="6052457" y="437761"/>
            <a:ext cx="5530643" cy="28106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felt 3"/>
          <p:cNvSpPr txBox="1"/>
          <p:nvPr/>
        </p:nvSpPr>
        <p:spPr>
          <a:xfrm>
            <a:off x="7130139" y="4314594"/>
            <a:ext cx="3195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b="1" dirty="0" smtClean="0">
                <a:solidFill>
                  <a:srgbClr val="FF0000"/>
                </a:solidFill>
              </a:rPr>
              <a:t>Auto or </a:t>
            </a:r>
            <a:r>
              <a:rPr lang="da-DK" sz="2000" b="1" dirty="0" err="1" smtClean="0">
                <a:solidFill>
                  <a:srgbClr val="FF0000"/>
                </a:solidFill>
              </a:rPr>
              <a:t>fully</a:t>
            </a:r>
            <a:r>
              <a:rPr lang="da-DK" sz="2000" b="1" dirty="0" smtClean="0">
                <a:solidFill>
                  <a:srgbClr val="FF0000"/>
                </a:solidFill>
              </a:rPr>
              <a:t> </a:t>
            </a:r>
            <a:r>
              <a:rPr lang="da-DK" sz="2000" b="1" dirty="0" err="1" smtClean="0">
                <a:solidFill>
                  <a:srgbClr val="FF0000"/>
                </a:solidFill>
              </a:rPr>
              <a:t>implemented</a:t>
            </a:r>
            <a:r>
              <a:rPr lang="da-DK" sz="2000" b="1" dirty="0" smtClean="0">
                <a:solidFill>
                  <a:srgbClr val="FF0000"/>
                </a:solidFill>
              </a:rPr>
              <a:t>?</a:t>
            </a:r>
            <a:endParaRPr lang="da-DK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0EBDF-B779-4B1A-A4F3-DFF90E2D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C71E00BD-48E2-4AFC-8E5E-FA583961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993086" cy="4716689"/>
          </a:xfrm>
        </p:spPr>
        <p:txBody>
          <a:bodyPr>
            <a:normAutofit/>
          </a:bodyPr>
          <a:lstStyle/>
          <a:p>
            <a:r>
              <a:rPr lang="da-DK" sz="3200" dirty="0" smtClean="0"/>
              <a:t>For loop </a:t>
            </a:r>
            <a:br>
              <a:rPr lang="da-DK" sz="3200" dirty="0" smtClean="0"/>
            </a:br>
            <a:r>
              <a:rPr lang="da-DK" sz="3200" dirty="0" smtClean="0"/>
              <a:t/>
            </a:r>
            <a:br>
              <a:rPr lang="da-DK" sz="3200" dirty="0" smtClean="0"/>
            </a:br>
            <a:r>
              <a:rPr lang="da-DK" sz="3200" dirty="0" smtClean="0"/>
              <a:t>-&gt; </a:t>
            </a:r>
            <a:br>
              <a:rPr lang="da-DK" sz="3200" dirty="0" smtClean="0"/>
            </a:br>
            <a:r>
              <a:rPr lang="da-DK" sz="3200" dirty="0" smtClean="0"/>
              <a:t/>
            </a:r>
            <a:br>
              <a:rPr lang="da-DK" sz="3200" dirty="0" smtClean="0"/>
            </a:br>
            <a:r>
              <a:rPr lang="da-DK" sz="3200" dirty="0" smtClean="0"/>
              <a:t>while loop</a:t>
            </a:r>
            <a:endParaRPr lang="da-DK" sz="3200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940" y="1690688"/>
            <a:ext cx="5609543" cy="1637568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940" y="3521682"/>
            <a:ext cx="5609543" cy="3160762"/>
          </a:xfrm>
          <a:prstGeom prst="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</p:pic>
      <p:cxnSp>
        <p:nvCxnSpPr>
          <p:cNvPr id="7" name="Lige pilforbindelse 6"/>
          <p:cNvCxnSpPr/>
          <p:nvPr/>
        </p:nvCxnSpPr>
        <p:spPr>
          <a:xfrm>
            <a:off x="3091541" y="3918857"/>
            <a:ext cx="2133600" cy="46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pilforbindelse 8"/>
          <p:cNvCxnSpPr/>
          <p:nvPr/>
        </p:nvCxnSpPr>
        <p:spPr>
          <a:xfrm flipV="1">
            <a:off x="2830283" y="1884114"/>
            <a:ext cx="2057400" cy="20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4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0EBDF-B779-4B1A-A4F3-DFF90E2D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C71E00BD-48E2-4AFC-8E5E-FA583961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993086" cy="4716689"/>
          </a:xfrm>
        </p:spPr>
        <p:txBody>
          <a:bodyPr>
            <a:normAutofit/>
          </a:bodyPr>
          <a:lstStyle/>
          <a:p>
            <a:r>
              <a:rPr lang="da-DK" sz="3200" dirty="0" err="1" smtClean="0"/>
              <a:t>Foreach</a:t>
            </a:r>
            <a:r>
              <a:rPr lang="da-DK" sz="3200" dirty="0"/>
              <a:t> </a:t>
            </a:r>
            <a:r>
              <a:rPr lang="da-DK" sz="3200" dirty="0" smtClean="0"/>
              <a:t>loop</a:t>
            </a:r>
            <a:endParaRPr lang="da-DK" sz="3200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390DF28B-124A-41FC-8F25-2DAA86C258A1}"/>
              </a:ext>
            </a:extLst>
          </p:cNvPr>
          <p:cNvSpPr txBox="1"/>
          <p:nvPr/>
        </p:nvSpPr>
        <p:spPr>
          <a:xfrm>
            <a:off x="2108663" y="3075618"/>
            <a:ext cx="797467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(var item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collection)</a:t>
            </a:r>
          </a:p>
          <a:p>
            <a:r>
              <a:rPr lang="da-DK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3200" dirty="0">
                <a:solidFill>
                  <a:srgbClr val="008000"/>
                </a:solidFill>
                <a:latin typeface="Consolas" panose="020B0609020204030204" pitchFamily="49" charset="0"/>
              </a:rPr>
              <a:t>     // do </a:t>
            </a:r>
            <a:r>
              <a:rPr lang="da-DK" sz="32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something</a:t>
            </a:r>
            <a:r>
              <a:rPr lang="da-DK" sz="3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sz="3200" dirty="0" err="1">
                <a:solidFill>
                  <a:srgbClr val="008000"/>
                </a:solidFill>
                <a:latin typeface="Consolas" panose="020B0609020204030204" pitchFamily="49" charset="0"/>
              </a:rPr>
              <a:t>here</a:t>
            </a:r>
            <a:endParaRPr lang="da-DK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3827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0EBDF-B779-4B1A-A4F3-DFF90E2D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C71E00BD-48E2-4AFC-8E5E-FA583961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993086" cy="4716689"/>
          </a:xfrm>
        </p:spPr>
        <p:txBody>
          <a:bodyPr>
            <a:normAutofit/>
          </a:bodyPr>
          <a:lstStyle/>
          <a:p>
            <a:r>
              <a:rPr lang="da-DK" sz="3200" dirty="0" smtClean="0"/>
              <a:t>Få øvet int arrays – Sort() &amp; </a:t>
            </a:r>
            <a:r>
              <a:rPr lang="da-DK" sz="3200" dirty="0" err="1" smtClean="0"/>
              <a:t>Reverse</a:t>
            </a:r>
            <a:r>
              <a:rPr lang="da-DK" sz="3200" dirty="0" smtClean="0"/>
              <a:t>()</a:t>
            </a:r>
            <a:endParaRPr lang="da-DK" sz="3200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0" t="12944" r="9762" b="13318"/>
          <a:stretch/>
        </p:blipFill>
        <p:spPr>
          <a:xfrm>
            <a:off x="8323945" y="979374"/>
            <a:ext cx="3570514" cy="2558143"/>
          </a:xfrm>
          <a:prstGeom prst="rect">
            <a:avLst/>
          </a:prstGeom>
        </p:spPr>
      </p:pic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894051"/>
              </p:ext>
            </p:extLst>
          </p:nvPr>
        </p:nvGraphicFramePr>
        <p:xfrm>
          <a:off x="3882573" y="3452530"/>
          <a:ext cx="318225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564">
                  <a:extLst>
                    <a:ext uri="{9D8B030D-6E8A-4147-A177-3AD203B41FA5}">
                      <a16:colId xmlns:a16="http://schemas.microsoft.com/office/drawing/2014/main" val="3675449209"/>
                    </a:ext>
                  </a:extLst>
                </a:gridCol>
                <a:gridCol w="795564">
                  <a:extLst>
                    <a:ext uri="{9D8B030D-6E8A-4147-A177-3AD203B41FA5}">
                      <a16:colId xmlns:a16="http://schemas.microsoft.com/office/drawing/2014/main" val="2232954672"/>
                    </a:ext>
                  </a:extLst>
                </a:gridCol>
                <a:gridCol w="795564">
                  <a:extLst>
                    <a:ext uri="{9D8B030D-6E8A-4147-A177-3AD203B41FA5}">
                      <a16:colId xmlns:a16="http://schemas.microsoft.com/office/drawing/2014/main" val="3536805490"/>
                    </a:ext>
                  </a:extLst>
                </a:gridCol>
                <a:gridCol w="795564">
                  <a:extLst>
                    <a:ext uri="{9D8B030D-6E8A-4147-A177-3AD203B41FA5}">
                      <a16:colId xmlns:a16="http://schemas.microsoft.com/office/drawing/2014/main" val="878197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2400" dirty="0" smtClean="0"/>
                        <a:t>3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dirty="0" smtClean="0"/>
                        <a:t>2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dirty="0" smtClean="0"/>
                        <a:t>4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dirty="0" smtClean="0"/>
                        <a:t>1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38337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8378"/>
              </p:ext>
            </p:extLst>
          </p:nvPr>
        </p:nvGraphicFramePr>
        <p:xfrm>
          <a:off x="1661887" y="5451701"/>
          <a:ext cx="318225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564">
                  <a:extLst>
                    <a:ext uri="{9D8B030D-6E8A-4147-A177-3AD203B41FA5}">
                      <a16:colId xmlns:a16="http://schemas.microsoft.com/office/drawing/2014/main" val="3675449209"/>
                    </a:ext>
                  </a:extLst>
                </a:gridCol>
                <a:gridCol w="795564">
                  <a:extLst>
                    <a:ext uri="{9D8B030D-6E8A-4147-A177-3AD203B41FA5}">
                      <a16:colId xmlns:a16="http://schemas.microsoft.com/office/drawing/2014/main" val="2232954672"/>
                    </a:ext>
                  </a:extLst>
                </a:gridCol>
                <a:gridCol w="795564">
                  <a:extLst>
                    <a:ext uri="{9D8B030D-6E8A-4147-A177-3AD203B41FA5}">
                      <a16:colId xmlns:a16="http://schemas.microsoft.com/office/drawing/2014/main" val="3536805490"/>
                    </a:ext>
                  </a:extLst>
                </a:gridCol>
                <a:gridCol w="795564">
                  <a:extLst>
                    <a:ext uri="{9D8B030D-6E8A-4147-A177-3AD203B41FA5}">
                      <a16:colId xmlns:a16="http://schemas.microsoft.com/office/drawing/2014/main" val="878197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2400" dirty="0" smtClean="0"/>
                        <a:t>1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dirty="0" smtClean="0"/>
                        <a:t>2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dirty="0" smtClean="0"/>
                        <a:t>3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dirty="0" smtClean="0"/>
                        <a:t>4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38337"/>
                  </a:ext>
                </a:extLst>
              </a:tr>
            </a:tbl>
          </a:graphicData>
        </a:graphic>
      </p:graphicFrame>
      <p:sp>
        <p:nvSpPr>
          <p:cNvPr id="8" name="Nedadgående pil 7"/>
          <p:cNvSpPr/>
          <p:nvPr/>
        </p:nvSpPr>
        <p:spPr>
          <a:xfrm rot="2486924">
            <a:off x="4085772" y="4205798"/>
            <a:ext cx="315686" cy="956921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12" name="Tabe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65337"/>
              </p:ext>
            </p:extLst>
          </p:nvPr>
        </p:nvGraphicFramePr>
        <p:xfrm>
          <a:off x="6246586" y="5451701"/>
          <a:ext cx="318225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564">
                  <a:extLst>
                    <a:ext uri="{9D8B030D-6E8A-4147-A177-3AD203B41FA5}">
                      <a16:colId xmlns:a16="http://schemas.microsoft.com/office/drawing/2014/main" val="3675449209"/>
                    </a:ext>
                  </a:extLst>
                </a:gridCol>
                <a:gridCol w="795564">
                  <a:extLst>
                    <a:ext uri="{9D8B030D-6E8A-4147-A177-3AD203B41FA5}">
                      <a16:colId xmlns:a16="http://schemas.microsoft.com/office/drawing/2014/main" val="2232954672"/>
                    </a:ext>
                  </a:extLst>
                </a:gridCol>
                <a:gridCol w="795564">
                  <a:extLst>
                    <a:ext uri="{9D8B030D-6E8A-4147-A177-3AD203B41FA5}">
                      <a16:colId xmlns:a16="http://schemas.microsoft.com/office/drawing/2014/main" val="3536805490"/>
                    </a:ext>
                  </a:extLst>
                </a:gridCol>
                <a:gridCol w="795564">
                  <a:extLst>
                    <a:ext uri="{9D8B030D-6E8A-4147-A177-3AD203B41FA5}">
                      <a16:colId xmlns:a16="http://schemas.microsoft.com/office/drawing/2014/main" val="878197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2400" dirty="0" smtClean="0"/>
                        <a:t>1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dirty="0" smtClean="0"/>
                        <a:t>4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dirty="0" smtClean="0"/>
                        <a:t>2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dirty="0" smtClean="0"/>
                        <a:t>3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38337"/>
                  </a:ext>
                </a:extLst>
              </a:tr>
            </a:tbl>
          </a:graphicData>
        </a:graphic>
      </p:graphicFrame>
      <p:sp>
        <p:nvSpPr>
          <p:cNvPr id="13" name="Nedadgående pil 12"/>
          <p:cNvSpPr/>
          <p:nvPr/>
        </p:nvSpPr>
        <p:spPr>
          <a:xfrm rot="19197225">
            <a:off x="6478309" y="4210515"/>
            <a:ext cx="315686" cy="956921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2811227" y="4337084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smtClean="0"/>
              <a:t>Sort()</a:t>
            </a:r>
            <a:endParaRPr lang="da-DK" sz="2400" dirty="0"/>
          </a:p>
        </p:txBody>
      </p:sp>
      <p:sp>
        <p:nvSpPr>
          <p:cNvPr id="14" name="Tekstfelt 13"/>
          <p:cNvSpPr txBox="1"/>
          <p:nvPr/>
        </p:nvSpPr>
        <p:spPr>
          <a:xfrm>
            <a:off x="7107457" y="4337084"/>
            <a:ext cx="1350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 smtClean="0"/>
              <a:t>Reverse</a:t>
            </a:r>
            <a:r>
              <a:rPr lang="da-DK" sz="2400" dirty="0" smtClean="0"/>
              <a:t>()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9178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26D12-CC9B-48F9-AD16-3ADF688C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Nye begreber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BF0CC63-F15B-4BE4-89CC-AB55C1B4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6114" cy="4351338"/>
          </a:xfrm>
        </p:spPr>
        <p:txBody>
          <a:bodyPr/>
          <a:lstStyle/>
          <a:p>
            <a:r>
              <a:rPr lang="da-DK" dirty="0" err="1" smtClean="0"/>
              <a:t>Enumerations</a:t>
            </a:r>
            <a:endParaRPr lang="da-DK" dirty="0"/>
          </a:p>
        </p:txBody>
      </p:sp>
      <p:grpSp>
        <p:nvGrpSpPr>
          <p:cNvPr id="14" name="Gruppe 13"/>
          <p:cNvGrpSpPr/>
          <p:nvPr/>
        </p:nvGrpSpPr>
        <p:grpSpPr>
          <a:xfrm>
            <a:off x="4425723" y="1685865"/>
            <a:ext cx="7113135" cy="1511074"/>
            <a:chOff x="3827008" y="1892695"/>
            <a:chExt cx="7113135" cy="1511074"/>
          </a:xfrm>
        </p:grpSpPr>
        <p:pic>
          <p:nvPicPr>
            <p:cNvPr id="6" name="Billed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7009" y="1955969"/>
              <a:ext cx="5191125" cy="1447800"/>
            </a:xfrm>
            <a:prstGeom prst="rect">
              <a:avLst/>
            </a:prstGeom>
          </p:spPr>
        </p:pic>
        <p:sp>
          <p:nvSpPr>
            <p:cNvPr id="10" name="Rektangel 9"/>
            <p:cNvSpPr/>
            <p:nvPr/>
          </p:nvSpPr>
          <p:spPr>
            <a:xfrm>
              <a:off x="3827008" y="1892695"/>
              <a:ext cx="7113135" cy="1511073"/>
            </a:xfrm>
            <a:prstGeom prst="rect">
              <a:avLst/>
            </a:prstGeom>
            <a:noFill/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11" name="Gruppe 10"/>
          <p:cNvGrpSpPr/>
          <p:nvPr/>
        </p:nvGrpSpPr>
        <p:grpSpPr>
          <a:xfrm>
            <a:off x="4425722" y="4012376"/>
            <a:ext cx="7113136" cy="2345620"/>
            <a:chOff x="3827007" y="3936174"/>
            <a:chExt cx="7113136" cy="2345620"/>
          </a:xfrm>
        </p:grpSpPr>
        <p:pic>
          <p:nvPicPr>
            <p:cNvPr id="8" name="Billed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150" y="4044838"/>
              <a:ext cx="6619875" cy="457200"/>
            </a:xfrm>
            <a:prstGeom prst="rect">
              <a:avLst/>
            </a:prstGeom>
          </p:spPr>
        </p:pic>
        <p:pic>
          <p:nvPicPr>
            <p:cNvPr id="9" name="Billed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8176" y="4767319"/>
              <a:ext cx="4733925" cy="1514475"/>
            </a:xfrm>
            <a:prstGeom prst="rect">
              <a:avLst/>
            </a:prstGeom>
          </p:spPr>
        </p:pic>
        <p:sp>
          <p:nvSpPr>
            <p:cNvPr id="15" name="Rektangel 14"/>
            <p:cNvSpPr/>
            <p:nvPr/>
          </p:nvSpPr>
          <p:spPr>
            <a:xfrm>
              <a:off x="3827007" y="3936174"/>
              <a:ext cx="7113136" cy="2345620"/>
            </a:xfrm>
            <a:prstGeom prst="rect">
              <a:avLst/>
            </a:prstGeom>
            <a:noFill/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3" name="Billed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5" t="11944" r="9999" b="11104"/>
          <a:stretch/>
        </p:blipFill>
        <p:spPr>
          <a:xfrm>
            <a:off x="1181983" y="2787752"/>
            <a:ext cx="2643460" cy="2405311"/>
          </a:xfrm>
          <a:prstGeom prst="rect">
            <a:avLst/>
          </a:prstGeom>
        </p:spPr>
      </p:pic>
      <p:sp>
        <p:nvSpPr>
          <p:cNvPr id="18" name="Nedadgående pil 17"/>
          <p:cNvSpPr/>
          <p:nvPr/>
        </p:nvSpPr>
        <p:spPr>
          <a:xfrm>
            <a:off x="7723416" y="3304901"/>
            <a:ext cx="402772" cy="631371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93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97742"/>
              </p:ext>
            </p:extLst>
          </p:nvPr>
        </p:nvGraphicFramePr>
        <p:xfrm>
          <a:off x="1431471" y="1690686"/>
          <a:ext cx="9748158" cy="41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417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6122741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3169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08:50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baseline="0" dirty="0" smtClean="0"/>
                        <a:t>Disaheim (design -&gt; C#, debugging)</a:t>
                      </a:r>
                      <a:endParaRPr lang="en-US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98652"/>
                  </a:ext>
                </a:extLst>
              </a:tr>
              <a:tr h="155546">
                <a:tc>
                  <a:txBody>
                    <a:bodyPr/>
                    <a:lstStyle/>
                    <a:p>
                      <a:r>
                        <a:rPr lang="da-DK" sz="2400"/>
                        <a:t>10:00 – 10:45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baseline="0" dirty="0" smtClean="0"/>
                        <a:t>Disaheim (design -&gt; C#, debugging)</a:t>
                      </a:r>
                      <a:endParaRPr lang="da-DK" sz="2400" baseline="0" dirty="0"/>
                    </a:p>
                    <a:p>
                      <a:r>
                        <a:rPr lang="da-DK" sz="2400" dirty="0"/>
                        <a:t>Øvelse 3 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baseline="0" dirty="0" smtClean="0"/>
                        <a:t>Løs tidligere opgaver (individuelt)</a:t>
                      </a:r>
                      <a:endParaRPr lang="en-US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89556"/>
                  </a:ext>
                </a:extLst>
              </a:tr>
              <a:tr h="243777">
                <a:tc>
                  <a:txBody>
                    <a:bodyPr/>
                    <a:lstStyle/>
                    <a:p>
                      <a:r>
                        <a:rPr lang="da-DK" sz="2400"/>
                        <a:t>10:45 – 11:15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noProof="0" dirty="0"/>
                        <a:t>Øvelse 3 – </a:t>
                      </a:r>
                      <a:r>
                        <a:rPr lang="da-DK" sz="2400" baseline="0" dirty="0" smtClean="0"/>
                        <a:t>Løs tidligere opgaver (individuelt)</a:t>
                      </a:r>
                      <a:endParaRPr lang="da-DK" sz="2400" i="0" baseline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15882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11:15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0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284</Words>
  <Application>Microsoft Office PowerPoint</Application>
  <PresentationFormat>Widescreen</PresentationFormat>
  <Paragraphs>84</Paragraphs>
  <Slides>12</Slides>
  <Notes>8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Office-tema</vt:lpstr>
      <vt:lpstr>PowerPoint-præsentation</vt:lpstr>
      <vt:lpstr>Hvad har vi set på tidligere?</vt:lpstr>
      <vt:lpstr>Hvad har vi set på  tidligere?</vt:lpstr>
      <vt:lpstr>Hvad har vi set på tidligere?</vt:lpstr>
      <vt:lpstr>Hvad har vi set på tidligere?</vt:lpstr>
      <vt:lpstr>Hvad har vi set på tidligere?</vt:lpstr>
      <vt:lpstr>Nye begreber</vt:lpstr>
      <vt:lpstr>Plan for i dag</vt:lpstr>
      <vt:lpstr>Dagens opgave</vt:lpstr>
      <vt:lpstr>Sæt i gang!</vt:lpstr>
      <vt:lpstr>Opsummering</vt:lpstr>
      <vt:lpstr>Næste gang: Disaheim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Jan Brown</cp:lastModifiedBy>
  <cp:revision>293</cp:revision>
  <dcterms:created xsi:type="dcterms:W3CDTF">2021-08-24T08:25:38Z</dcterms:created>
  <dcterms:modified xsi:type="dcterms:W3CDTF">2021-10-05T14:55:14Z</dcterms:modified>
</cp:coreProperties>
</file>