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14674a22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14674a2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4674a2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14674a2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4674a2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4674a2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4674a2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14674a2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14674a2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14674a2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14674a2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14674a2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203f70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203f70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203f707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203f70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203f707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203f707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203f707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203f707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4674a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4674a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203f707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203f707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14674a22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14674a2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14674a2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14674a2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14674a2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14674a2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14674a22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14674a22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14674a22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14674a22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14674a2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14674a2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14674a2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14674a2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14674a22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14674a22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14674a22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14674a22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4674a2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14674a2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14674a22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14674a22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14674a22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14674a22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14674a22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14674a22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4674a2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4674a2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4674a2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4674a2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14674a2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14674a2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14674a2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14674a2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4674a2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4674a2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4674a2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4674a2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2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Structured Query Language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Logiske operatorer AND - OR - NOT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008525" y="1626250"/>
            <a:ext cx="81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22"/>
          <p:cNvSpPr txBox="1"/>
          <p:nvPr/>
        </p:nvSpPr>
        <p:spPr>
          <a:xfrm>
            <a:off x="705975" y="3555075"/>
            <a:ext cx="846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22"/>
          <p:cNvSpPr txBox="1"/>
          <p:nvPr/>
        </p:nvSpPr>
        <p:spPr>
          <a:xfrm>
            <a:off x="3788300" y="850950"/>
            <a:ext cx="53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27" y="850950"/>
            <a:ext cx="5894174" cy="41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68150" y="510575"/>
            <a:ext cx="85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condition2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condition3 ...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21" name="Google Shape;121;p23"/>
          <p:cNvSpPr txBox="1"/>
          <p:nvPr/>
        </p:nvSpPr>
        <p:spPr>
          <a:xfrm>
            <a:off x="743800" y="1796450"/>
            <a:ext cx="842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condition2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condition3 ...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22" name="Google Shape;122;p23"/>
          <p:cNvSpPr txBox="1"/>
          <p:nvPr/>
        </p:nvSpPr>
        <p:spPr>
          <a:xfrm>
            <a:off x="743800" y="3252500"/>
            <a:ext cx="842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Aggregerings Funktioner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1462375" y="1512800"/>
            <a:ext cx="770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Min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Max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Count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Avg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Sum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620900" y="151300"/>
            <a:ext cx="857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34" name="Google Shape;134;p25"/>
          <p:cNvSpPr txBox="1"/>
          <p:nvPr/>
        </p:nvSpPr>
        <p:spPr>
          <a:xfrm>
            <a:off x="649250" y="1167100"/>
            <a:ext cx="852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35" name="Google Shape;135;p25"/>
          <p:cNvSpPr txBox="1"/>
          <p:nvPr/>
        </p:nvSpPr>
        <p:spPr>
          <a:xfrm>
            <a:off x="620900" y="2188225"/>
            <a:ext cx="844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36" name="Google Shape;136;p25"/>
          <p:cNvSpPr txBox="1"/>
          <p:nvPr/>
        </p:nvSpPr>
        <p:spPr>
          <a:xfrm>
            <a:off x="630350" y="3209350"/>
            <a:ext cx="842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AVG(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37" name="Google Shape;137;p25"/>
          <p:cNvSpPr txBox="1"/>
          <p:nvPr/>
        </p:nvSpPr>
        <p:spPr>
          <a:xfrm>
            <a:off x="630350" y="4230475"/>
            <a:ext cx="842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da" sz="2750">
                <a:highlight>
                  <a:srgbClr val="FFFFFF"/>
                </a:highlight>
              </a:rPr>
              <a:t>SQL Aliases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11700" y="1285850"/>
            <a:ext cx="87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Benyttes til at give en tabel eller en kolonne et midlertidigt navn</a:t>
            </a:r>
            <a:endParaRPr sz="2400"/>
          </a:p>
        </p:txBody>
      </p:sp>
      <p:sp>
        <p:nvSpPr>
          <p:cNvPr id="144" name="Google Shape;144;p26"/>
          <p:cNvSpPr txBox="1"/>
          <p:nvPr/>
        </p:nvSpPr>
        <p:spPr>
          <a:xfrm>
            <a:off x="358950" y="2288100"/>
            <a:ext cx="86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alias_name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table_name;</a:t>
            </a:r>
            <a:endParaRPr sz="1800"/>
          </a:p>
        </p:txBody>
      </p:sp>
      <p:sp>
        <p:nvSpPr>
          <p:cNvPr id="145" name="Google Shape;145;p26"/>
          <p:cNvSpPr txBox="1"/>
          <p:nvPr/>
        </p:nvSpPr>
        <p:spPr>
          <a:xfrm>
            <a:off x="340050" y="3233600"/>
            <a:ext cx="8654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o.OrderID, o.OrderDate, c.CustomerName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c, Orders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c.CustomerName=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'Around the Horn'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.CustomerID=o.CustomerID;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da" sz="3150">
                <a:highlight>
                  <a:srgbClr val="FFFFFF"/>
                </a:highlight>
              </a:rPr>
              <a:t>SQL Joins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479050" y="13237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350"/>
            <a:ext cx="8839201" cy="260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80425" y="328300"/>
            <a:ext cx="87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900"/>
            <a:ext cx="4306750" cy="29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4664075" y="891125"/>
            <a:ext cx="44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50" y="1443725"/>
            <a:ext cx="4380050" cy="226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396050" y="328300"/>
            <a:ext cx="87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443150"/>
            <a:ext cx="4674206" cy="4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661825" y="297050"/>
            <a:ext cx="8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75" y="501025"/>
            <a:ext cx="4141449" cy="41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1224650" y="766050"/>
            <a:ext cx="79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00" y="735525"/>
            <a:ext cx="4550784" cy="36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7350" y="1258050"/>
            <a:ext cx="85206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SQL er et standard sprog for at gemme, manipulere og hente data fra databaser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1005775" y="515925"/>
            <a:ext cx="81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75" y="610463"/>
            <a:ext cx="3665108" cy="39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545200" y="1493875"/>
            <a:ext cx="867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table1.column_name 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table2.column_name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90" name="Google Shape;190;p33"/>
          <p:cNvSpPr txBox="1"/>
          <p:nvPr/>
        </p:nvSpPr>
        <p:spPr>
          <a:xfrm>
            <a:off x="545200" y="3347050"/>
            <a:ext cx="857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Orders.OrderID, Customers.CustomerName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Orders.CustomerID = Customers.CustomerID;</a:t>
            </a:r>
            <a:endParaRPr sz="1800"/>
          </a:p>
        </p:txBody>
      </p:sp>
      <p:sp>
        <p:nvSpPr>
          <p:cNvPr id="191" name="Google Shape;191;p33"/>
          <p:cNvSpPr txBox="1"/>
          <p:nvPr/>
        </p:nvSpPr>
        <p:spPr>
          <a:xfrm>
            <a:off x="545200" y="364300"/>
            <a:ext cx="850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/>
              <a:t>Inner join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Left join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11700" y="1191325"/>
            <a:ext cx="869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table1.column_name 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table2.column_name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376200" y="2874325"/>
            <a:ext cx="876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Customers.CustomerName, Orders.OrderID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Customers.CustomerID = Orders.CustomerID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Customers.CustomerName;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Right join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516875" y="1380425"/>
            <a:ext cx="865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table1.column_name 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table2.column_name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205" name="Google Shape;205;p35"/>
          <p:cNvSpPr txBox="1"/>
          <p:nvPr/>
        </p:nvSpPr>
        <p:spPr>
          <a:xfrm>
            <a:off x="516875" y="3120150"/>
            <a:ext cx="865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Orders.OrderID, Employees.LastName, Employees.FirstName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Orders.EmployeeID = Employees.EmployeeID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Orders.OrderID;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Full outer join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384500" y="1493875"/>
            <a:ext cx="878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table1.column_name 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table2.column_name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212" name="Google Shape;212;p36"/>
          <p:cNvSpPr txBox="1"/>
          <p:nvPr/>
        </p:nvSpPr>
        <p:spPr>
          <a:xfrm>
            <a:off x="384500" y="3422700"/>
            <a:ext cx="863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Customers.CustomerName, Orders.OrderID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Customers.CustomerID=Orders.CustomerID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Customers.CustomerName;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da" sz="2750">
                <a:highlight>
                  <a:srgbClr val="FFFFFF"/>
                </a:highlight>
              </a:rPr>
              <a:t>SQL GROUP BY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403400" y="1191325"/>
            <a:ext cx="863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Grupperer rækker som har samme værdi på et givet felt/kolonne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Benyttes ofte sammen med aggregerings funktioner, min, max, avg, sum og count</a:t>
            </a:r>
            <a:endParaRPr sz="1800"/>
          </a:p>
        </p:txBody>
      </p:sp>
      <p:sp>
        <p:nvSpPr>
          <p:cNvPr id="219" name="Google Shape;219;p37"/>
          <p:cNvSpPr txBox="1"/>
          <p:nvPr/>
        </p:nvSpPr>
        <p:spPr>
          <a:xfrm>
            <a:off x="441200" y="2439375"/>
            <a:ext cx="855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column_name(s);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Eksempler group by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349500" y="1017725"/>
            <a:ext cx="86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(CustomerID),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Country;</a:t>
            </a:r>
            <a:endParaRPr sz="1800"/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2229475"/>
            <a:ext cx="873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(CustomerID),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227" name="Google Shape;227;p38"/>
          <p:cNvSpPr txBox="1"/>
          <p:nvPr/>
        </p:nvSpPr>
        <p:spPr>
          <a:xfrm>
            <a:off x="349500" y="3876525"/>
            <a:ext cx="865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Shippers.ShipperName,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(Orders.OrderID)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NumberOfOrders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Shippers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Orders.ShipperID = Shippers.ShipperID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ShipperName;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da" sz="2750">
                <a:highlight>
                  <a:srgbClr val="FFFFFF"/>
                </a:highlight>
              </a:rPr>
              <a:t>SQL HAVING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311700" y="1153500"/>
            <a:ext cx="87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Having knytter sig til group by og aggregerings funktioner</a:t>
            </a:r>
            <a:endParaRPr sz="1800"/>
          </a:p>
        </p:txBody>
      </p:sp>
      <p:sp>
        <p:nvSpPr>
          <p:cNvPr id="234" name="Google Shape;234;p39"/>
          <p:cNvSpPr txBox="1"/>
          <p:nvPr/>
        </p:nvSpPr>
        <p:spPr>
          <a:xfrm>
            <a:off x="441225" y="1985550"/>
            <a:ext cx="87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column_name(s);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Eksempel sql Having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311700" y="1278750"/>
            <a:ext cx="895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(CustomerID),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 &gt; </a:t>
            </a:r>
            <a:r>
              <a:rPr lang="da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241" name="Google Shape;241;p40"/>
          <p:cNvSpPr txBox="1"/>
          <p:nvPr/>
        </p:nvSpPr>
        <p:spPr>
          <a:xfrm>
            <a:off x="311700" y="2931050"/>
            <a:ext cx="873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(CustomerID),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 &gt; </a:t>
            </a:r>
            <a:r>
              <a:rPr lang="da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(CustomerID)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da" sz="2750">
                <a:highlight>
                  <a:srgbClr val="FFFFFF"/>
                </a:highlight>
              </a:rPr>
              <a:t>SQL IN Operator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311700" y="1248075"/>
            <a:ext cx="863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value2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...);</a:t>
            </a:r>
            <a:endParaRPr sz="1800"/>
          </a:p>
        </p:txBody>
      </p:sp>
      <p:sp>
        <p:nvSpPr>
          <p:cNvPr id="248" name="Google Shape;248;p41"/>
          <p:cNvSpPr txBox="1"/>
          <p:nvPr/>
        </p:nvSpPr>
        <p:spPr>
          <a:xfrm>
            <a:off x="311700" y="2779750"/>
            <a:ext cx="873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STATEMENT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77100" y="642950"/>
            <a:ext cx="8389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execute queries against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retrieve data from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insert records in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update records in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delete records from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create new databases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create new tables in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create stored procedures in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create views in a database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da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SQL can set permissions on tables, procedures, and views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Eksempler på IN operator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327775" y="1304775"/>
            <a:ext cx="88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'Germany'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'France'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'UK'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  <p:sp>
        <p:nvSpPr>
          <p:cNvPr id="255" name="Google Shape;255;p42"/>
          <p:cNvSpPr txBox="1"/>
          <p:nvPr/>
        </p:nvSpPr>
        <p:spPr>
          <a:xfrm>
            <a:off x="365600" y="2439375"/>
            <a:ext cx="88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'Germany'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'France'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da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'UK'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  <p:sp>
        <p:nvSpPr>
          <p:cNvPr id="256" name="Google Shape;256;p42"/>
          <p:cNvSpPr txBox="1"/>
          <p:nvPr/>
        </p:nvSpPr>
        <p:spPr>
          <a:xfrm>
            <a:off x="422325" y="3592875"/>
            <a:ext cx="874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Suppliers);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da" sz="2750">
                <a:highlight>
                  <a:srgbClr val="FFFFFF"/>
                </a:highlight>
              </a:rPr>
              <a:t>SQL EXISTS Operator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311700" y="1248075"/>
            <a:ext cx="86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Benyttes for at teste om et subquery giver mindst 1 record</a:t>
            </a:r>
            <a:endParaRPr sz="1800"/>
          </a:p>
        </p:txBody>
      </p:sp>
      <p:sp>
        <p:nvSpPr>
          <p:cNvPr id="263" name="Google Shape;263;p43"/>
          <p:cNvSpPr txBox="1"/>
          <p:nvPr/>
        </p:nvSpPr>
        <p:spPr>
          <a:xfrm>
            <a:off x="311700" y="1940125"/>
            <a:ext cx="888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Eksempler på EXIST operator</a:t>
            </a:r>
            <a:endParaRPr/>
          </a:p>
        </p:txBody>
      </p:sp>
      <p:sp>
        <p:nvSpPr>
          <p:cNvPr id="269" name="Google Shape;269;p44"/>
          <p:cNvSpPr txBox="1"/>
          <p:nvPr/>
        </p:nvSpPr>
        <p:spPr>
          <a:xfrm>
            <a:off x="289950" y="1456075"/>
            <a:ext cx="888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SupplierName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Suppliers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ProductName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Products.SupplierID = Suppliers.supplierID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 &lt; </a:t>
            </a:r>
            <a:r>
              <a:rPr lang="da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  <p:sp>
        <p:nvSpPr>
          <p:cNvPr id="270" name="Google Shape;270;p44"/>
          <p:cNvSpPr txBox="1"/>
          <p:nvPr/>
        </p:nvSpPr>
        <p:spPr>
          <a:xfrm>
            <a:off x="289950" y="3025600"/>
            <a:ext cx="873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SupplierName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Suppliers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ProductName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Products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Products.SupplierID = Suppliers.supplierID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 = </a:t>
            </a:r>
            <a:r>
              <a:rPr lang="da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3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Database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650750" y="1404225"/>
            <a:ext cx="82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En database består af en eller flere tabeller</a:t>
            </a:r>
            <a:endParaRPr sz="2400"/>
          </a:p>
        </p:txBody>
      </p:sp>
      <p:sp>
        <p:nvSpPr>
          <p:cNvPr id="72" name="Google Shape;72;p16"/>
          <p:cNvSpPr txBox="1"/>
          <p:nvPr/>
        </p:nvSpPr>
        <p:spPr>
          <a:xfrm>
            <a:off x="650750" y="242047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Hver tabel består af en eller flere rækker - records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Eksempel på tabel fra w3schools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573600" y="1380425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1380425"/>
            <a:ext cx="6369696" cy="30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Hente data fra tabeller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41225" y="1418250"/>
            <a:ext cx="363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Syntaks rækkefølge: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select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from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where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group by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having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order by</a:t>
            </a:r>
            <a:endParaRPr sz="2400"/>
          </a:p>
        </p:txBody>
      </p:sp>
      <p:sp>
        <p:nvSpPr>
          <p:cNvPr id="86" name="Google Shape;86;p18"/>
          <p:cNvSpPr txBox="1"/>
          <p:nvPr/>
        </p:nvSpPr>
        <p:spPr>
          <a:xfrm>
            <a:off x="4382900" y="1418250"/>
            <a:ext cx="426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Logisk rækkefølge: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from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where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group by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having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select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order by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Logisk rækkefølge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535775" y="1229150"/>
            <a:ext cx="8635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from:  hvilke tabeller indeholder de data vi skal bruge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where: betingelser for at rækker skal med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group by: gruppering af data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having: betingelser for hver gruppe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select: hvilke kolonner skal med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a" sz="2400">
                <a:solidFill>
                  <a:schemeClr val="dk1"/>
                </a:solidFill>
              </a:rPr>
              <a:t>order by: hvilken rækkefølge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537900" y="1021125"/>
            <a:ext cx="806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select, </a:t>
            </a:r>
            <a:r>
              <a:rPr lang="da" sz="2400">
                <a:solidFill>
                  <a:schemeClr val="dk1"/>
                </a:solidFill>
              </a:rPr>
              <a:t>select distinct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from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where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a" sz="2400"/>
              <a:t>order by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554700" y="416025"/>
            <a:ext cx="86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03" name="Google Shape;103;p21"/>
          <p:cNvSpPr txBox="1"/>
          <p:nvPr/>
        </p:nvSpPr>
        <p:spPr>
          <a:xfrm>
            <a:off x="554700" y="1304800"/>
            <a:ext cx="84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04" name="Google Shape;104;p21"/>
          <p:cNvSpPr txBox="1"/>
          <p:nvPr/>
        </p:nvSpPr>
        <p:spPr>
          <a:xfrm>
            <a:off x="573600" y="1950975"/>
            <a:ext cx="842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  <p:sp>
        <p:nvSpPr>
          <p:cNvPr id="105" name="Google Shape;105;p21"/>
          <p:cNvSpPr txBox="1"/>
          <p:nvPr/>
        </p:nvSpPr>
        <p:spPr>
          <a:xfrm>
            <a:off x="554700" y="2874350"/>
            <a:ext cx="846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564150" y="4074625"/>
            <a:ext cx="85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column2, 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column1, column2, ... 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da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da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