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5" r:id="rId3"/>
    <p:sldId id="266" r:id="rId4"/>
    <p:sldId id="284" r:id="rId5"/>
    <p:sldId id="279" r:id="rId6"/>
    <p:sldId id="276" r:id="rId7"/>
    <p:sldId id="275" r:id="rId8"/>
    <p:sldId id="280" r:id="rId9"/>
    <p:sldId id="277" r:id="rId10"/>
    <p:sldId id="278" r:id="rId11"/>
    <p:sldId id="285" r:id="rId12"/>
    <p:sldId id="269" r:id="rId13"/>
    <p:sldId id="281" r:id="rId14"/>
    <p:sldId id="282" r:id="rId15"/>
    <p:sldId id="283" r:id="rId16"/>
    <p:sldId id="270" r:id="rId17"/>
    <p:sldId id="271" r:id="rId18"/>
    <p:sldId id="272" r:id="rId19"/>
  </p:sldIdLst>
  <p:sldSz cx="9144000" cy="6858000" type="screen4x3"/>
  <p:notesSz cx="9144000" cy="6858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Krieg" initials="SK" lastIdx="8" clrIdx="0">
    <p:extLst>
      <p:ext uri="{19B8F6BF-5375-455C-9EA6-DF929625EA0E}">
        <p15:presenceInfo xmlns:p15="http://schemas.microsoft.com/office/powerpoint/2012/main" userId="4b1174fe13c3f5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9" autoAdjust="0"/>
    <p:restoredTop sz="91212" autoAdjust="0"/>
  </p:normalViewPr>
  <p:slideViewPr>
    <p:cSldViewPr>
      <p:cViewPr varScale="1">
        <p:scale>
          <a:sx n="72" d="100"/>
          <a:sy n="72" d="100"/>
        </p:scale>
        <p:origin x="5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1782" y="90"/>
      </p:cViewPr>
      <p:guideLst>
        <p:guide orient="horz" pos="2880"/>
        <p:guide pos="2160"/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6T12:49:56.538" idx="5">
    <p:pos x="5331" y="3722"/>
    <p:text>Was sind Probleme?</p:text>
    <p:extLst>
      <p:ext uri="{C676402C-5697-4E1C-873F-D02D1690AC5C}">
        <p15:threadingInfo xmlns:p15="http://schemas.microsoft.com/office/powerpoint/2012/main" timeZoneBias="-120"/>
      </p:ext>
    </p:extLst>
  </p:cm>
  <p:cm authorId="1" dt="2020-07-06T12:50:28.498" idx="7">
    <p:pos x="5331" y="3858"/>
    <p:text>Löst es Probleme theoretisch? Praktisch?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  <p:cm authorId="1" dt="2020-07-06T12:50:41.400" idx="8">
    <p:pos x="5331" y="3994"/>
    <p:text>Kann es gut umgesetzt werden?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6T12:14:20.213" idx="4">
    <p:pos x="5304" y="3621"/>
    <p:text>8 August 100% of the bitcoin mining pools signaled support for SegWit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881034" y="351235"/>
            <a:ext cx="3678767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Prof. Dr. Hannes Hartenstein | DSN Research Group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21784" y="6399610"/>
            <a:ext cx="41380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366" y="141685"/>
            <a:ext cx="902970" cy="41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Prof. Dr. Hannes Hartenstein | </a:t>
            </a:r>
            <a:r>
              <a:rPr lang="en-US" dirty="0"/>
              <a:t>DSN Research Group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1AE7B73-0DF4-2744-B03C-9376FE1670C8}"/>
              </a:ext>
            </a:extLst>
          </p:cNvPr>
          <p:cNvSpPr/>
          <p:nvPr userDrawn="1"/>
        </p:nvSpPr>
        <p:spPr>
          <a:xfrm>
            <a:off x="1" y="3640648"/>
            <a:ext cx="9144000" cy="2812537"/>
          </a:xfrm>
          <a:prstGeom prst="rect">
            <a:avLst/>
          </a:prstGeom>
          <a:solidFill>
            <a:srgbClr val="3D4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sz="800" b="0" i="0" kern="1200" noProof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KIT – Die Forschungsuniversität in der Helmholtz-Gemeinschaft</a:t>
            </a:r>
            <a:endParaRPr lang="de-DE" altLang="de-DE" sz="800" noProof="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0"/>
            <a:ext cx="50503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altLang="de-DE" sz="1000" cap="all" noProof="0" dirty="0">
                <a:solidFill>
                  <a:schemeClr val="bg1"/>
                </a:solidFill>
              </a:rPr>
              <a:t>FORSCHUNGSGRUPPE DEZENTRALE SYSTEME UND NETZDIENSTE (DSN)</a:t>
            </a:r>
          </a:p>
          <a:p>
            <a:pPr eaLnBrk="1" hangingPunct="1"/>
            <a:r>
              <a:rPr lang="de-DE" altLang="de-DE" sz="1000" cap="all" noProof="0" dirty="0">
                <a:solidFill>
                  <a:schemeClr val="bg1"/>
                </a:solidFill>
              </a:rPr>
              <a:t>INSTITUT FÜR</a:t>
            </a:r>
            <a:r>
              <a:rPr lang="de-DE" altLang="de-DE" sz="1000" cap="all" baseline="0" noProof="0" dirty="0">
                <a:solidFill>
                  <a:schemeClr val="bg1"/>
                </a:solidFill>
              </a:rPr>
              <a:t> TELEMATIK</a:t>
            </a:r>
            <a:r>
              <a:rPr lang="de-DE" altLang="de-DE" sz="1000" cap="all" noProof="0" dirty="0">
                <a:solidFill>
                  <a:schemeClr val="bg1"/>
                </a:solidFill>
              </a:rPr>
              <a:t>, FAKULTÄT FÜR INFORMATIK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noProof="0" dirty="0" err="1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600" b="1" noProof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68" y="327655"/>
            <a:ext cx="889413" cy="706903"/>
          </a:xfrm>
          <a:prstGeom prst="rect">
            <a:avLst/>
          </a:prstGeom>
        </p:spPr>
      </p:pic>
      <p:pic>
        <p:nvPicPr>
          <p:cNvPr id="11" name="Picture 11" descr="KIT-Logo-rgb_de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1561-A54D-4175-9587-175F774C365F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25C0-D0E9-4806-8DD3-82FCEAE9BB9D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0B3B-8EF1-43DB-9A05-9913B3E55C42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CB09-F063-447F-A5D5-08DBE24D7A02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1044-AB1D-4DB8-9598-4407792E278A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3B3E-CB26-412B-95D9-7345C46AF3B9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68DB-2E70-49BF-BBD9-CFB0841BBE78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749FF-80CE-48E3-9D2D-85867FCD3DF1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A867D-DCC8-4BF5-BA9A-D8A1A5E80877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868C-2C1A-436F-A4F4-A53356CBD78D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Click </a:t>
            </a:r>
            <a:r>
              <a:rPr lang="de-DE" altLang="de-DE" noProof="0" dirty="0" err="1"/>
              <a:t>to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add</a:t>
            </a:r>
            <a:r>
              <a:rPr lang="de-DE" altLang="de-DE" noProof="0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Click </a:t>
            </a:r>
            <a:r>
              <a:rPr lang="de-DE" altLang="de-DE" noProof="0" dirty="0" err="1"/>
              <a:t>to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add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text</a:t>
            </a:r>
            <a:endParaRPr lang="de-DE" altLang="de-DE" noProof="0" dirty="0"/>
          </a:p>
          <a:p>
            <a:pPr lvl="1"/>
            <a:r>
              <a:rPr lang="de-DE" altLang="de-DE" noProof="0" dirty="0"/>
              <a:t>Second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2"/>
            <a:r>
              <a:rPr lang="de-DE" altLang="de-DE" noProof="0" dirty="0"/>
              <a:t>Third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3"/>
            <a:r>
              <a:rPr lang="de-DE" altLang="de-DE" noProof="0" dirty="0" err="1"/>
              <a:t>Fourth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4"/>
            <a:r>
              <a:rPr lang="de-DE" altLang="de-DE" noProof="0" dirty="0" err="1"/>
              <a:t>Fifth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de-DE" altLang="de-DE" sz="900" noProof="0" dirty="0"/>
              <a:t>Forschungsgruppe</a:t>
            </a:r>
            <a:r>
              <a:rPr lang="de-DE" altLang="de-DE" sz="900" baseline="0" noProof="0" dirty="0"/>
              <a:t> DSN</a:t>
            </a:r>
            <a:endParaRPr lang="de-DE" altLang="de-DE" sz="900" noProof="0" dirty="0"/>
          </a:p>
          <a:p>
            <a:pPr algn="r" eaLnBrk="1" hangingPunct="1">
              <a:spcBef>
                <a:spcPts val="0"/>
              </a:spcBef>
            </a:pPr>
            <a:r>
              <a:rPr lang="de-DE" altLang="de-DE" sz="900" noProof="0" dirty="0"/>
              <a:t>Institut für Telematik, Fakultät für Informatik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 noProof="0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noProof="0" dirty="0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0B82-C279-4EE0-92B5-22804A8CF06E}" type="datetime1">
              <a:rPr lang="de-DE" noProof="0" smtClean="0"/>
              <a:t>05.07.2020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bitcoin.it/w/images/en/4/49/Segwit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bitcoin/bips/master/bip-0144/witnesstx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-nachrichten.com/uploads/8/2/2/6/82265992/segwit-merkle-tree_orig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.stack.imgur.com/YXguz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1174/1*prtcx2rVQZmX9oZcyrC_gQ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2800" dirty="0"/>
              <a:t>SS 2020 Proseminar: Bitcoin &amp; Blockchain</a:t>
            </a:r>
            <a:br>
              <a:rPr lang="de-DE" altLang="de-DE" sz="2600" dirty="0"/>
            </a:br>
            <a:r>
              <a:rPr lang="de-DE" altLang="de-DE" sz="2200" dirty="0" err="1"/>
              <a:t>Segregated</a:t>
            </a:r>
            <a:r>
              <a:rPr lang="de-DE" altLang="de-DE" sz="2200" dirty="0"/>
              <a:t> </a:t>
            </a:r>
            <a:r>
              <a:rPr lang="de-DE" altLang="de-DE" sz="2200" dirty="0" err="1"/>
              <a:t>Witness</a:t>
            </a:r>
            <a:endParaRPr lang="de-DE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altLang="de-DE" sz="1600" b="1" dirty="0">
                <a:solidFill>
                  <a:srgbClr val="000000"/>
                </a:solidFill>
              </a:rPr>
              <a:t>Stefan Krieg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D6B4B3C-892A-466C-A412-8B9D10FC3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3" y="3887788"/>
            <a:ext cx="8370888" cy="212259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D498708-1309-493B-8FC8-30F3AD0B8577}"/>
              </a:ext>
            </a:extLst>
          </p:cNvPr>
          <p:cNvSpPr txBox="1"/>
          <p:nvPr/>
        </p:nvSpPr>
        <p:spPr>
          <a:xfrm>
            <a:off x="2790647" y="6010386"/>
            <a:ext cx="356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</a:t>
            </a:r>
            <a:r>
              <a:rPr lang="de-DE" sz="1000" dirty="0">
                <a:hlinkClick r:id="rId3"/>
              </a:rPr>
              <a:t>https://en.bitcoin.it/w/images/en/4/49/Segwit.png</a:t>
            </a:r>
            <a:endParaRPr lang="de-DE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0B2EB-B753-40B2-AF44-E68D4482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Skalierbarkeit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C3283A-A144-4D10-B311-CC0008BC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Blockgröße begrenzt auf 1 MB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 Block alle ca. 10 Minuten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Maximal ca. 4,6 Transaktionen pro Sekunde</a:t>
            </a:r>
          </a:p>
          <a:p>
            <a:pPr marL="0" indent="0">
              <a:buNone/>
            </a:pPr>
            <a:r>
              <a:rPr lang="de-DE" dirty="0"/>
              <a:t>(Vergleich: Visa 1700/s)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258C3D-328A-4377-BC49-C29A25FBD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34C7BE-DC2F-4800-9AFE-7B256D08D0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A0B3B-8EF1-43DB-9A05-9913B3E55C42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6982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F129B-8A0F-4489-A8CC-56B95C55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992" y="3140968"/>
            <a:ext cx="2230016" cy="576064"/>
          </a:xfrm>
        </p:spPr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4DA7EF-DAA6-43B3-A55D-57BEB841C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B00BD5-D678-46ED-A5C0-0E1C6B532D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64CB09-F063-447F-A5D5-08DBE24D7A02}" type="datetime1">
              <a:rPr lang="de-DE" noProof="0" smtClean="0"/>
              <a:t>06.07.2020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142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zur Behebung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Struktur namens „</a:t>
            </a:r>
            <a:r>
              <a:rPr lang="de-DE" dirty="0" err="1"/>
              <a:t>witness</a:t>
            </a:r>
            <a:r>
              <a:rPr lang="de-DE" dirty="0"/>
              <a:t>“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FB609-5AD3-47A6-B773-3670A2D8EF69}" type="datetime1">
              <a:rPr lang="de-DE" noProof="0" smtClean="0"/>
              <a:t>05.07.2020</a:t>
            </a:fld>
            <a:endParaRPr lang="de-DE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81F535-147B-46C5-9A06-D1BE424C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912758"/>
            <a:ext cx="8356600" cy="346587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05CB3E3-9EFC-4F19-BCCA-E81ABDB3BDAD}"/>
              </a:ext>
            </a:extLst>
          </p:cNvPr>
          <p:cNvSpPr txBox="1"/>
          <p:nvPr/>
        </p:nvSpPr>
        <p:spPr>
          <a:xfrm>
            <a:off x="2090290" y="5731054"/>
            <a:ext cx="4960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https://www.buybitcoinworldwide.com/pages/info/img/segwit-v-legacy.png</a:t>
            </a:r>
          </a:p>
        </p:txBody>
      </p:sp>
    </p:spTree>
    <p:extLst>
      <p:ext uri="{BB962C8B-B14F-4D97-AF65-F5344CB8AC3E}">
        <p14:creationId xmlns:p14="http://schemas.microsoft.com/office/powerpoint/2010/main" val="275067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F7614-FE10-4C4B-8552-341429CA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C662C-35D7-4CBE-B2E9-2DA4A730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IDs statt einer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Berechnung </a:t>
            </a:r>
            <a:r>
              <a:rPr lang="de-DE" dirty="0" err="1"/>
              <a:t>TxID</a:t>
            </a:r>
            <a:r>
              <a:rPr lang="de-DE" dirty="0"/>
              <a:t> wie vorher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Berechnung </a:t>
            </a:r>
            <a:r>
              <a:rPr lang="de-DE" dirty="0" err="1"/>
              <a:t>WTxID</a:t>
            </a:r>
            <a:r>
              <a:rPr lang="de-DE" dirty="0"/>
              <a:t> über serialisierte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37CB6D-2CD6-4B0F-98EB-68161A38EB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F9B4E-5EF4-401B-9933-3C446FD1AB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A0B3B-8EF1-43DB-9A05-9913B3E55C42}" type="datetime1">
              <a:rPr lang="de-DE" noProof="0" smtClean="0"/>
              <a:t>05.07.2020</a:t>
            </a:fld>
            <a:endParaRPr lang="de-DE" noProof="0" dirty="0"/>
          </a:p>
        </p:txBody>
      </p:sp>
      <p:pic>
        <p:nvPicPr>
          <p:cNvPr id="7" name="Grafik 6" descr="Ein Bild, das Screenshot, Monitor, Ball, haltend enthält.&#10;&#10;Automatisch generierte Beschreibung">
            <a:extLst>
              <a:ext uri="{FF2B5EF4-FFF2-40B4-BE49-F238E27FC236}">
                <a16:creationId xmlns:a16="http://schemas.microsoft.com/office/drawing/2014/main" id="{60820D0E-CBAC-423F-BC9E-21C20F054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5" y="4239948"/>
            <a:ext cx="8710613" cy="111627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65CE59-B70F-4C59-A49B-07A5A95E3EF4}"/>
              </a:ext>
            </a:extLst>
          </p:cNvPr>
          <p:cNvSpPr txBox="1"/>
          <p:nvPr/>
        </p:nvSpPr>
        <p:spPr>
          <a:xfrm>
            <a:off x="1991227" y="5659437"/>
            <a:ext cx="5158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</a:t>
            </a:r>
            <a:r>
              <a:rPr lang="de-DE" sz="1000" dirty="0">
                <a:hlinkClick r:id="rId3"/>
              </a:rPr>
              <a:t>https://raw.githubusercontent.com/bitcoin/bips/master/bip-0144/witnesstx.png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304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D896A-7048-414E-8F80-A67CF6DB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Block-Gewicht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F5DA6-AA2A-485B-A333-72BFD65B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Berechnung: 3 * Basis Größe + Gesamt Größe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Regel: Block-Gewicht ≤ 4,000,000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741E76-6469-4E4F-B559-D42C0F3D20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7A9B19-5652-450A-A5F2-1D0984C8D0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A0B3B-8EF1-43DB-9A05-9913B3E55C42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072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D788B-EF17-48CC-B245-E5521D9C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Witness</a:t>
            </a:r>
            <a:r>
              <a:rPr lang="de-DE" dirty="0"/>
              <a:t> Merkle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9065F7-FF4E-4AE0-BB0A-E30EEEFA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Gleich wie normaler Merkle </a:t>
            </a:r>
            <a:r>
              <a:rPr lang="de-DE" dirty="0" err="1"/>
              <a:t>Tree</a:t>
            </a:r>
            <a:r>
              <a:rPr lang="de-DE" dirty="0"/>
              <a:t> aber für </a:t>
            </a:r>
            <a:r>
              <a:rPr lang="de-DE" dirty="0" err="1"/>
              <a:t>Witness</a:t>
            </a:r>
            <a:endParaRPr lang="de-DE" dirty="0"/>
          </a:p>
          <a:p>
            <a:r>
              <a:rPr lang="de-DE" dirty="0" err="1"/>
              <a:t>Witness</a:t>
            </a:r>
            <a:r>
              <a:rPr lang="de-DE" dirty="0"/>
              <a:t> Root Hash in </a:t>
            </a:r>
            <a:r>
              <a:rPr lang="de-DE" dirty="0" err="1"/>
              <a:t>coinbase</a:t>
            </a:r>
            <a:r>
              <a:rPr lang="de-DE" dirty="0"/>
              <a:t> Transaktion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031DAA-0D37-4AE0-B8F3-5A22DD838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D109E-7792-42EB-B2B8-C1CEF21220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A0B3B-8EF1-43DB-9A05-9913B3E55C42}" type="datetime1">
              <a:rPr lang="de-DE" noProof="0" smtClean="0"/>
              <a:t>06.07.2020</a:t>
            </a:fld>
            <a:endParaRPr lang="de-DE" noProof="0" dirty="0"/>
          </a:p>
        </p:txBody>
      </p:sp>
      <p:pic>
        <p:nvPicPr>
          <p:cNvPr id="11" name="Grafik 10" descr="Ein Bild, das Screenshot, Anzeige enthält.&#10;&#10;Automatisch generierte Beschreibung">
            <a:extLst>
              <a:ext uri="{FF2B5EF4-FFF2-40B4-BE49-F238E27FC236}">
                <a16:creationId xmlns:a16="http://schemas.microsoft.com/office/drawing/2014/main" id="{576F7B09-7FCE-48B1-8022-CF7076FD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9" y="2377702"/>
            <a:ext cx="8891401" cy="32817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FB32BB3-8779-4366-8894-47531F66D8E5}"/>
              </a:ext>
            </a:extLst>
          </p:cNvPr>
          <p:cNvSpPr txBox="1"/>
          <p:nvPr/>
        </p:nvSpPr>
        <p:spPr>
          <a:xfrm>
            <a:off x="1651583" y="5969714"/>
            <a:ext cx="583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</a:t>
            </a:r>
            <a:r>
              <a:rPr lang="de-DE" sz="1000" dirty="0">
                <a:hlinkClick r:id="rId3"/>
              </a:rPr>
              <a:t>https://blockchain-nachrichten.com/uploads/8/2/2/6/82265992/segwit-merkle-tree_orig.png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33590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 Fork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Rückwärts kompatibel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Alte </a:t>
            </a:r>
            <a:r>
              <a:rPr lang="de-DE" dirty="0" err="1"/>
              <a:t>Wallets</a:t>
            </a:r>
            <a:r>
              <a:rPr lang="de-DE" dirty="0"/>
              <a:t> können nicht:</a:t>
            </a:r>
          </a:p>
          <a:p>
            <a:pPr lvl="1"/>
            <a:r>
              <a:rPr lang="de-DE" dirty="0" err="1"/>
              <a:t>SegWit</a:t>
            </a:r>
            <a:r>
              <a:rPr lang="de-DE" dirty="0"/>
              <a:t> Transaktionen validieren</a:t>
            </a:r>
          </a:p>
          <a:p>
            <a:pPr marL="476250" lvl="1" indent="0">
              <a:buNone/>
            </a:pPr>
            <a:endParaRPr lang="de-DE" dirty="0"/>
          </a:p>
          <a:p>
            <a:r>
              <a:rPr lang="de-DE" dirty="0"/>
              <a:t>Wurde am 24. August 2017 aktiviert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C46995-B035-486A-8684-0AE660797F9B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765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Malleability</a:t>
            </a:r>
            <a:r>
              <a:rPr lang="de-DE" dirty="0"/>
              <a:t> gefixt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Scaling</a:t>
            </a:r>
            <a:r>
              <a:rPr lang="de-DE" dirty="0"/>
              <a:t> Problem verbessert aber nicht gelöst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→ Ermöglicht Lightning Network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F4D9FD-1FBA-4D24-877D-BE1EF729A01D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194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C1B05-64A5-4B77-9410-201A1441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C3545-0B76-467F-85A8-7C0EBD67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von </a:t>
            </a:r>
            <a:r>
              <a:rPr lang="de-DE" dirty="0" err="1"/>
              <a:t>SegWit</a:t>
            </a:r>
            <a:r>
              <a:rPr lang="de-DE" dirty="0"/>
              <a:t> sehr sinnvoll</a:t>
            </a:r>
          </a:p>
          <a:p>
            <a:pPr lvl="1"/>
            <a:r>
              <a:rPr lang="de-DE" dirty="0"/>
              <a:t>Ermöglicht neue Technologien wie Lightning Network</a:t>
            </a:r>
          </a:p>
          <a:p>
            <a:pPr lvl="1"/>
            <a:r>
              <a:rPr lang="de-DE" dirty="0"/>
              <a:t>Erhöht Blockgröße zu heute besser geeignetem Wert</a:t>
            </a:r>
          </a:p>
          <a:p>
            <a:pPr lvl="1"/>
            <a:endParaRPr lang="de-DE" dirty="0"/>
          </a:p>
          <a:p>
            <a:r>
              <a:rPr lang="de-DE" dirty="0"/>
              <a:t>Heute von Transaktionen ca. 50% </a:t>
            </a:r>
            <a:r>
              <a:rPr lang="de-DE" dirty="0" err="1"/>
              <a:t>SegWit</a:t>
            </a:r>
            <a:endParaRPr lang="de-DE" dirty="0"/>
          </a:p>
          <a:p>
            <a:r>
              <a:rPr lang="de-DE" dirty="0"/>
              <a:t>Durchschnittliche Blockgröße von ca. 1.3 MB, Tendenz steigend</a:t>
            </a:r>
          </a:p>
          <a:p>
            <a:endParaRPr lang="de-DE" dirty="0"/>
          </a:p>
          <a:p>
            <a:r>
              <a:rPr lang="de-DE" dirty="0"/>
              <a:t>Transaktionen pro Sekunde nicht deutlich gestiegen</a:t>
            </a:r>
          </a:p>
          <a:p>
            <a:pPr lvl="1"/>
            <a:r>
              <a:rPr lang="de-DE" dirty="0"/>
              <a:t>Andere Lösung benötigt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B51D6-4DBB-4426-BCDF-56B3075617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D8C7BB-8857-4310-8BCF-8F5229D89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DAF59A-2FDE-401A-8AE2-C818746C29D5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446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Transaktion</a:t>
            </a:r>
          </a:p>
          <a:p>
            <a:pPr lvl="1"/>
            <a:r>
              <a:rPr lang="de-DE" dirty="0"/>
              <a:t>Merkle </a:t>
            </a:r>
            <a:r>
              <a:rPr lang="de-DE" dirty="0" err="1"/>
              <a:t>Tree</a:t>
            </a:r>
            <a:r>
              <a:rPr lang="de-DE" dirty="0"/>
              <a:t> </a:t>
            </a:r>
          </a:p>
          <a:p>
            <a:r>
              <a:rPr lang="de-DE" dirty="0"/>
              <a:t>Probleme</a:t>
            </a:r>
          </a:p>
          <a:p>
            <a:pPr lvl="1"/>
            <a:r>
              <a:rPr lang="de-DE" dirty="0"/>
              <a:t>Transaction </a:t>
            </a:r>
            <a:r>
              <a:rPr lang="de-DE" dirty="0" err="1"/>
              <a:t>Malleability</a:t>
            </a:r>
            <a:endParaRPr lang="de-DE" dirty="0"/>
          </a:p>
          <a:p>
            <a:pPr lvl="1"/>
            <a:r>
              <a:rPr lang="de-DE" dirty="0" err="1"/>
              <a:t>Scaling</a:t>
            </a:r>
            <a:r>
              <a:rPr lang="de-DE" dirty="0"/>
              <a:t> Problem</a:t>
            </a:r>
          </a:p>
          <a:p>
            <a:r>
              <a:rPr lang="de-DE" dirty="0"/>
              <a:t>Lösung</a:t>
            </a:r>
          </a:p>
          <a:p>
            <a:r>
              <a:rPr lang="de-DE" dirty="0"/>
              <a:t>Evaluierung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8A8805-CC31-4BEA-8C07-F4E13B79894A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9510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66855F-0D41-456D-A0AF-587DBE8AE63E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542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6183F-E9A4-4ACB-A4C0-FDEB4F26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der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0888D-2E99-4F76-8A6C-6AC124C1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Inwiefern löst </a:t>
            </a:r>
            <a:r>
              <a:rPr lang="de-DE" dirty="0" err="1"/>
              <a:t>SegWit</a:t>
            </a:r>
            <a:r>
              <a:rPr lang="de-DE" dirty="0"/>
              <a:t> die Probleme Transaction </a:t>
            </a:r>
            <a:r>
              <a:rPr lang="de-DE" dirty="0" err="1"/>
              <a:t>Malleability</a:t>
            </a:r>
            <a:r>
              <a:rPr lang="de-DE" dirty="0"/>
              <a:t> und das </a:t>
            </a:r>
            <a:r>
              <a:rPr lang="de-DE" dirty="0" err="1"/>
              <a:t>Scaling</a:t>
            </a:r>
            <a:r>
              <a:rPr lang="de-DE" dirty="0"/>
              <a:t> Problem?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Technische Umsetzung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82B504-69BC-4FC5-B303-A04EF0CE5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8F281-DC99-45B3-81F7-A26CFEB394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A0B3B-8EF1-43DB-9A05-9913B3E55C42}" type="datetime1">
              <a:rPr lang="de-DE" noProof="0" smtClean="0"/>
              <a:t>06.07.2020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06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55D96-7C82-410C-A47F-70B951FE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3088481"/>
            <a:ext cx="3886200" cy="681038"/>
          </a:xfrm>
        </p:spPr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591E0-DB3E-4477-8B35-EAA811FB3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B30EB-2C10-4AFB-A37C-263F729782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64CB09-F063-447F-A5D5-08DBE24D7A02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856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4B889-B3C4-40B1-88F5-A7A34F3A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D14C4E8-EEBD-439E-A898-741D6BE76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04739"/>
            <a:ext cx="8356600" cy="4681909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02ADB-2A72-4643-BB09-04B872CD5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D48EC-A588-41B8-ACE2-4518B3E623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41CB45-F91E-47B4-8238-B69A758DF461}" type="datetime1">
              <a:rPr lang="de-DE" noProof="0" smtClean="0"/>
              <a:t>05.07.2020</a:t>
            </a:fld>
            <a:endParaRPr lang="de-DE" noProof="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1347E6B-968A-43C0-9FB1-84C42BCEFE96}"/>
              </a:ext>
            </a:extLst>
          </p:cNvPr>
          <p:cNvSpPr txBox="1"/>
          <p:nvPr/>
        </p:nvSpPr>
        <p:spPr>
          <a:xfrm>
            <a:off x="3149048" y="5986648"/>
            <a:ext cx="2845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</a:t>
            </a:r>
            <a:r>
              <a:rPr lang="de-DE" sz="1000" dirty="0">
                <a:hlinkClick r:id="rId3"/>
              </a:rPr>
              <a:t>https://i.stack.imgur.com/YXguz.png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1601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81177-1A23-4D7D-983E-34A9682A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Merkle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987B713-6040-4653-A95F-8125862F0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7" y="1085050"/>
            <a:ext cx="7936275" cy="489426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8DA2F6-8D63-46C2-BE2C-CC6C20B54D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D86338-62BF-4C84-86C7-F699A4021B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CEF11A-4745-4BA1-8705-214495E93290}" type="datetime1">
              <a:rPr lang="de-DE" noProof="0" smtClean="0"/>
              <a:t>05.07.2020</a:t>
            </a:fld>
            <a:endParaRPr lang="de-DE" noProof="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A190BB-9782-4CC4-B1FC-D08FCE064439}"/>
              </a:ext>
            </a:extLst>
          </p:cNvPr>
          <p:cNvSpPr txBox="1"/>
          <p:nvPr/>
        </p:nvSpPr>
        <p:spPr>
          <a:xfrm>
            <a:off x="2172553" y="5856201"/>
            <a:ext cx="4798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</a:t>
            </a:r>
            <a:r>
              <a:rPr lang="de-DE" sz="1000" dirty="0">
                <a:hlinkClick r:id="rId3"/>
              </a:rPr>
              <a:t>https://miro.medium.com/max/1174/1*prtcx2rVQZmX9oZcyrC_gQ.png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0260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C1849-85F6-44B9-B413-65D99118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367" y="3125862"/>
            <a:ext cx="2913583" cy="606276"/>
          </a:xfrm>
        </p:spPr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938C8D-34AE-4B0A-B049-3A55592404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DC5986-3A7A-4A8D-AB8E-DFD9CE7D5A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64CB09-F063-447F-A5D5-08DBE24D7A02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6026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87236-05D4-4D3E-9A4D-8AC7F3C4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Malleability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C1726F-F789-4B66-99C1-6AFA5133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Transaction ID verändert nachdem sie signiert ist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Angriff ermöglicht Double-</a:t>
            </a:r>
            <a:r>
              <a:rPr lang="de-DE" dirty="0" err="1"/>
              <a:t>Spend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7D360D-5BE3-4D85-913A-F68A854EF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1B757-8CDA-4516-9203-96A0526314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A0B3B-8EF1-43DB-9A05-9913B3E55C42}" type="datetime1">
              <a:rPr lang="de-DE" noProof="0" smtClean="0"/>
              <a:t>05.07.2020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05902505"/>
      </p:ext>
    </p:extLst>
  </p:cSld>
  <p:clrMapOvr>
    <a:masterClrMapping/>
  </p:clrMapOvr>
</p:sld>
</file>

<file path=ppt/theme/theme1.xml><?xml version="1.0" encoding="utf-8"?>
<a:theme xmlns:a="http://schemas.openxmlformats.org/drawingml/2006/main" name="DSN_Master_en_20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CF399C9-1D16-5E44-9B6E-F4F9DFEC5698}" vid="{B6262159-EB9E-1843-AC36-1B43AC26BCB3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DSN_Master_de_2020_1 (1)</Template>
  <TotalTime>0</TotalTime>
  <Words>436</Words>
  <Application>Microsoft Office PowerPoint</Application>
  <PresentationFormat>Bildschirmpräsentation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Arial</vt:lpstr>
      <vt:lpstr>DSN_Master_en_2017</vt:lpstr>
      <vt:lpstr>PowerPoint-Präsentation</vt:lpstr>
      <vt:lpstr>Gliederung</vt:lpstr>
      <vt:lpstr>Motivation</vt:lpstr>
      <vt:lpstr>Ziel der Arbeit</vt:lpstr>
      <vt:lpstr>Grundlagen</vt:lpstr>
      <vt:lpstr>Transaktionen</vt:lpstr>
      <vt:lpstr>Merkle Tree</vt:lpstr>
      <vt:lpstr>Probleme</vt:lpstr>
      <vt:lpstr>Transaction Malleability</vt:lpstr>
      <vt:lpstr>Skalierbarkeit</vt:lpstr>
      <vt:lpstr>Lösung</vt:lpstr>
      <vt:lpstr>Konzept zur Behebung</vt:lpstr>
      <vt:lpstr>Umsetzung</vt:lpstr>
      <vt:lpstr>Block-Gewicht</vt:lpstr>
      <vt:lpstr>Witness Merkle Tree</vt:lpstr>
      <vt:lpstr>Soft Fork</vt:lpstr>
      <vt:lpstr>Evaluierung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Krieg</dc:creator>
  <cp:lastModifiedBy>Stefan Krieg</cp:lastModifiedBy>
  <cp:revision>24</cp:revision>
  <dcterms:created xsi:type="dcterms:W3CDTF">2020-07-02T10:07:51Z</dcterms:created>
  <dcterms:modified xsi:type="dcterms:W3CDTF">2020-07-06T10:54:44Z</dcterms:modified>
</cp:coreProperties>
</file>