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1" r:id="rId6"/>
    <p:sldId id="258" r:id="rId7"/>
    <p:sldId id="259" r:id="rId8"/>
    <p:sldId id="292" r:id="rId9"/>
    <p:sldId id="293" r:id="rId10"/>
    <p:sldId id="278" r:id="rId11"/>
    <p:sldId id="280" r:id="rId12"/>
    <p:sldId id="281" r:id="rId13"/>
    <p:sldId id="284" r:id="rId14"/>
    <p:sldId id="285"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Georgescu" initials="SG" lastIdx="7" clrIdx="0">
    <p:extLst>
      <p:ext uri="{19B8F6BF-5375-455C-9EA6-DF929625EA0E}">
        <p15:presenceInfo xmlns:p15="http://schemas.microsoft.com/office/powerpoint/2012/main" userId="S::Stefan.Georgescu@advantech.com::37908185-c1d7-42d0-9605-b4149a966f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Georgescu" userId="37908185-c1d7-42d0-9605-b4149a966f8b" providerId="ADAL" clId="{7F07B2EF-EC8A-44FF-BF2F-F457F98152AF}"/>
    <pc:docChg chg="undo redo custSel modSld">
      <pc:chgData name="Stefan Georgescu" userId="37908185-c1d7-42d0-9605-b4149a966f8b" providerId="ADAL" clId="{7F07B2EF-EC8A-44FF-BF2F-F457F98152AF}" dt="2024-06-26T15:05:06.794" v="1334" actId="20577"/>
      <pc:docMkLst>
        <pc:docMk/>
      </pc:docMkLst>
      <pc:sldChg chg="modSp mod">
        <pc:chgData name="Stefan Georgescu" userId="37908185-c1d7-42d0-9605-b4149a966f8b" providerId="ADAL" clId="{7F07B2EF-EC8A-44FF-BF2F-F457F98152AF}" dt="2024-06-26T14:23:17.586" v="12" actId="20577"/>
        <pc:sldMkLst>
          <pc:docMk/>
          <pc:sldMk cId="3386064605" sldId="256"/>
        </pc:sldMkLst>
        <pc:spChg chg="mod">
          <ac:chgData name="Stefan Georgescu" userId="37908185-c1d7-42d0-9605-b4149a966f8b" providerId="ADAL" clId="{7F07B2EF-EC8A-44FF-BF2F-F457F98152AF}" dt="2024-06-26T14:23:17.586" v="12" actId="20577"/>
          <ac:spMkLst>
            <pc:docMk/>
            <pc:sldMk cId="3386064605" sldId="256"/>
            <ac:spMk id="2" creationId="{8D62EE25-A9DB-4CA3-9EDD-976885FA90D7}"/>
          </ac:spMkLst>
        </pc:spChg>
      </pc:sldChg>
      <pc:sldChg chg="modSp mod">
        <pc:chgData name="Stefan Georgescu" userId="37908185-c1d7-42d0-9605-b4149a966f8b" providerId="ADAL" clId="{7F07B2EF-EC8A-44FF-BF2F-F457F98152AF}" dt="2024-06-26T14:25:14.209" v="65"/>
        <pc:sldMkLst>
          <pc:docMk/>
          <pc:sldMk cId="2679095944" sldId="257"/>
        </pc:sldMkLst>
        <pc:spChg chg="mod">
          <ac:chgData name="Stefan Georgescu" userId="37908185-c1d7-42d0-9605-b4149a966f8b" providerId="ADAL" clId="{7F07B2EF-EC8A-44FF-BF2F-F457F98152AF}" dt="2024-06-26T14:23:28.217" v="35" actId="20577"/>
          <ac:spMkLst>
            <pc:docMk/>
            <pc:sldMk cId="2679095944" sldId="257"/>
            <ac:spMk id="2" creationId="{7E43F482-FC1E-4781-A382-BE14A4520307}"/>
          </ac:spMkLst>
        </pc:spChg>
        <pc:spChg chg="mod">
          <ac:chgData name="Stefan Georgescu" userId="37908185-c1d7-42d0-9605-b4149a966f8b" providerId="ADAL" clId="{7F07B2EF-EC8A-44FF-BF2F-F457F98152AF}" dt="2024-06-26T14:25:14.209" v="65"/>
          <ac:spMkLst>
            <pc:docMk/>
            <pc:sldMk cId="2679095944" sldId="257"/>
            <ac:spMk id="3" creationId="{58D3407B-87BB-43C3-8FF1-B772CA1DECAF}"/>
          </ac:spMkLst>
        </pc:spChg>
      </pc:sldChg>
      <pc:sldChg chg="modSp mod">
        <pc:chgData name="Stefan Georgescu" userId="37908185-c1d7-42d0-9605-b4149a966f8b" providerId="ADAL" clId="{7F07B2EF-EC8A-44FF-BF2F-F457F98152AF}" dt="2024-06-26T14:33:59.585" v="451" actId="20577"/>
        <pc:sldMkLst>
          <pc:docMk/>
          <pc:sldMk cId="412618624" sldId="258"/>
        </pc:sldMkLst>
        <pc:spChg chg="mod">
          <ac:chgData name="Stefan Georgescu" userId="37908185-c1d7-42d0-9605-b4149a966f8b" providerId="ADAL" clId="{7F07B2EF-EC8A-44FF-BF2F-F457F98152AF}" dt="2024-06-26T14:33:59.585" v="451" actId="20577"/>
          <ac:spMkLst>
            <pc:docMk/>
            <pc:sldMk cId="412618624" sldId="258"/>
            <ac:spMk id="2" creationId="{FFC6CB2E-7970-463B-B388-A077F72D6E70}"/>
          </ac:spMkLst>
        </pc:spChg>
      </pc:sldChg>
      <pc:sldChg chg="modSp mod">
        <pc:chgData name="Stefan Georgescu" userId="37908185-c1d7-42d0-9605-b4149a966f8b" providerId="ADAL" clId="{7F07B2EF-EC8A-44FF-BF2F-F457F98152AF}" dt="2024-06-26T14:35:25.216" v="476" actId="27636"/>
        <pc:sldMkLst>
          <pc:docMk/>
          <pc:sldMk cId="3510855904" sldId="259"/>
        </pc:sldMkLst>
        <pc:spChg chg="mod">
          <ac:chgData name="Stefan Georgescu" userId="37908185-c1d7-42d0-9605-b4149a966f8b" providerId="ADAL" clId="{7F07B2EF-EC8A-44FF-BF2F-F457F98152AF}" dt="2024-06-26T14:34:09.883" v="466" actId="20577"/>
          <ac:spMkLst>
            <pc:docMk/>
            <pc:sldMk cId="3510855904" sldId="259"/>
            <ac:spMk id="2" creationId="{6DDD11EB-EB61-421D-A8DB-76312F4888E8}"/>
          </ac:spMkLst>
        </pc:spChg>
        <pc:spChg chg="mod">
          <ac:chgData name="Stefan Georgescu" userId="37908185-c1d7-42d0-9605-b4149a966f8b" providerId="ADAL" clId="{7F07B2EF-EC8A-44FF-BF2F-F457F98152AF}" dt="2024-06-26T14:35:25.216" v="476" actId="27636"/>
          <ac:spMkLst>
            <pc:docMk/>
            <pc:sldMk cId="3510855904" sldId="259"/>
            <ac:spMk id="3" creationId="{7195DB8A-7E4D-44DA-A5AD-AC987E9D5C7E}"/>
          </ac:spMkLst>
        </pc:spChg>
      </pc:sldChg>
      <pc:sldChg chg="modSp mod">
        <pc:chgData name="Stefan Georgescu" userId="37908185-c1d7-42d0-9605-b4149a966f8b" providerId="ADAL" clId="{7F07B2EF-EC8A-44FF-BF2F-F457F98152AF}" dt="2024-06-26T14:39:24.726" v="577" actId="27636"/>
        <pc:sldMkLst>
          <pc:docMk/>
          <pc:sldMk cId="177469050" sldId="278"/>
        </pc:sldMkLst>
        <pc:spChg chg="mod">
          <ac:chgData name="Stefan Georgescu" userId="37908185-c1d7-42d0-9605-b4149a966f8b" providerId="ADAL" clId="{7F07B2EF-EC8A-44FF-BF2F-F457F98152AF}" dt="2024-06-26T14:36:15.201" v="530" actId="20577"/>
          <ac:spMkLst>
            <pc:docMk/>
            <pc:sldMk cId="177469050" sldId="278"/>
            <ac:spMk id="2" creationId="{2E5DEF1E-6092-483E-8F49-0FD7B780EE61}"/>
          </ac:spMkLst>
        </pc:spChg>
        <pc:spChg chg="mod">
          <ac:chgData name="Stefan Georgescu" userId="37908185-c1d7-42d0-9605-b4149a966f8b" providerId="ADAL" clId="{7F07B2EF-EC8A-44FF-BF2F-F457F98152AF}" dt="2024-06-26T14:36:35.064" v="531"/>
          <ac:spMkLst>
            <pc:docMk/>
            <pc:sldMk cId="177469050" sldId="278"/>
            <ac:spMk id="3" creationId="{2E68956C-2288-4DC6-BECD-712E97FC6CBD}"/>
          </ac:spMkLst>
        </pc:spChg>
        <pc:spChg chg="mod">
          <ac:chgData name="Stefan Georgescu" userId="37908185-c1d7-42d0-9605-b4149a966f8b" providerId="ADAL" clId="{7F07B2EF-EC8A-44FF-BF2F-F457F98152AF}" dt="2024-06-26T14:37:50.928" v="544" actId="108"/>
          <ac:spMkLst>
            <pc:docMk/>
            <pc:sldMk cId="177469050" sldId="278"/>
            <ac:spMk id="4" creationId="{C34A1F27-1729-45E5-A07C-1F050CF07F44}"/>
          </ac:spMkLst>
        </pc:spChg>
        <pc:spChg chg="mod">
          <ac:chgData name="Stefan Georgescu" userId="37908185-c1d7-42d0-9605-b4149a966f8b" providerId="ADAL" clId="{7F07B2EF-EC8A-44FF-BF2F-F457F98152AF}" dt="2024-06-26T14:39:24.726" v="577" actId="27636"/>
          <ac:spMkLst>
            <pc:docMk/>
            <pc:sldMk cId="177469050" sldId="278"/>
            <ac:spMk id="5" creationId="{74C2E8E8-C5B9-462E-9516-7F14482C4200}"/>
          </ac:spMkLst>
        </pc:spChg>
      </pc:sldChg>
      <pc:sldChg chg="modSp mod">
        <pc:chgData name="Stefan Georgescu" userId="37908185-c1d7-42d0-9605-b4149a966f8b" providerId="ADAL" clId="{7F07B2EF-EC8A-44FF-BF2F-F457F98152AF}" dt="2024-06-26T14:42:01.109" v="671" actId="108"/>
        <pc:sldMkLst>
          <pc:docMk/>
          <pc:sldMk cId="2007095171" sldId="280"/>
        </pc:sldMkLst>
        <pc:spChg chg="mod">
          <ac:chgData name="Stefan Georgescu" userId="37908185-c1d7-42d0-9605-b4149a966f8b" providerId="ADAL" clId="{7F07B2EF-EC8A-44FF-BF2F-F457F98152AF}" dt="2024-06-26T14:40:45.601" v="658"/>
          <ac:spMkLst>
            <pc:docMk/>
            <pc:sldMk cId="2007095171" sldId="280"/>
            <ac:spMk id="3" creationId="{F9C4EEA8-6C60-4F70-AF6E-D20126F4FDF7}"/>
          </ac:spMkLst>
        </pc:spChg>
        <pc:spChg chg="mod">
          <ac:chgData name="Stefan Georgescu" userId="37908185-c1d7-42d0-9605-b4149a966f8b" providerId="ADAL" clId="{7F07B2EF-EC8A-44FF-BF2F-F457F98152AF}" dt="2024-06-26T14:42:01.109" v="671" actId="108"/>
          <ac:spMkLst>
            <pc:docMk/>
            <pc:sldMk cId="2007095171" sldId="280"/>
            <ac:spMk id="4" creationId="{C7F5BA13-AA0B-4C62-81F9-DA9F5014552C}"/>
          </ac:spMkLst>
        </pc:spChg>
        <pc:spChg chg="mod">
          <ac:chgData name="Stefan Georgescu" userId="37908185-c1d7-42d0-9605-b4149a966f8b" providerId="ADAL" clId="{7F07B2EF-EC8A-44FF-BF2F-F457F98152AF}" dt="2024-06-26T14:41:29.993" v="668" actId="20577"/>
          <ac:spMkLst>
            <pc:docMk/>
            <pc:sldMk cId="2007095171" sldId="280"/>
            <ac:spMk id="5" creationId="{F9F82AD4-AF8E-4CD2-8ECC-E8901D23004C}"/>
          </ac:spMkLst>
        </pc:spChg>
      </pc:sldChg>
      <pc:sldChg chg="modSp mod">
        <pc:chgData name="Stefan Georgescu" userId="37908185-c1d7-42d0-9605-b4149a966f8b" providerId="ADAL" clId="{7F07B2EF-EC8A-44FF-BF2F-F457F98152AF}" dt="2024-06-26T15:05:06.794" v="1334" actId="20577"/>
        <pc:sldMkLst>
          <pc:docMk/>
          <pc:sldMk cId="1465091397" sldId="281"/>
        </pc:sldMkLst>
        <pc:spChg chg="mod">
          <ac:chgData name="Stefan Georgescu" userId="37908185-c1d7-42d0-9605-b4149a966f8b" providerId="ADAL" clId="{7F07B2EF-EC8A-44FF-BF2F-F457F98152AF}" dt="2024-06-26T15:05:06.794" v="1334" actId="20577"/>
          <ac:spMkLst>
            <pc:docMk/>
            <pc:sldMk cId="1465091397" sldId="281"/>
            <ac:spMk id="3" creationId="{2FBD1E1B-1576-47AD-897D-A2BA7D9C862D}"/>
          </ac:spMkLst>
        </pc:spChg>
        <pc:spChg chg="mod">
          <ac:chgData name="Stefan Georgescu" userId="37908185-c1d7-42d0-9605-b4149a966f8b" providerId="ADAL" clId="{7F07B2EF-EC8A-44FF-BF2F-F457F98152AF}" dt="2024-06-26T14:45:39.641" v="801" actId="20577"/>
          <ac:spMkLst>
            <pc:docMk/>
            <pc:sldMk cId="1465091397" sldId="281"/>
            <ac:spMk id="4" creationId="{2AAE00C4-4692-4CC6-BC52-9D7439D27818}"/>
          </ac:spMkLst>
        </pc:spChg>
      </pc:sldChg>
      <pc:sldChg chg="modSp mod">
        <pc:chgData name="Stefan Georgescu" userId="37908185-c1d7-42d0-9605-b4149a966f8b" providerId="ADAL" clId="{7F07B2EF-EC8A-44FF-BF2F-F457F98152AF}" dt="2024-06-26T14:46:35.044" v="877" actId="20577"/>
        <pc:sldMkLst>
          <pc:docMk/>
          <pc:sldMk cId="2290823751" sldId="284"/>
        </pc:sldMkLst>
        <pc:spChg chg="mod">
          <ac:chgData name="Stefan Georgescu" userId="37908185-c1d7-42d0-9605-b4149a966f8b" providerId="ADAL" clId="{7F07B2EF-EC8A-44FF-BF2F-F457F98152AF}" dt="2024-06-26T14:46:35.044" v="877" actId="20577"/>
          <ac:spMkLst>
            <pc:docMk/>
            <pc:sldMk cId="2290823751" sldId="284"/>
            <ac:spMk id="2" creationId="{B7953FF6-77B1-47D5-A639-A70FBB883F95}"/>
          </ac:spMkLst>
        </pc:spChg>
        <pc:spChg chg="mod">
          <ac:chgData name="Stefan Georgescu" userId="37908185-c1d7-42d0-9605-b4149a966f8b" providerId="ADAL" clId="{7F07B2EF-EC8A-44FF-BF2F-F457F98152AF}" dt="2024-06-26T14:46:28.315" v="864" actId="20577"/>
          <ac:spMkLst>
            <pc:docMk/>
            <pc:sldMk cId="2290823751" sldId="284"/>
            <ac:spMk id="3" creationId="{B90AF72A-E335-42CE-834A-4BB871AE7CF8}"/>
          </ac:spMkLst>
        </pc:spChg>
      </pc:sldChg>
      <pc:sldChg chg="modSp mod">
        <pc:chgData name="Stefan Georgescu" userId="37908185-c1d7-42d0-9605-b4149a966f8b" providerId="ADAL" clId="{7F07B2EF-EC8A-44FF-BF2F-F457F98152AF}" dt="2024-06-26T14:48:41.767" v="918"/>
        <pc:sldMkLst>
          <pc:docMk/>
          <pc:sldMk cId="502370178" sldId="285"/>
        </pc:sldMkLst>
        <pc:spChg chg="mod">
          <ac:chgData name="Stefan Georgescu" userId="37908185-c1d7-42d0-9605-b4149a966f8b" providerId="ADAL" clId="{7F07B2EF-EC8A-44FF-BF2F-F457F98152AF}" dt="2024-06-26T14:47:10.846" v="903" actId="20577"/>
          <ac:spMkLst>
            <pc:docMk/>
            <pc:sldMk cId="502370178" sldId="285"/>
            <ac:spMk id="2" creationId="{7894C6EA-3C11-4470-A538-AD8C9AE97639}"/>
          </ac:spMkLst>
        </pc:spChg>
        <pc:spChg chg="mod">
          <ac:chgData name="Stefan Georgescu" userId="37908185-c1d7-42d0-9605-b4149a966f8b" providerId="ADAL" clId="{7F07B2EF-EC8A-44FF-BF2F-F457F98152AF}" dt="2024-06-26T14:47:53.770" v="914"/>
          <ac:spMkLst>
            <pc:docMk/>
            <pc:sldMk cId="502370178" sldId="285"/>
            <ac:spMk id="3" creationId="{4C8948AB-630F-4267-A21B-8B7941123F53}"/>
          </ac:spMkLst>
        </pc:spChg>
        <pc:spChg chg="mod">
          <ac:chgData name="Stefan Georgescu" userId="37908185-c1d7-42d0-9605-b4149a966f8b" providerId="ADAL" clId="{7F07B2EF-EC8A-44FF-BF2F-F457F98152AF}" dt="2024-06-26T14:48:41.767" v="918"/>
          <ac:spMkLst>
            <pc:docMk/>
            <pc:sldMk cId="502370178" sldId="285"/>
            <ac:spMk id="4" creationId="{6131170B-9B71-4835-B344-9D2DB552298A}"/>
          </ac:spMkLst>
        </pc:spChg>
        <pc:spChg chg="mod">
          <ac:chgData name="Stefan Georgescu" userId="37908185-c1d7-42d0-9605-b4149a966f8b" providerId="ADAL" clId="{7F07B2EF-EC8A-44FF-BF2F-F457F98152AF}" dt="2024-06-26T14:47:32.706" v="911" actId="20577"/>
          <ac:spMkLst>
            <pc:docMk/>
            <pc:sldMk cId="502370178" sldId="285"/>
            <ac:spMk id="5" creationId="{FF264440-45F1-478D-B1AC-D7835C4CAB57}"/>
          </ac:spMkLst>
        </pc:spChg>
      </pc:sldChg>
      <pc:sldChg chg="modSp mod">
        <pc:chgData name="Stefan Georgescu" userId="37908185-c1d7-42d0-9605-b4149a966f8b" providerId="ADAL" clId="{7F07B2EF-EC8A-44FF-BF2F-F457F98152AF}" dt="2024-06-26T14:49:35.788" v="936"/>
        <pc:sldMkLst>
          <pc:docMk/>
          <pc:sldMk cId="2973250845" sldId="287"/>
        </pc:sldMkLst>
        <pc:spChg chg="mod">
          <ac:chgData name="Stefan Georgescu" userId="37908185-c1d7-42d0-9605-b4149a966f8b" providerId="ADAL" clId="{7F07B2EF-EC8A-44FF-BF2F-F457F98152AF}" dt="2024-06-26T14:48:55.951" v="925" actId="20577"/>
          <ac:spMkLst>
            <pc:docMk/>
            <pc:sldMk cId="2973250845" sldId="287"/>
            <ac:spMk id="2" creationId="{AB09FD87-4555-4375-B496-E7C9A56D591B}"/>
          </ac:spMkLst>
        </pc:spChg>
        <pc:spChg chg="mod">
          <ac:chgData name="Stefan Georgescu" userId="37908185-c1d7-42d0-9605-b4149a966f8b" providerId="ADAL" clId="{7F07B2EF-EC8A-44FF-BF2F-F457F98152AF}" dt="2024-06-26T14:49:35.788" v="936"/>
          <ac:spMkLst>
            <pc:docMk/>
            <pc:sldMk cId="2973250845" sldId="287"/>
            <ac:spMk id="3" creationId="{7761B41B-0E68-447D-B623-34A8007C8689}"/>
          </ac:spMkLst>
        </pc:spChg>
      </pc:sldChg>
      <pc:sldChg chg="addSp delSp modSp mod">
        <pc:chgData name="Stefan Georgescu" userId="37908185-c1d7-42d0-9605-b4149a966f8b" providerId="ADAL" clId="{7F07B2EF-EC8A-44FF-BF2F-F457F98152AF}" dt="2024-06-26T14:33:29.771" v="396" actId="255"/>
        <pc:sldMkLst>
          <pc:docMk/>
          <pc:sldMk cId="1564565196" sldId="288"/>
        </pc:sldMkLst>
        <pc:spChg chg="mod">
          <ac:chgData name="Stefan Georgescu" userId="37908185-c1d7-42d0-9605-b4149a966f8b" providerId="ADAL" clId="{7F07B2EF-EC8A-44FF-BF2F-F457F98152AF}" dt="2024-06-26T14:23:45.829" v="58" actId="20577"/>
          <ac:spMkLst>
            <pc:docMk/>
            <pc:sldMk cId="1564565196" sldId="288"/>
            <ac:spMk id="2" creationId="{EE5E8C5B-2B62-4DDE-996B-8C2019B6FFA3}"/>
          </ac:spMkLst>
        </pc:spChg>
        <pc:spChg chg="mod">
          <ac:chgData name="Stefan Georgescu" userId="37908185-c1d7-42d0-9605-b4149a966f8b" providerId="ADAL" clId="{7F07B2EF-EC8A-44FF-BF2F-F457F98152AF}" dt="2024-06-26T14:33:29.771" v="396" actId="255"/>
          <ac:spMkLst>
            <pc:docMk/>
            <pc:sldMk cId="1564565196" sldId="288"/>
            <ac:spMk id="3" creationId="{83695DBE-1438-44C2-A068-30BCC09CD81A}"/>
          </ac:spMkLst>
        </pc:spChg>
        <pc:spChg chg="add del mod">
          <ac:chgData name="Stefan Georgescu" userId="37908185-c1d7-42d0-9605-b4149a966f8b" providerId="ADAL" clId="{7F07B2EF-EC8A-44FF-BF2F-F457F98152AF}" dt="2024-06-26T14:32:50.218" v="388" actId="6549"/>
          <ac:spMkLst>
            <pc:docMk/>
            <pc:sldMk cId="1564565196" sldId="288"/>
            <ac:spMk id="6" creationId="{3F39B50A-CA87-4093-8D28-F13367323DE7}"/>
          </ac:spMkLst>
        </pc:spChg>
        <pc:spChg chg="mod">
          <ac:chgData name="Stefan Georgescu" userId="37908185-c1d7-42d0-9605-b4149a966f8b" providerId="ADAL" clId="{7F07B2EF-EC8A-44FF-BF2F-F457F98152AF}" dt="2024-06-26T14:26:11.887" v="118"/>
          <ac:spMkLst>
            <pc:docMk/>
            <pc:sldMk cId="1564565196" sldId="288"/>
            <ac:spMk id="7" creationId="{0BAF4DA8-AF0E-45A2-9F4C-59FA9DFE9E39}"/>
          </ac:spMkLst>
        </pc:spChg>
      </pc:sldChg>
      <pc:sldChg chg="modSp mod">
        <pc:chgData name="Stefan Georgescu" userId="37908185-c1d7-42d0-9605-b4149a966f8b" providerId="ADAL" clId="{7F07B2EF-EC8A-44FF-BF2F-F457F98152AF}" dt="2024-06-26T15:00:41.158" v="1221" actId="20577"/>
        <pc:sldMkLst>
          <pc:docMk/>
          <pc:sldMk cId="650515622" sldId="289"/>
        </pc:sldMkLst>
        <pc:spChg chg="mod">
          <ac:chgData name="Stefan Georgescu" userId="37908185-c1d7-42d0-9605-b4149a966f8b" providerId="ADAL" clId="{7F07B2EF-EC8A-44FF-BF2F-F457F98152AF}" dt="2024-06-26T14:50:02.541" v="937"/>
          <ac:spMkLst>
            <pc:docMk/>
            <pc:sldMk cId="650515622" sldId="289"/>
            <ac:spMk id="2" creationId="{A11C7EF6-07A1-4929-A676-3A00E053828F}"/>
          </ac:spMkLst>
        </pc:spChg>
        <pc:spChg chg="mod">
          <ac:chgData name="Stefan Georgescu" userId="37908185-c1d7-42d0-9605-b4149a966f8b" providerId="ADAL" clId="{7F07B2EF-EC8A-44FF-BF2F-F457F98152AF}" dt="2024-06-26T15:00:41.158" v="1221" actId="20577"/>
          <ac:spMkLst>
            <pc:docMk/>
            <pc:sldMk cId="650515622" sldId="289"/>
            <ac:spMk id="3" creationId="{00E0BB2F-74B3-4E65-AF54-C24216A54999}"/>
          </ac:spMkLst>
        </pc:spChg>
        <pc:spChg chg="mod">
          <ac:chgData name="Stefan Georgescu" userId="37908185-c1d7-42d0-9605-b4149a966f8b" providerId="ADAL" clId="{7F07B2EF-EC8A-44FF-BF2F-F457F98152AF}" dt="2024-06-26T15:00:05.093" v="1206" actId="108"/>
          <ac:spMkLst>
            <pc:docMk/>
            <pc:sldMk cId="650515622" sldId="289"/>
            <ac:spMk id="4" creationId="{846CBAED-5367-4112-BEC3-CC4FBDF7C62D}"/>
          </ac:spMkLst>
        </pc:spChg>
      </pc:sldChg>
      <pc:sldChg chg="modSp mod">
        <pc:chgData name="Stefan Georgescu" userId="37908185-c1d7-42d0-9605-b4149a966f8b" providerId="ADAL" clId="{7F07B2EF-EC8A-44FF-BF2F-F457F98152AF}" dt="2024-06-26T14:54:07.558" v="1122" actId="20577"/>
        <pc:sldMkLst>
          <pc:docMk/>
          <pc:sldMk cId="1893828873" sldId="291"/>
        </pc:sldMkLst>
        <pc:spChg chg="mod">
          <ac:chgData name="Stefan Georgescu" userId="37908185-c1d7-42d0-9605-b4149a966f8b" providerId="ADAL" clId="{7F07B2EF-EC8A-44FF-BF2F-F457F98152AF}" dt="2024-06-26T14:50:07.815" v="938"/>
          <ac:spMkLst>
            <pc:docMk/>
            <pc:sldMk cId="1893828873" sldId="291"/>
            <ac:spMk id="2" creationId="{7C27F6CD-966B-400C-9C75-F775AFD3D5B8}"/>
          </ac:spMkLst>
        </pc:spChg>
        <pc:spChg chg="mod">
          <ac:chgData name="Stefan Georgescu" userId="37908185-c1d7-42d0-9605-b4149a966f8b" providerId="ADAL" clId="{7F07B2EF-EC8A-44FF-BF2F-F457F98152AF}" dt="2024-06-26T14:53:29.489" v="1010" actId="108"/>
          <ac:spMkLst>
            <pc:docMk/>
            <pc:sldMk cId="1893828873" sldId="291"/>
            <ac:spMk id="3" creationId="{61AECCA6-0E20-48EF-A4B1-44FCAACB46C8}"/>
          </ac:spMkLst>
        </pc:spChg>
        <pc:spChg chg="mod">
          <ac:chgData name="Stefan Georgescu" userId="37908185-c1d7-42d0-9605-b4149a966f8b" providerId="ADAL" clId="{7F07B2EF-EC8A-44FF-BF2F-F457F98152AF}" dt="2024-06-26T14:54:07.558" v="1122" actId="20577"/>
          <ac:spMkLst>
            <pc:docMk/>
            <pc:sldMk cId="1893828873" sldId="291"/>
            <ac:spMk id="4" creationId="{CC7C2368-844D-404F-B4B3-40210C5183F1}"/>
          </ac:spMkLst>
        </pc:spChg>
      </pc:sldChg>
      <pc:sldChg chg="modSp mod">
        <pc:chgData name="Stefan Georgescu" userId="37908185-c1d7-42d0-9605-b4149a966f8b" providerId="ADAL" clId="{7F07B2EF-EC8A-44FF-BF2F-F457F98152AF}" dt="2024-06-26T14:35:52.214" v="490" actId="20577"/>
        <pc:sldMkLst>
          <pc:docMk/>
          <pc:sldMk cId="2955556448" sldId="292"/>
        </pc:sldMkLst>
        <pc:spChg chg="mod">
          <ac:chgData name="Stefan Georgescu" userId="37908185-c1d7-42d0-9605-b4149a966f8b" providerId="ADAL" clId="{7F07B2EF-EC8A-44FF-BF2F-F457F98152AF}" dt="2024-06-26T14:35:52.214" v="490" actId="20577"/>
          <ac:spMkLst>
            <pc:docMk/>
            <pc:sldMk cId="2955556448" sldId="292"/>
            <ac:spMk id="2" creationId="{B247EAD4-AB37-42E5-8B60-1C2D01B4AAF4}"/>
          </ac:spMkLst>
        </pc:spChg>
      </pc:sldChg>
      <pc:sldChg chg="modSp mod">
        <pc:chgData name="Stefan Georgescu" userId="37908185-c1d7-42d0-9605-b4149a966f8b" providerId="ADAL" clId="{7F07B2EF-EC8A-44FF-BF2F-F457F98152AF}" dt="2024-06-26T15:01:24.288" v="1247"/>
        <pc:sldMkLst>
          <pc:docMk/>
          <pc:sldMk cId="3695149717" sldId="293"/>
        </pc:sldMkLst>
        <pc:spChg chg="mod">
          <ac:chgData name="Stefan Georgescu" userId="37908185-c1d7-42d0-9605-b4149a966f8b" providerId="ADAL" clId="{7F07B2EF-EC8A-44FF-BF2F-F457F98152AF}" dt="2024-06-26T15:01:24.288" v="1247"/>
          <ac:spMkLst>
            <pc:docMk/>
            <pc:sldMk cId="3695149717" sldId="293"/>
            <ac:spMk id="3" creationId="{E32A569F-4F76-4FD1-870F-12C22ABFD27D}"/>
          </ac:spMkLst>
        </pc:spChg>
        <pc:spChg chg="mod">
          <ac:chgData name="Stefan Georgescu" userId="37908185-c1d7-42d0-9605-b4149a966f8b" providerId="ADAL" clId="{7F07B2EF-EC8A-44FF-BF2F-F457F98152AF}" dt="2024-06-26T14:36:06.048" v="516" actId="20577"/>
          <ac:spMkLst>
            <pc:docMk/>
            <pc:sldMk cId="3695149717" sldId="293"/>
            <ac:spMk id="4" creationId="{3EE79420-7254-443F-B489-528CC767B1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59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2136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19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38898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09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0937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87053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2238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34228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227A2B-2578-49C3-B4D0-B3D3E853D9C9}" type="datetimeFigureOut">
              <a:rPr lang="LID4096" smtClean="0"/>
              <a:t>07/08/2024</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03CCE-FAD8-416B-8B16-1F8CF89B6F15}" type="slidenum">
              <a:rPr lang="LID4096" smtClean="0"/>
              <a:t>‹#›</a:t>
            </a:fld>
            <a:endParaRPr lang="LID4096"/>
          </a:p>
        </p:txBody>
      </p:sp>
    </p:spTree>
    <p:extLst>
      <p:ext uri="{BB962C8B-B14F-4D97-AF65-F5344CB8AC3E}">
        <p14:creationId xmlns:p14="http://schemas.microsoft.com/office/powerpoint/2010/main" val="40277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27A2B-2578-49C3-B4D0-B3D3E853D9C9}" type="datetimeFigureOut">
              <a:rPr lang="LID4096" smtClean="0"/>
              <a:t>07/08/2024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01401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227A2B-2578-49C3-B4D0-B3D3E853D9C9}" type="datetimeFigureOut">
              <a:rPr lang="LID4096" smtClean="0"/>
              <a:t>07/08/2024</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03CCE-FAD8-416B-8B16-1F8CF89B6F15}"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81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EE25-A9DB-4CA3-9EDD-976885FA90D7}"/>
              </a:ext>
            </a:extLst>
          </p:cNvPr>
          <p:cNvSpPr>
            <a:spLocks noGrp="1"/>
          </p:cNvSpPr>
          <p:nvPr>
            <p:ph type="ctrTitle"/>
          </p:nvPr>
        </p:nvSpPr>
        <p:spPr/>
        <p:txBody>
          <a:bodyPr/>
          <a:lstStyle/>
          <a:p>
            <a:r>
              <a:rPr lang="en-US" b="1" dirty="0"/>
              <a:t>Final project</a:t>
            </a:r>
            <a:endParaRPr lang="LID4096" dirty="0"/>
          </a:p>
        </p:txBody>
      </p:sp>
      <p:sp>
        <p:nvSpPr>
          <p:cNvPr id="3" name="Subtitle 2">
            <a:extLst>
              <a:ext uri="{FF2B5EF4-FFF2-40B4-BE49-F238E27FC236}">
                <a16:creationId xmlns:a16="http://schemas.microsoft.com/office/drawing/2014/main" id="{97ED432F-7617-4AEA-A797-255061D6B9B9}"/>
              </a:ext>
            </a:extLst>
          </p:cNvPr>
          <p:cNvSpPr>
            <a:spLocks noGrp="1"/>
          </p:cNvSpPr>
          <p:nvPr>
            <p:ph type="subTitle" idx="1"/>
          </p:nvPr>
        </p:nvSpPr>
        <p:spPr>
          <a:xfrm>
            <a:off x="1097280" y="4455620"/>
            <a:ext cx="10058400" cy="1143000"/>
          </a:xfrm>
        </p:spPr>
        <p:txBody>
          <a:bodyPr/>
          <a:lstStyle/>
          <a:p>
            <a:r>
              <a:rPr lang="en-US"/>
              <a:t>Stefan Georgescu</a:t>
            </a:r>
          </a:p>
          <a:p>
            <a:r>
              <a:rPr lang="en-US" dirty="0"/>
              <a:t>31 </a:t>
            </a:r>
            <a:r>
              <a:rPr lang="en-US" dirty="0" err="1"/>
              <a:t>iulie</a:t>
            </a:r>
            <a:r>
              <a:rPr lang="en-US" dirty="0"/>
              <a:t> 2024</a:t>
            </a:r>
            <a:endParaRPr lang="LID4096" dirty="0"/>
          </a:p>
        </p:txBody>
      </p:sp>
    </p:spTree>
    <p:extLst>
      <p:ext uri="{BB962C8B-B14F-4D97-AF65-F5344CB8AC3E}">
        <p14:creationId xmlns:p14="http://schemas.microsoft.com/office/powerpoint/2010/main" val="338606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F1E-6092-483E-8F49-0FD7B780EE61}"/>
              </a:ext>
            </a:extLst>
          </p:cNvPr>
          <p:cNvSpPr>
            <a:spLocks noGrp="1"/>
          </p:cNvSpPr>
          <p:nvPr>
            <p:ph type="title"/>
          </p:nvPr>
        </p:nvSpPr>
        <p:spPr/>
        <p:txBody>
          <a:bodyPr/>
          <a:lstStyle/>
          <a:p>
            <a:r>
              <a:rPr lang="en-US" dirty="0"/>
              <a:t>ALTER TABLE instructions</a:t>
            </a:r>
            <a:endParaRPr lang="LID4096" dirty="0"/>
          </a:p>
        </p:txBody>
      </p:sp>
      <p:sp>
        <p:nvSpPr>
          <p:cNvPr id="3" name="Content Placeholder 2">
            <a:extLst>
              <a:ext uri="{FF2B5EF4-FFF2-40B4-BE49-F238E27FC236}">
                <a16:creationId xmlns:a16="http://schemas.microsoft.com/office/drawing/2014/main" id="{2E68956C-2288-4DC6-BECD-712E97FC6CBD}"/>
              </a:ext>
            </a:extLst>
          </p:cNvPr>
          <p:cNvSpPr>
            <a:spLocks noGrp="1"/>
          </p:cNvSpPr>
          <p:nvPr>
            <p:ph idx="1"/>
          </p:nvPr>
        </p:nvSpPr>
        <p:spPr>
          <a:xfrm>
            <a:off x="1097280" y="1845734"/>
            <a:ext cx="10058400" cy="671223"/>
          </a:xfrm>
        </p:spPr>
        <p:txBody>
          <a:bodyPr>
            <a:normAutofit/>
          </a:bodyPr>
          <a:lstStyle/>
          <a:p>
            <a:r>
              <a:rPr lang="en-US" dirty="0"/>
              <a:t>After creating the tables, it was necessary to modify some of the table columns to better accommodate the data.</a:t>
            </a:r>
            <a:endParaRPr lang="LID4096" dirty="0"/>
          </a:p>
        </p:txBody>
      </p:sp>
      <p:sp>
        <p:nvSpPr>
          <p:cNvPr id="4" name="TextBox 3">
            <a:extLst>
              <a:ext uri="{FF2B5EF4-FFF2-40B4-BE49-F238E27FC236}">
                <a16:creationId xmlns:a16="http://schemas.microsoft.com/office/drawing/2014/main" id="{C34A1F27-1729-45E5-A07C-1F050CF07F44}"/>
              </a:ext>
            </a:extLst>
          </p:cNvPr>
          <p:cNvSpPr txBox="1"/>
          <p:nvPr/>
        </p:nvSpPr>
        <p:spPr>
          <a:xfrm>
            <a:off x="1097280" y="2771481"/>
            <a:ext cx="4634217" cy="313932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--The column </a:t>
            </a:r>
            <a:r>
              <a:rPr lang="en-US" b="1" dirty="0" err="1">
                <a:latin typeface="Courier New" panose="02070309020205020404" pitchFamily="49" charset="0"/>
                <a:cs typeface="Courier New" panose="02070309020205020404" pitchFamily="49" charset="0"/>
              </a:rPr>
              <a:t>oras_de_origine</a:t>
            </a:r>
            <a:r>
              <a:rPr lang="en-US" b="1" dirty="0">
                <a:latin typeface="Courier New" panose="02070309020205020404" pitchFamily="49" charset="0"/>
                <a:cs typeface="Courier New" panose="02070309020205020404" pitchFamily="49" charset="0"/>
              </a:rPr>
              <a:t> is not necessary</a:t>
            </a:r>
            <a:endParaRPr lang="en-US" dirty="0"/>
          </a:p>
          <a:p>
            <a:r>
              <a:rPr lang="en-US" dirty="0">
                <a:latin typeface="Courier New" panose="02070309020205020404" pitchFamily="49" charset="0"/>
                <a:cs typeface="Courier New" panose="02070309020205020404" pitchFamily="49" charset="0"/>
              </a:rPr>
              <a:t>ALTER TABLE ANGAJATI</a:t>
            </a:r>
          </a:p>
          <a:p>
            <a:r>
              <a:rPr lang="en-US" dirty="0">
                <a:latin typeface="Courier New" panose="02070309020205020404" pitchFamily="49" charset="0"/>
                <a:cs typeface="Courier New" panose="02070309020205020404" pitchFamily="49" charset="0"/>
              </a:rPr>
              <a:t>DROP COLUMN </a:t>
            </a: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--Shorten the name of a column</a:t>
            </a:r>
          </a:p>
          <a:p>
            <a:r>
              <a:rPr lang="en-US" dirty="0">
                <a:latin typeface="Courier New" panose="02070309020205020404" pitchFamily="49" charset="0"/>
                <a:cs typeface="Courier New" panose="02070309020205020404" pitchFamily="49" charset="0"/>
              </a:rPr>
              <a:t>ALTER TABLE TELEFOANE</a:t>
            </a:r>
          </a:p>
          <a:p>
            <a:r>
              <a:rPr lang="en-US" dirty="0">
                <a:latin typeface="Courier New" panose="02070309020205020404" pitchFamily="49" charset="0"/>
                <a:cs typeface="Courier New" panose="02070309020205020404" pitchFamily="49" charset="0"/>
              </a:rPr>
              <a:t>RENAME COLUMN </a:t>
            </a:r>
            <a:r>
              <a:rPr lang="en-US" dirty="0" err="1">
                <a:latin typeface="Courier New" panose="02070309020205020404" pitchFamily="49" charset="0"/>
                <a:cs typeface="Courier New" panose="02070309020205020404" pitchFamily="49" charset="0"/>
              </a:rPr>
              <a:t>data_ultima_actualizare_software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ultima_actualizare</a:t>
            </a:r>
            <a:r>
              <a:rPr lang="en-US" dirty="0">
                <a:latin typeface="Courier New" panose="02070309020205020404" pitchFamily="49" charset="0"/>
                <a:cs typeface="Courier New" panose="02070309020205020404" pitchFamily="49" charset="0"/>
              </a:rPr>
              <a:t>;</a:t>
            </a:r>
          </a:p>
          <a:p>
            <a:endParaRPr lang="LID4096" dirty="0"/>
          </a:p>
        </p:txBody>
      </p:sp>
      <p:sp>
        <p:nvSpPr>
          <p:cNvPr id="5" name="Content Placeholder 2">
            <a:extLst>
              <a:ext uri="{FF2B5EF4-FFF2-40B4-BE49-F238E27FC236}">
                <a16:creationId xmlns:a16="http://schemas.microsoft.com/office/drawing/2014/main" id="{74C2E8E8-C5B9-462E-9516-7F14482C4200}"/>
              </a:ext>
            </a:extLst>
          </p:cNvPr>
          <p:cNvSpPr txBox="1">
            <a:spLocks/>
          </p:cNvSpPr>
          <p:nvPr/>
        </p:nvSpPr>
        <p:spPr>
          <a:xfrm>
            <a:off x="6096000" y="2215298"/>
            <a:ext cx="5059680" cy="36537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Courier New" panose="02070309020205020404" pitchFamily="49" charset="0"/>
                <a:cs typeface="Courier New" panose="02070309020205020404" pitchFamily="49" charset="0"/>
              </a:rPr>
              <a:t>--Allocate more space for license plate numbers (in case longer numbers appear)</a:t>
            </a:r>
          </a:p>
          <a:p>
            <a:r>
              <a:rPr lang="en-US" sz="1800" dirty="0">
                <a:latin typeface="Courier New" panose="02070309020205020404" pitchFamily="49" charset="0"/>
                <a:cs typeface="Courier New" panose="02070309020205020404" pitchFamily="49" charset="0"/>
              </a:rPr>
              <a:t>ALTER TABLE MASINI</a:t>
            </a:r>
          </a:p>
          <a:p>
            <a:r>
              <a:rPr lang="en-US" sz="1800" dirty="0">
                <a:latin typeface="Courier New" panose="02070309020205020404" pitchFamily="49" charset="0"/>
                <a:cs typeface="Courier New" panose="02070309020205020404" pitchFamily="49" charset="0"/>
              </a:rPr>
              <a:t>MODIFY COLUMN </a:t>
            </a:r>
            <a:r>
              <a:rPr lang="en-US" sz="1800" dirty="0" err="1">
                <a:latin typeface="Courier New" panose="02070309020205020404" pitchFamily="49" charset="0"/>
                <a:cs typeface="Courier New" panose="02070309020205020404" pitchFamily="49" charset="0"/>
              </a:rPr>
              <a:t>numar_inmatriculare</a:t>
            </a:r>
            <a:r>
              <a:rPr lang="en-US" sz="1800" dirty="0">
                <a:latin typeface="Courier New" panose="02070309020205020404" pitchFamily="49" charset="0"/>
                <a:cs typeface="Courier New" panose="02070309020205020404" pitchFamily="49" charset="0"/>
              </a:rPr>
              <a:t> VARCHAR(20);</a:t>
            </a:r>
          </a:p>
          <a:p>
            <a:pPr>
              <a:lnSpc>
                <a:spcPct val="100000"/>
              </a:lnSpc>
            </a:pPr>
            <a:r>
              <a:rPr lang="en-US" sz="1800" b="1" dirty="0">
                <a:latin typeface="Courier New" panose="02070309020205020404" pitchFamily="49" charset="0"/>
                <a:cs typeface="Courier New" panose="02070309020205020404" pitchFamily="49" charset="0"/>
              </a:rPr>
              <a:t>--Clarify what a column means by changing its name</a:t>
            </a:r>
          </a:p>
          <a:p>
            <a:r>
              <a:rPr lang="en-US" sz="1800" dirty="0">
                <a:latin typeface="Courier New" panose="02070309020205020404" pitchFamily="49" charset="0"/>
                <a:cs typeface="Courier New" panose="02070309020205020404" pitchFamily="49" charset="0"/>
              </a:rPr>
              <a:t>ALTER TABLE DEPARTAMENTE</a:t>
            </a:r>
          </a:p>
          <a:p>
            <a:r>
              <a:rPr lang="en-US" sz="1800" dirty="0">
                <a:latin typeface="Courier New" panose="02070309020205020404" pitchFamily="49" charset="0"/>
                <a:cs typeface="Courier New" panose="02070309020205020404" pitchFamily="49" charset="0"/>
              </a:rPr>
              <a:t>RENAME COLUMN </a:t>
            </a:r>
            <a:r>
              <a:rPr lang="en-US" sz="1800" dirty="0" err="1">
                <a:latin typeface="Courier New" panose="02070309020205020404" pitchFamily="49" charset="0"/>
                <a:cs typeface="Courier New" panose="02070309020205020404" pitchFamily="49" charset="0"/>
              </a:rPr>
              <a:t>functie</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rolul_departamentului</a:t>
            </a:r>
            <a:r>
              <a:rPr lang="en-US" sz="1800" dirty="0">
                <a:latin typeface="Courier New" panose="02070309020205020404" pitchFamily="49" charset="0"/>
                <a:cs typeface="Courier New" panose="02070309020205020404" pitchFamily="49" charset="0"/>
              </a:rPr>
              <a:t>;</a:t>
            </a:r>
          </a:p>
          <a:p>
            <a:endParaRPr lang="LID4096" sz="1800" dirty="0"/>
          </a:p>
        </p:txBody>
      </p:sp>
    </p:spTree>
    <p:extLst>
      <p:ext uri="{BB962C8B-B14F-4D97-AF65-F5344CB8AC3E}">
        <p14:creationId xmlns:p14="http://schemas.microsoft.com/office/powerpoint/2010/main" val="17746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4E87-D84F-4D4D-B951-82B0511DAFF4}"/>
              </a:ext>
            </a:extLst>
          </p:cNvPr>
          <p:cNvSpPr>
            <a:spLocks noGrp="1"/>
          </p:cNvSpPr>
          <p:nvPr>
            <p:ph type="title"/>
          </p:nvPr>
        </p:nvSpPr>
        <p:spPr>
          <a:xfrm>
            <a:off x="1066800" y="235151"/>
            <a:ext cx="10058400" cy="605236"/>
          </a:xfrm>
        </p:spPr>
        <p:txBody>
          <a:bodyPr>
            <a:normAutofit fontScale="90000"/>
          </a:bodyPr>
          <a:lstStyle/>
          <a:p>
            <a:r>
              <a:rPr lang="en-US" dirty="0"/>
              <a:t>Queries</a:t>
            </a:r>
            <a:endParaRPr lang="LID4096" dirty="0"/>
          </a:p>
        </p:txBody>
      </p:sp>
      <p:sp>
        <p:nvSpPr>
          <p:cNvPr id="3" name="Content Placeholder 2">
            <a:extLst>
              <a:ext uri="{FF2B5EF4-FFF2-40B4-BE49-F238E27FC236}">
                <a16:creationId xmlns:a16="http://schemas.microsoft.com/office/drawing/2014/main" id="{F9C4EEA8-6C60-4F70-AF6E-D20126F4FDF7}"/>
              </a:ext>
            </a:extLst>
          </p:cNvPr>
          <p:cNvSpPr>
            <a:spLocks noGrp="1"/>
          </p:cNvSpPr>
          <p:nvPr>
            <p:ph idx="1"/>
          </p:nvPr>
        </p:nvSpPr>
        <p:spPr>
          <a:xfrm>
            <a:off x="1066800" y="840387"/>
            <a:ext cx="10058400" cy="605235"/>
          </a:xfrm>
        </p:spPr>
        <p:txBody>
          <a:bodyPr>
            <a:normAutofit lnSpcReduction="10000"/>
          </a:bodyPr>
          <a:lstStyle/>
          <a:p>
            <a:r>
              <a:rPr lang="en-US" dirty="0"/>
              <a:t>In the next section, several SELECT queries were performed on the database to ensure that the correct data was retrieved.</a:t>
            </a:r>
            <a:endParaRPr lang="LID4096" dirty="0"/>
          </a:p>
        </p:txBody>
      </p:sp>
      <p:sp>
        <p:nvSpPr>
          <p:cNvPr id="4" name="TextBox 3">
            <a:extLst>
              <a:ext uri="{FF2B5EF4-FFF2-40B4-BE49-F238E27FC236}">
                <a16:creationId xmlns:a16="http://schemas.microsoft.com/office/drawing/2014/main" id="{C7F5BA13-AA0B-4C62-81F9-DA9F5014552C}"/>
              </a:ext>
            </a:extLst>
          </p:cNvPr>
          <p:cNvSpPr txBox="1"/>
          <p:nvPr/>
        </p:nvSpPr>
        <p:spPr>
          <a:xfrm>
            <a:off x="301657" y="1521037"/>
            <a:ext cx="5615233" cy="2631490"/>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 We want to see what departments have employees</a:t>
            </a:r>
          </a:p>
          <a:p>
            <a:r>
              <a:rPr lang="en-US" sz="1100" dirty="0">
                <a:latin typeface="Courier New" panose="02070309020205020404" pitchFamily="49" charset="0"/>
                <a:cs typeface="Courier New" panose="02070309020205020404" pitchFamily="49" charset="0"/>
              </a:rPr>
              <a:t>SELECT DISTINCT(</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FROM ANGAJATI;</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Searching for men who work in IT</a:t>
            </a:r>
          </a:p>
          <a:p>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angajati</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WHERE sex = 'M' AND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'IT’;</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Count how many phones of each brand we have. We want to see which are the most common (more than 2 phones).</a:t>
            </a:r>
          </a:p>
          <a:p>
            <a:r>
              <a:rPr lang="en-US" sz="1100" dirty="0">
                <a:latin typeface="Courier New" panose="02070309020205020404" pitchFamily="49" charset="0"/>
                <a:cs typeface="Courier New" panose="02070309020205020404" pitchFamily="49" charset="0"/>
              </a:rPr>
              <a:t>SELECT COUNT(</a:t>
            </a:r>
            <a:r>
              <a:rPr lang="en-US" sz="1100" dirty="0" err="1">
                <a:latin typeface="Courier New" panose="02070309020205020404" pitchFamily="49" charset="0"/>
                <a:cs typeface="Courier New" panose="02070309020205020404" pitchFamily="49" charset="0"/>
              </a:rPr>
              <a:t>numar_inventar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marca_tel</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telefoane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GROUP BY </a:t>
            </a:r>
            <a:r>
              <a:rPr lang="en-US" sz="1100" dirty="0" err="1">
                <a:latin typeface="Courier New" panose="02070309020205020404" pitchFamily="49" charset="0"/>
                <a:cs typeface="Courier New" panose="02070309020205020404" pitchFamily="49" charset="0"/>
              </a:rPr>
              <a:t>marca_tel</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HAVING </a:t>
            </a:r>
            <a:r>
              <a:rPr lang="en-US" sz="1100" dirty="0" err="1">
                <a:latin typeface="Courier New" panose="02070309020205020404" pitchFamily="49" charset="0"/>
                <a:cs typeface="Courier New" panose="02070309020205020404" pitchFamily="49" charset="0"/>
              </a:rPr>
              <a:t>numar</a:t>
            </a:r>
            <a:r>
              <a:rPr lang="en-US" sz="1100" dirty="0">
                <a:latin typeface="Courier New" panose="02070309020205020404" pitchFamily="49" charset="0"/>
                <a:cs typeface="Courier New" panose="02070309020205020404" pitchFamily="49" charset="0"/>
              </a:rPr>
              <a:t> &gt; 2;</a:t>
            </a:r>
          </a:p>
          <a:p>
            <a:endParaRPr lang="LID4096" sz="1100" dirty="0"/>
          </a:p>
        </p:txBody>
      </p:sp>
      <p:sp>
        <p:nvSpPr>
          <p:cNvPr id="5" name="Content Placeholder 2">
            <a:extLst>
              <a:ext uri="{FF2B5EF4-FFF2-40B4-BE49-F238E27FC236}">
                <a16:creationId xmlns:a16="http://schemas.microsoft.com/office/drawing/2014/main" id="{F9F82AD4-AF8E-4CD2-8ECC-E8901D23004C}"/>
              </a:ext>
            </a:extLst>
          </p:cNvPr>
          <p:cNvSpPr txBox="1">
            <a:spLocks/>
          </p:cNvSpPr>
          <p:nvPr/>
        </p:nvSpPr>
        <p:spPr>
          <a:xfrm>
            <a:off x="301657" y="4152527"/>
            <a:ext cx="5059680" cy="3418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100" b="1" dirty="0">
                <a:latin typeface="Courier New" panose="02070309020205020404" pitchFamily="49" charset="0"/>
                <a:cs typeface="Courier New" panose="02070309020205020404" pitchFamily="49" charset="0"/>
              </a:rPr>
              <a:t>--Search for employees with newer cars (after 2019)</a:t>
            </a:r>
          </a:p>
          <a:p>
            <a:pPr>
              <a:spcBef>
                <a:spcPts val="0"/>
              </a:spcBef>
              <a:spcAft>
                <a:spcPts val="0"/>
              </a:spcAft>
            </a:pPr>
            <a:r>
              <a:rPr lang="en-US" sz="1100" dirty="0">
                <a:latin typeface="Courier New" panose="02070309020205020404" pitchFamily="49" charset="0"/>
                <a:cs typeface="Courier New" panose="02070309020205020404" pitchFamily="49" charset="0"/>
              </a:rPr>
              <a:t>SELECT id,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functie</a:t>
            </a:r>
            <a:r>
              <a:rPr lang="en-US" sz="1100" dirty="0">
                <a:latin typeface="Courier New" panose="02070309020205020404" pitchFamily="49" charset="0"/>
                <a:cs typeface="Courier New" panose="02070309020205020404" pitchFamily="49" charset="0"/>
              </a:rPr>
              <a:t>, sex</a:t>
            </a:r>
          </a:p>
          <a:p>
            <a:pPr>
              <a:spcBef>
                <a:spcPts val="0"/>
              </a:spcBef>
              <a:spcAft>
                <a:spcPts val="0"/>
              </a:spcAft>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angajati</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WHERE id IN (</a:t>
            </a:r>
          </a:p>
          <a:p>
            <a:pPr>
              <a:spcBef>
                <a:spcPts val="0"/>
              </a:spcBef>
              <a:spcAft>
                <a:spcPts val="0"/>
              </a:spcAft>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id_angajat</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masini</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an_fabricatie</a:t>
            </a:r>
            <a:r>
              <a:rPr lang="en-US" sz="1100" dirty="0">
                <a:latin typeface="Courier New" panose="02070309020205020404" pitchFamily="49" charset="0"/>
                <a:cs typeface="Courier New" panose="02070309020205020404" pitchFamily="49" charset="0"/>
              </a:rPr>
              <a:t> &gt; 2019</a:t>
            </a:r>
          </a:p>
          <a:p>
            <a:pPr>
              <a:spcBef>
                <a:spcPts val="0"/>
              </a:spcBef>
              <a:spcAft>
                <a:spcPts val="0"/>
              </a:spcAft>
            </a:pPr>
            <a:r>
              <a:rPr lang="en-US" sz="1100" dirty="0">
                <a:latin typeface="Courier New" panose="02070309020205020404" pitchFamily="49" charset="0"/>
                <a:cs typeface="Courier New" panose="02070309020205020404" pitchFamily="49" charset="0"/>
              </a:rPr>
              <a:t>);</a:t>
            </a:r>
            <a:endParaRPr lang="LID4096" sz="11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99DE570-A779-4449-B610-07B7DD6C78C5}"/>
              </a:ext>
            </a:extLst>
          </p:cNvPr>
          <p:cNvSpPr txBox="1"/>
          <p:nvPr/>
        </p:nvSpPr>
        <p:spPr>
          <a:xfrm>
            <a:off x="6096000" y="1143004"/>
            <a:ext cx="5884303" cy="5401094"/>
          </a:xfrm>
          <a:prstGeom prst="rect">
            <a:avLst/>
          </a:prstGeom>
          <a:noFill/>
        </p:spPr>
        <p:txBody>
          <a:bodyPr wrap="none" rtlCol="0">
            <a:spAutoFit/>
          </a:bodyPr>
          <a:lstStyle/>
          <a:p>
            <a:endParaRPr lang="en-US" b="1" dirty="0"/>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I search for employees from Romania or Bulgaria</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tara_de_origine</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România</a:t>
            </a:r>
            <a:r>
              <a:rPr lang="en-US" sz="1100" dirty="0">
                <a:latin typeface="Courier New" panose="02070309020205020404" pitchFamily="49" charset="0"/>
                <a:cs typeface="Courier New" panose="02070309020205020404" pitchFamily="49" charset="0"/>
              </a:rPr>
              <a:t>' OR </a:t>
            </a:r>
            <a:r>
              <a:rPr lang="en-US" sz="1100" dirty="0" err="1">
                <a:latin typeface="Courier New" panose="02070309020205020404" pitchFamily="49" charset="0"/>
                <a:cs typeface="Courier New" panose="02070309020205020404" pitchFamily="49" charset="0"/>
              </a:rPr>
              <a:t>tara_de_origine</a:t>
            </a:r>
            <a:r>
              <a:rPr lang="en-US" sz="1100" dirty="0">
                <a:latin typeface="Courier New" panose="02070309020205020404" pitchFamily="49" charset="0"/>
                <a:cs typeface="Courier New" panose="02070309020205020404" pitchFamily="49" charset="0"/>
              </a:rPr>
              <a:t> = 'Bulgaria’;</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up the average budget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AVG(</a:t>
            </a:r>
            <a:r>
              <a:rPr lang="en-US" sz="1100" dirty="0" err="1">
                <a:latin typeface="Courier New" panose="02070309020205020404" pitchFamily="49" charset="0"/>
                <a:cs typeface="Courier New" panose="02070309020205020404" pitchFamily="49" charset="0"/>
              </a:rPr>
              <a:t>buget_anual</a:t>
            </a:r>
            <a:r>
              <a:rPr lang="en-US" sz="1100" dirty="0">
                <a:latin typeface="Courier New" panose="02070309020205020404" pitchFamily="49" charset="0"/>
                <a:cs typeface="Courier New" panose="02070309020205020404" pitchFamily="49" charset="0"/>
              </a:rPr>
              <a:t>) AS </a:t>
            </a:r>
            <a:r>
              <a:rPr lang="en-US" sz="1100" dirty="0" err="1">
                <a:latin typeface="Courier New" panose="02070309020205020404" pitchFamily="49" charset="0"/>
                <a:cs typeface="Courier New" panose="02070309020205020404" pitchFamily="49" charset="0"/>
              </a:rPr>
              <a:t>buget_mediu</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DEPARTAMENTE;</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up the minimum budget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MIN(</a:t>
            </a:r>
            <a:r>
              <a:rPr lang="en-US" sz="1100" dirty="0" err="1">
                <a:latin typeface="Courier New" panose="02070309020205020404" pitchFamily="49" charset="0"/>
                <a:cs typeface="Courier New" panose="02070309020205020404" pitchFamily="49" charset="0"/>
              </a:rPr>
              <a:t>buget_anual</a:t>
            </a:r>
            <a:r>
              <a:rPr lang="en-US" sz="1100" dirty="0">
                <a:latin typeface="Courier New" panose="02070309020205020404" pitchFamily="49" charset="0"/>
                <a:cs typeface="Courier New" panose="02070309020205020404" pitchFamily="49" charset="0"/>
              </a:rPr>
              <a:t>) AS </a:t>
            </a:r>
            <a:r>
              <a:rPr lang="en-US" sz="1100" dirty="0" err="1">
                <a:latin typeface="Courier New" panose="02070309020205020404" pitchFamily="49" charset="0"/>
                <a:cs typeface="Courier New" panose="02070309020205020404" pitchFamily="49" charset="0"/>
              </a:rPr>
              <a:t>buget_minim</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DEPARTAMENTE;</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Search for female employees in the HR department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functie</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'HR' AND sex = 'F’;</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Count how many employees are in Marketing</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COUNT(*) AS </a:t>
            </a:r>
            <a:r>
              <a:rPr lang="en-US" sz="1100" dirty="0" err="1">
                <a:latin typeface="Courier New" panose="02070309020205020404" pitchFamily="49" charset="0"/>
                <a:cs typeface="Courier New" panose="02070309020205020404" pitchFamily="49" charset="0"/>
              </a:rPr>
              <a:t>numar_angajati</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'Marketing’;</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Search departments with at least 5 employees</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COUNT(*) AS </a:t>
            </a:r>
            <a:r>
              <a:rPr lang="en-US" sz="1100" dirty="0" err="1">
                <a:latin typeface="Courier New" panose="02070309020205020404" pitchFamily="49" charset="0"/>
                <a:cs typeface="Courier New" panose="02070309020205020404" pitchFamily="49" charset="0"/>
              </a:rPr>
              <a:t>numar_angajati</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GROUP BY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HAVING COUNT(*) &gt; 5;</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for </a:t>
            </a:r>
            <a:r>
              <a:rPr lang="en-US" sz="1100" b="1">
                <a:latin typeface="Courier New" panose="02070309020205020404" pitchFamily="49" charset="0"/>
                <a:cs typeface="Courier New" panose="02070309020205020404" pitchFamily="49" charset="0"/>
              </a:rPr>
              <a:t>the Apple phones</a:t>
            </a:r>
            <a:endParaRPr lang="en-US" sz="1100" b="1"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telefoane</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marca_tel</a:t>
            </a:r>
            <a:r>
              <a:rPr lang="en-US" sz="1100" dirty="0">
                <a:latin typeface="Courier New" panose="02070309020205020404" pitchFamily="49" charset="0"/>
                <a:cs typeface="Courier New" panose="02070309020205020404" pitchFamily="49" charset="0"/>
              </a:rPr>
              <a:t> = 'Apple';</a:t>
            </a:r>
            <a:endParaRPr lang="LID4096"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09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D1E1B-1576-47AD-897D-A2BA7D9C862D}"/>
              </a:ext>
            </a:extLst>
          </p:cNvPr>
          <p:cNvSpPr>
            <a:spLocks noGrp="1"/>
          </p:cNvSpPr>
          <p:nvPr>
            <p:ph idx="1"/>
          </p:nvPr>
        </p:nvSpPr>
        <p:spPr>
          <a:xfrm>
            <a:off x="805049" y="813434"/>
            <a:ext cx="5162118" cy="4520565"/>
          </a:xfrm>
        </p:spPr>
        <p:txBody>
          <a:bodyPr>
            <a:noAutofit/>
          </a:body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the new cars or those made by Dacia.</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numar_inmatriculare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an_fabricatie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masini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stare_tehnica</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Noua</a:t>
            </a:r>
            <a:r>
              <a:rPr lang="en-US" sz="1700" dirty="0">
                <a:latin typeface="Courier New" panose="02070309020205020404" pitchFamily="49" charset="0"/>
                <a:cs typeface="Courier New" panose="02070309020205020404" pitchFamily="49" charset="0"/>
              </a:rPr>
              <a:t>' OR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 'Dacia’;</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non-HR trainings with more than 20 participants.</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nume_training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locatie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numar_participanti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training</a:t>
            </a:r>
          </a:p>
          <a:p>
            <a:pPr>
              <a:spcBef>
                <a:spcPts val="0"/>
              </a:spcBef>
              <a:spcAft>
                <a:spcPts val="0"/>
              </a:spcAft>
            </a:pPr>
            <a:r>
              <a:rPr lang="en-US" sz="1700" dirty="0">
                <a:latin typeface="Courier New" panose="02070309020205020404" pitchFamily="49" charset="0"/>
                <a:cs typeface="Courier New" panose="02070309020205020404" pitchFamily="49" charset="0"/>
              </a:rPr>
              <a:t>WHERE NOT(</a:t>
            </a:r>
            <a:r>
              <a:rPr lang="en-US" sz="1700" dirty="0" err="1">
                <a:latin typeface="Courier New" panose="02070309020205020404" pitchFamily="49" charset="0"/>
                <a:cs typeface="Courier New" panose="02070309020205020404" pitchFamily="49" charset="0"/>
              </a:rPr>
              <a:t>departament_responsabil</a:t>
            </a:r>
            <a:r>
              <a:rPr lang="en-US" sz="1700" dirty="0">
                <a:latin typeface="Courier New" panose="02070309020205020404" pitchFamily="49" charset="0"/>
                <a:cs typeface="Courier New" panose="02070309020205020404" pitchFamily="49" charset="0"/>
              </a:rPr>
              <a:t> = 'HR' OR </a:t>
            </a:r>
            <a:r>
              <a:rPr lang="en-US" sz="1700" dirty="0" err="1">
                <a:latin typeface="Courier New" panose="02070309020205020404" pitchFamily="49" charset="0"/>
                <a:cs typeface="Courier New" panose="02070309020205020404" pitchFamily="49" charset="0"/>
              </a:rPr>
              <a:t>numar_participanti</a:t>
            </a:r>
            <a:r>
              <a:rPr lang="en-US" sz="1700" dirty="0">
                <a:latin typeface="Courier New" panose="02070309020205020404" pitchFamily="49" charset="0"/>
                <a:cs typeface="Courier New" panose="02070309020205020404" pitchFamily="49" charset="0"/>
              </a:rPr>
              <a:t> &lt;= 20);</a:t>
            </a:r>
          </a:p>
          <a:p>
            <a:pPr marL="0" indent="0">
              <a:spcBef>
                <a:spcPts val="0"/>
              </a:spcBef>
              <a:spcAft>
                <a:spcPts val="0"/>
              </a:spcAft>
              <a:buNone/>
            </a:pP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We want to see every phone whose name starts with “p” or begins with a letter, continues with “Phone“, then continues with </a:t>
            </a:r>
            <a:r>
              <a:rPr lang="en-US" sz="1700" b="1">
                <a:latin typeface="Courier New" panose="02070309020205020404" pitchFamily="49" charset="0"/>
                <a:cs typeface="Courier New" panose="02070309020205020404" pitchFamily="49" charset="0"/>
              </a:rPr>
              <a:t>any string.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numar_inventar</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telefoane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LIKE('P%') OR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LIKE('_Phone%');</a:t>
            </a:r>
            <a:endParaRPr lang="LID4096" sz="17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2AAE00C4-4692-4CC6-BC52-9D7439D27818}"/>
              </a:ext>
            </a:extLst>
          </p:cNvPr>
          <p:cNvSpPr txBox="1">
            <a:spLocks/>
          </p:cNvSpPr>
          <p:nvPr/>
        </p:nvSpPr>
        <p:spPr>
          <a:xfrm>
            <a:off x="6388231" y="813435"/>
            <a:ext cx="499872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where each employee works</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departamente.locatie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INNER JOIN </a:t>
            </a:r>
            <a:r>
              <a:rPr lang="en-US" sz="1700" dirty="0" err="1">
                <a:latin typeface="Courier New" panose="02070309020205020404" pitchFamily="49" charset="0"/>
                <a:cs typeface="Courier New" panose="02070309020205020404" pitchFamily="49" charset="0"/>
              </a:rPr>
              <a:t>departamente</a:t>
            </a:r>
            <a:r>
              <a:rPr lang="en-US" sz="1700" dirty="0">
                <a:latin typeface="Courier New" panose="02070309020205020404" pitchFamily="49" charset="0"/>
                <a:cs typeface="Courier New" panose="02070309020205020404" pitchFamily="49" charset="0"/>
              </a:rPr>
              <a:t> </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departamente.nume_departament</a:t>
            </a:r>
            <a:r>
              <a:rPr lang="en-US" sz="1700" dirty="0">
                <a:latin typeface="Courier New" panose="02070309020205020404" pitchFamily="49" charset="0"/>
                <a:cs typeface="Courier New" panose="02070309020205020404" pitchFamily="49" charset="0"/>
              </a:rPr>
              <a:t>;</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which trainings each employee is enrolled in</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training.nume_training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LEFT JOIN </a:t>
            </a:r>
            <a:r>
              <a:rPr lang="en-US" sz="1700" dirty="0" err="1">
                <a:latin typeface="Courier New" panose="02070309020205020404" pitchFamily="49" charset="0"/>
                <a:cs typeface="Courier New" panose="02070309020205020404" pitchFamily="49" charset="0"/>
              </a:rPr>
              <a:t>angajati_training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ON angajati.id = </a:t>
            </a:r>
            <a:r>
              <a:rPr lang="en-US" sz="1700" dirty="0" err="1">
                <a:latin typeface="Courier New" panose="02070309020205020404" pitchFamily="49" charset="0"/>
                <a:cs typeface="Courier New" panose="02070309020205020404" pitchFamily="49" charset="0"/>
              </a:rPr>
              <a:t>angajati_training.id_angajat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INNER JOIN training</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training.id_training</a:t>
            </a:r>
            <a:r>
              <a:rPr lang="en-US" sz="1700" dirty="0">
                <a:latin typeface="Courier New" panose="02070309020205020404" pitchFamily="49" charset="0"/>
                <a:cs typeface="Courier New" panose="02070309020205020404" pitchFamily="49" charset="0"/>
              </a:rPr>
              <a:t>;</a:t>
            </a:r>
            <a:endParaRPr lang="LID4096"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509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3FF6-77B1-47D5-A639-A70FBB883F95}"/>
              </a:ext>
            </a:extLst>
          </p:cNvPr>
          <p:cNvSpPr>
            <a:spLocks noGrp="1"/>
          </p:cNvSpPr>
          <p:nvPr>
            <p:ph type="title"/>
          </p:nvPr>
        </p:nvSpPr>
        <p:spPr/>
        <p:txBody>
          <a:bodyPr/>
          <a:lstStyle/>
          <a:p>
            <a:r>
              <a:rPr lang="en-US" dirty="0"/>
              <a:t>UPDATE instructions</a:t>
            </a:r>
            <a:endParaRPr lang="LID4096" dirty="0"/>
          </a:p>
        </p:txBody>
      </p:sp>
      <p:sp>
        <p:nvSpPr>
          <p:cNvPr id="3" name="Content Placeholder 2">
            <a:extLst>
              <a:ext uri="{FF2B5EF4-FFF2-40B4-BE49-F238E27FC236}">
                <a16:creationId xmlns:a16="http://schemas.microsoft.com/office/drawing/2014/main" id="{B90AF72A-E335-42CE-834A-4BB871AE7CF8}"/>
              </a:ext>
            </a:extLst>
          </p:cNvPr>
          <p:cNvSpPr>
            <a:spLocks noGrp="1"/>
          </p:cNvSpPr>
          <p:nvPr>
            <p:ph idx="1"/>
          </p:nvPr>
        </p:nvSpPr>
        <p:spPr>
          <a:xfrm>
            <a:off x="1097280" y="1845734"/>
            <a:ext cx="10058400" cy="4023360"/>
          </a:xfrm>
        </p:spPr>
        <p:txBody>
          <a:bodyPr>
            <a:normAutofit/>
          </a:bodyPr>
          <a:lstStyle/>
          <a:p>
            <a:r>
              <a:rPr lang="en-US" dirty="0"/>
              <a:t>To simulate changes made to the data in the database, two update statements were created.</a:t>
            </a:r>
          </a:p>
          <a:p>
            <a:r>
              <a:rPr lang="en-US" b="1" dirty="0">
                <a:latin typeface="Courier New" panose="02070309020205020404" pitchFamily="49" charset="0"/>
                <a:cs typeface="Courier New" panose="02070309020205020404" pitchFamily="49" charset="0"/>
              </a:rPr>
              <a:t>-- A phone has been broken</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stare = 'Defect'</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marca_tel</a:t>
            </a:r>
            <a:r>
              <a:rPr lang="en-US" dirty="0">
                <a:latin typeface="Courier New" panose="02070309020205020404" pitchFamily="49" charset="0"/>
                <a:cs typeface="Courier New" panose="02070309020205020404" pitchFamily="49" charset="0"/>
              </a:rPr>
              <a:t> IN ('Huawei', 'Samsung’);</a:t>
            </a:r>
          </a:p>
          <a:p>
            <a:r>
              <a:rPr lang="en-US" b="1" dirty="0">
                <a:latin typeface="Courier New" panose="02070309020205020404" pitchFamily="49" charset="0"/>
                <a:cs typeface="Courier New" panose="02070309020205020404" pitchFamily="49" charset="0"/>
              </a:rPr>
              <a:t>-- A car is no longer considered new</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+ 10000, </a:t>
            </a:r>
            <a:r>
              <a:rPr lang="en-US" dirty="0" err="1">
                <a:latin typeface="Courier New" panose="02070309020205020404" pitchFamily="49" charset="0"/>
                <a:cs typeface="Courier New" panose="02070309020205020404" pitchFamily="49" charset="0"/>
              </a:rPr>
              <a:t>stare_tehnica</a:t>
            </a:r>
            <a:r>
              <a:rPr lang="en-US" dirty="0">
                <a:latin typeface="Courier New" panose="02070309020205020404" pitchFamily="49" charset="0"/>
                <a:cs typeface="Courier New" panose="02070309020205020404" pitchFamily="49" charset="0"/>
              </a:rPr>
              <a:t> = 'Buna'</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numar_inmatriculare</a:t>
            </a:r>
            <a:r>
              <a:rPr lang="en-US" dirty="0">
                <a:latin typeface="Courier New" panose="02070309020205020404" pitchFamily="49" charset="0"/>
                <a:cs typeface="Courier New" panose="02070309020205020404" pitchFamily="49" charset="0"/>
              </a:rPr>
              <a:t> = 'IS-101-GHI';</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082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6EA-3C11-4470-A538-AD8C9AE97639}"/>
              </a:ext>
            </a:extLst>
          </p:cNvPr>
          <p:cNvSpPr>
            <a:spLocks noGrp="1"/>
          </p:cNvSpPr>
          <p:nvPr>
            <p:ph type="title"/>
          </p:nvPr>
        </p:nvSpPr>
        <p:spPr/>
        <p:txBody>
          <a:bodyPr/>
          <a:lstStyle/>
          <a:p>
            <a:r>
              <a:rPr lang="en-US" dirty="0"/>
              <a:t>DELETE instructions</a:t>
            </a:r>
            <a:endParaRPr lang="LID4096" dirty="0"/>
          </a:p>
        </p:txBody>
      </p:sp>
      <p:sp>
        <p:nvSpPr>
          <p:cNvPr id="3" name="Content Placeholder 2">
            <a:extLst>
              <a:ext uri="{FF2B5EF4-FFF2-40B4-BE49-F238E27FC236}">
                <a16:creationId xmlns:a16="http://schemas.microsoft.com/office/drawing/2014/main" id="{4C8948AB-630F-4267-A21B-8B7941123F53}"/>
              </a:ext>
            </a:extLst>
          </p:cNvPr>
          <p:cNvSpPr>
            <a:spLocks noGrp="1"/>
          </p:cNvSpPr>
          <p:nvPr>
            <p:ph idx="1"/>
          </p:nvPr>
        </p:nvSpPr>
        <p:spPr>
          <a:xfrm>
            <a:off x="1097280" y="1845734"/>
            <a:ext cx="10058400" cy="737210"/>
          </a:xfrm>
        </p:spPr>
        <p:txBody>
          <a:bodyPr/>
          <a:lstStyle/>
          <a:p>
            <a:r>
              <a:rPr lang="en-US" dirty="0"/>
              <a:t>Deleting records can be straightforward in some cases. In others, it may be necessary to delete from multiple tables.</a:t>
            </a:r>
          </a:p>
        </p:txBody>
      </p:sp>
      <p:sp>
        <p:nvSpPr>
          <p:cNvPr id="4" name="TextBox 3">
            <a:extLst>
              <a:ext uri="{FF2B5EF4-FFF2-40B4-BE49-F238E27FC236}">
                <a16:creationId xmlns:a16="http://schemas.microsoft.com/office/drawing/2014/main" id="{6131170B-9B71-4835-B344-9D2DB552298A}"/>
              </a:ext>
            </a:extLst>
          </p:cNvPr>
          <p:cNvSpPr txBox="1"/>
          <p:nvPr/>
        </p:nvSpPr>
        <p:spPr>
          <a:xfrm>
            <a:off x="635732" y="2582944"/>
            <a:ext cx="569899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latin typeface="Courier New" panose="02070309020205020404" pitchFamily="49" charset="0"/>
                <a:cs typeface="Courier New" panose="02070309020205020404" pitchFamily="49" charset="0"/>
              </a:rPr>
              <a:t>-- The employee no longer has trainings.</a:t>
            </a:r>
          </a:p>
          <a:p>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angajati_training</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 6;</a:t>
            </a:r>
            <a:endParaRPr lang="LID4096" dirty="0">
              <a:latin typeface="Courier New" panose="02070309020205020404" pitchFamily="49" charset="0"/>
              <a:cs typeface="Courier New" panose="02070309020205020404" pitchFamily="49" charset="0"/>
            </a:endParaRPr>
          </a:p>
          <a:p>
            <a:endParaRPr lang="LID4096" dirty="0"/>
          </a:p>
        </p:txBody>
      </p:sp>
      <p:sp>
        <p:nvSpPr>
          <p:cNvPr id="5" name="Content Placeholder 2">
            <a:extLst>
              <a:ext uri="{FF2B5EF4-FFF2-40B4-BE49-F238E27FC236}">
                <a16:creationId xmlns:a16="http://schemas.microsoft.com/office/drawing/2014/main" id="{FF264440-45F1-478D-B1AC-D7835C4CAB57}"/>
              </a:ext>
            </a:extLst>
          </p:cNvPr>
          <p:cNvSpPr txBox="1">
            <a:spLocks/>
          </p:cNvSpPr>
          <p:nvPr/>
        </p:nvSpPr>
        <p:spPr>
          <a:xfrm>
            <a:off x="6300873" y="2214339"/>
            <a:ext cx="5255395" cy="431443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b="1" dirty="0">
                <a:latin typeface="Courier New" panose="02070309020205020404" pitchFamily="49" charset="0"/>
                <a:cs typeface="Courier New" panose="02070309020205020404" pitchFamily="49" charset="0"/>
              </a:rPr>
              <a:t>-- We are closing the branch in the United Kingdom.</a:t>
            </a: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endParaRPr lang="LID4096" dirty="0">
              <a:latin typeface="Courier New" panose="02070309020205020404" pitchFamily="49" charset="0"/>
              <a:cs typeface="Courier New" panose="02070309020205020404" pitchFamily="49" charset="0"/>
            </a:endParaRPr>
          </a:p>
          <a:p>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7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FD87-4555-4375-B496-E7C9A56D591B}"/>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7761B41B-0E68-447D-B623-34A8007C8689}"/>
              </a:ext>
            </a:extLst>
          </p:cNvPr>
          <p:cNvSpPr>
            <a:spLocks noGrp="1"/>
          </p:cNvSpPr>
          <p:nvPr>
            <p:ph idx="1"/>
          </p:nvPr>
        </p:nvSpPr>
        <p:spPr/>
        <p:txBody>
          <a:bodyPr/>
          <a:lstStyle/>
          <a:p>
            <a:r>
              <a:rPr lang="en-US" dirty="0"/>
              <a:t>The aim of this project was to design and manage a database to streamline the administration of human resources, equipment, and departments. By organizing critical information into interconnected tables, we created a system that ensures efficient data management and reporting, thereby enhancing overall productivity.</a:t>
            </a:r>
          </a:p>
          <a:p>
            <a:endParaRPr lang="en-US" dirty="0"/>
          </a:p>
          <a:p>
            <a:r>
              <a:rPr lang="en-US" dirty="0"/>
              <a:t>Thank you for taking the time to read this presentation. Your interest and attention are greatly appreciated.</a:t>
            </a:r>
          </a:p>
        </p:txBody>
      </p:sp>
    </p:spTree>
    <p:extLst>
      <p:ext uri="{BB962C8B-B14F-4D97-AF65-F5344CB8AC3E}">
        <p14:creationId xmlns:p14="http://schemas.microsoft.com/office/powerpoint/2010/main" val="29732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F482-FC1E-4781-A382-BE14A4520307}"/>
              </a:ext>
            </a:extLst>
          </p:cNvPr>
          <p:cNvSpPr>
            <a:spLocks noGrp="1"/>
          </p:cNvSpPr>
          <p:nvPr>
            <p:ph type="title"/>
          </p:nvPr>
        </p:nvSpPr>
        <p:spPr>
          <a:xfrm>
            <a:off x="1097280" y="263527"/>
            <a:ext cx="10058400" cy="1450757"/>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58D3407B-87BB-43C3-8FF1-B772CA1DECAF}"/>
              </a:ext>
            </a:extLst>
          </p:cNvPr>
          <p:cNvSpPr>
            <a:spLocks noGrp="1"/>
          </p:cNvSpPr>
          <p:nvPr>
            <p:ph idx="1"/>
          </p:nvPr>
        </p:nvSpPr>
        <p:spPr/>
        <p:txBody>
          <a:bodyPr/>
          <a:lstStyle/>
          <a:p>
            <a:r>
              <a:rPr lang="en-US" dirty="0"/>
              <a:t>The purpose of this project is to use my SQL knowledge gained during the Software Testing course and apply it in practice.</a:t>
            </a:r>
          </a:p>
          <a:p>
            <a:r>
              <a:rPr lang="en-US" dirty="0"/>
              <a:t>Tested application: company</a:t>
            </a:r>
          </a:p>
          <a:p>
            <a:r>
              <a:rPr lang="en-US" dirty="0"/>
              <a:t>Tools used: MySQL Workbench</a:t>
            </a:r>
          </a:p>
          <a:p>
            <a:r>
              <a:rPr lang="en-US" dirty="0"/>
              <a:t>Database description: This database is designed to efficiently manage the administrative aspects of a company. It facilitates the storage, access, and management of data related to employees, departments, training sessions, vehicles, and telephones. The main goal is to streamline the administration of human resources, equipment, and training tracking.</a:t>
            </a:r>
            <a:endParaRPr lang="LID4096" dirty="0"/>
          </a:p>
        </p:txBody>
      </p:sp>
    </p:spTree>
    <p:extLst>
      <p:ext uri="{BB962C8B-B14F-4D97-AF65-F5344CB8AC3E}">
        <p14:creationId xmlns:p14="http://schemas.microsoft.com/office/powerpoint/2010/main" val="267909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8C5B-2B62-4DDE-996B-8C2019B6FFA3}"/>
              </a:ext>
            </a:extLst>
          </p:cNvPr>
          <p:cNvSpPr>
            <a:spLocks noGrp="1"/>
          </p:cNvSpPr>
          <p:nvPr>
            <p:ph type="title"/>
          </p:nvPr>
        </p:nvSpPr>
        <p:spPr>
          <a:xfrm>
            <a:off x="908744" y="1"/>
            <a:ext cx="10058400" cy="691572"/>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83695DBE-1438-44C2-A068-30BCC09CD81A}"/>
              </a:ext>
            </a:extLst>
          </p:cNvPr>
          <p:cNvSpPr>
            <a:spLocks noGrp="1"/>
          </p:cNvSpPr>
          <p:nvPr>
            <p:ph idx="1"/>
          </p:nvPr>
        </p:nvSpPr>
        <p:spPr>
          <a:xfrm>
            <a:off x="1036320" y="691573"/>
            <a:ext cx="10058400" cy="2308325"/>
          </a:xfrm>
        </p:spPr>
        <p:txBody>
          <a:bodyPr>
            <a:normAutofit fontScale="92500" lnSpcReduction="20000"/>
          </a:bodyPr>
          <a:lstStyle/>
          <a:p>
            <a:pPr marL="0" indent="0">
              <a:buNone/>
            </a:pPr>
            <a:r>
              <a:rPr lang="fr-FR" sz="1800" b="1" dirty="0"/>
              <a:t>1. </a:t>
            </a:r>
            <a:r>
              <a:rPr lang="fr-FR" sz="1800" b="1" dirty="0" err="1"/>
              <a:t>Shortly</a:t>
            </a:r>
            <a:r>
              <a:rPr lang="fr-FR" sz="1800" b="1" dirty="0"/>
              <a:t> </a:t>
            </a:r>
            <a:r>
              <a:rPr lang="fr-FR" sz="1800" b="1" dirty="0" err="1"/>
              <a:t>explain</a:t>
            </a:r>
            <a:r>
              <a:rPr lang="fr-FR" sz="1800" b="1" dirty="0"/>
              <a:t> </a:t>
            </a:r>
            <a:r>
              <a:rPr lang="fr-FR" sz="1800" b="1" dirty="0" err="1"/>
              <a:t>what</a:t>
            </a:r>
            <a:r>
              <a:rPr lang="fr-FR" sz="1800" b="1" dirty="0"/>
              <a:t> are business </a:t>
            </a:r>
            <a:r>
              <a:rPr lang="fr-FR" sz="1800" b="1" dirty="0" err="1"/>
              <a:t>requirements</a:t>
            </a:r>
            <a:r>
              <a:rPr lang="fr-FR" sz="1800" b="1" dirty="0"/>
              <a:t>, </a:t>
            </a:r>
            <a:r>
              <a:rPr lang="fr-FR" sz="1800" b="1" dirty="0" err="1"/>
              <a:t>their</a:t>
            </a:r>
            <a:r>
              <a:rPr lang="fr-FR" sz="1800" b="1" dirty="0"/>
              <a:t> </a:t>
            </a:r>
            <a:r>
              <a:rPr lang="fr-FR" sz="1800" b="1" dirty="0" err="1"/>
              <a:t>purpose</a:t>
            </a:r>
            <a:r>
              <a:rPr lang="fr-FR" sz="1800" b="1" dirty="0"/>
              <a:t> and </a:t>
            </a:r>
            <a:r>
              <a:rPr lang="fr-FR" sz="1800" b="1" dirty="0" err="1"/>
              <a:t>who</a:t>
            </a:r>
            <a:r>
              <a:rPr lang="fr-FR" sz="1800" b="1" dirty="0"/>
              <a:t> </a:t>
            </a:r>
            <a:r>
              <a:rPr lang="fr-FR" sz="1800" b="1" dirty="0" err="1"/>
              <a:t>creates</a:t>
            </a:r>
            <a:r>
              <a:rPr lang="fr-FR" sz="1800" b="1" dirty="0"/>
              <a:t> </a:t>
            </a:r>
            <a:r>
              <a:rPr lang="fr-FR" sz="1800" b="1" dirty="0" err="1"/>
              <a:t>them</a:t>
            </a:r>
            <a:endParaRPr lang="fr-FR" sz="1800" b="1" dirty="0"/>
          </a:p>
          <a:p>
            <a:pPr marL="0" indent="0">
              <a:buNone/>
            </a:pPr>
            <a:r>
              <a:rPr lang="en-US" sz="1800" dirty="0"/>
              <a:t>Business requirements represent a set of needs or conditions that an organization has to meet its objectives and improve its processes. They are fundamental for developing effective solutions and for carrying out projects in a way that adds value to the company. They are created by stakeholders (managers, end users), the business analyst, and the project team.</a:t>
            </a:r>
          </a:p>
          <a:p>
            <a:pPr marL="0" indent="0">
              <a:buNone/>
            </a:pPr>
            <a:r>
              <a:rPr lang="fr-FR" sz="1800" b="1" dirty="0"/>
              <a:t>2. </a:t>
            </a:r>
            <a:r>
              <a:rPr lang="fr-FR" sz="1800" b="1" dirty="0" err="1"/>
              <a:t>Explain</a:t>
            </a:r>
            <a:r>
              <a:rPr lang="fr-FR" sz="1800" b="1" dirty="0"/>
              <a:t> the </a:t>
            </a:r>
            <a:r>
              <a:rPr lang="fr-FR" sz="1800" b="1" dirty="0" err="1"/>
              <a:t>difference</a:t>
            </a:r>
            <a:r>
              <a:rPr lang="fr-FR" sz="1800" b="1" dirty="0"/>
              <a:t> </a:t>
            </a:r>
            <a:r>
              <a:rPr lang="fr-FR" sz="1800" b="1" dirty="0" err="1"/>
              <a:t>between</a:t>
            </a:r>
            <a:r>
              <a:rPr lang="fr-FR" sz="1800" b="1" dirty="0"/>
              <a:t> test condition and test case</a:t>
            </a:r>
          </a:p>
          <a:p>
            <a:pPr marL="0" indent="0">
              <a:buNone/>
            </a:pPr>
            <a:r>
              <a:rPr lang="en-US" sz="1800" dirty="0"/>
              <a:t>A test condition defines what is being tested, and a test case defines how it is tested.</a:t>
            </a:r>
          </a:p>
          <a:p>
            <a:pPr marL="0" indent="0">
              <a:buNone/>
            </a:pPr>
            <a:r>
              <a:rPr lang="en-US" sz="1800" b="1" dirty="0"/>
              <a:t>3. List and briefly explain the stages of the testing process.</a:t>
            </a:r>
            <a:endParaRPr lang="fr-FR" sz="1800" b="1" dirty="0"/>
          </a:p>
          <a:p>
            <a:pPr marL="457200" indent="-457200">
              <a:buFont typeface="+mj-lt"/>
              <a:buAutoNum type="arabicPeriod"/>
            </a:pPr>
            <a:endParaRPr lang="LID4096" dirty="0"/>
          </a:p>
        </p:txBody>
      </p:sp>
      <p:sp>
        <p:nvSpPr>
          <p:cNvPr id="6" name="Rectangle 3">
            <a:extLst>
              <a:ext uri="{FF2B5EF4-FFF2-40B4-BE49-F238E27FC236}">
                <a16:creationId xmlns:a16="http://schemas.microsoft.com/office/drawing/2014/main" id="{3F39B50A-CA87-4093-8D28-F13367323DE7}"/>
              </a:ext>
            </a:extLst>
          </p:cNvPr>
          <p:cNvSpPr>
            <a:spLocks noChangeArrowheads="1"/>
          </p:cNvSpPr>
          <p:nvPr/>
        </p:nvSpPr>
        <p:spPr bwMode="auto">
          <a:xfrm>
            <a:off x="908744" y="2887681"/>
            <a:ext cx="110632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dirty="0"/>
              <a:t>Test Planning: Defining the Testing Strategy and Objectives. This involves setting the testing goals, identifying necessary resources, and determining success criteria. The testing strategy is developed to ensure comprehensive coverage of requirements and potential risks.</a:t>
            </a:r>
          </a:p>
          <a:p>
            <a:pPr marL="285750" indent="-285750">
              <a:buFont typeface="Arial" panose="020B0604020202020204" pitchFamily="34" charset="0"/>
              <a:buChar char="•"/>
            </a:pPr>
            <a:r>
              <a:rPr lang="en-US" dirty="0"/>
              <a:t>Requirements Analysis: Identifying the requirements to be tested. In this phase, the testing team examines the requirements documentation to understand which functionalities need validation. This includes identifying both functional and non-functional requirements that will guide the testing process.</a:t>
            </a:r>
          </a:p>
          <a:p>
            <a:pPr marL="285750" indent="-285750">
              <a:buFont typeface="Arial" panose="020B0604020202020204" pitchFamily="34" charset="0"/>
              <a:buChar char="•"/>
            </a:pPr>
            <a:r>
              <a:rPr lang="en-US" dirty="0"/>
              <a:t>Test Design: Creating test cases and test scripts. Based on the analyzed requirements, detailed test cases are developed that describe input conditions, testing actions, and expected results. Test scripts are created for test automation, if required.</a:t>
            </a:r>
          </a:p>
          <a:p>
            <a:pPr marL="285750" indent="-285750">
              <a:buFont typeface="Arial" panose="020B0604020202020204" pitchFamily="34" charset="0"/>
              <a:buChar char="•"/>
            </a:pPr>
            <a:r>
              <a:rPr lang="en-US" dirty="0"/>
              <a:t>Test Execution: Running test cases and collecting results. Tests are executed according to the plan, and results are recorded and compared with expected outcomes to identify discrepancies.</a:t>
            </a:r>
          </a:p>
          <a:p>
            <a:pPr marL="285750" indent="-285750">
              <a:buFont typeface="Arial" panose="020B0604020202020204" pitchFamily="34" charset="0"/>
              <a:buChar char="•"/>
            </a:pPr>
            <a:r>
              <a:rPr lang="en-US" dirty="0"/>
              <a:t>Testing Closure: Evaluation of testing and final reporting. Once tests are completed and critical defects have been addressed, a final evaluation of the testing process is conducted. A final test report is prepared summarizing the activities conducted.</a:t>
            </a:r>
          </a:p>
        </p:txBody>
      </p:sp>
    </p:spTree>
    <p:extLst>
      <p:ext uri="{BB962C8B-B14F-4D97-AF65-F5344CB8AC3E}">
        <p14:creationId xmlns:p14="http://schemas.microsoft.com/office/powerpoint/2010/main" val="15645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EF6-07A1-4929-A676-3A00E053828F}"/>
              </a:ext>
            </a:extLst>
          </p:cNvPr>
          <p:cNvSpPr>
            <a:spLocks noGrp="1"/>
          </p:cNvSpPr>
          <p:nvPr>
            <p:ph type="title"/>
          </p:nvPr>
        </p:nvSpPr>
        <p:spPr>
          <a:xfrm>
            <a:off x="1097280" y="0"/>
            <a:ext cx="10058400" cy="681558"/>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00E0BB2F-74B3-4E65-AF54-C24216A54999}"/>
              </a:ext>
            </a:extLst>
          </p:cNvPr>
          <p:cNvSpPr>
            <a:spLocks noGrp="1"/>
          </p:cNvSpPr>
          <p:nvPr>
            <p:ph idx="1"/>
          </p:nvPr>
        </p:nvSpPr>
        <p:spPr>
          <a:xfrm>
            <a:off x="1172695" y="1361198"/>
            <a:ext cx="10058400" cy="2066390"/>
          </a:xfrm>
        </p:spPr>
        <p:txBody>
          <a:bodyPr>
            <a:normAutofit lnSpcReduction="10000"/>
          </a:bodyPr>
          <a:lstStyle/>
          <a:p>
            <a:r>
              <a:rPr lang="en-US" sz="1800" b="1" dirty="0"/>
              <a:t>5. Explain the difference between functional testing and non-functional testing</a:t>
            </a:r>
            <a:r>
              <a:rPr lang="en-US" sz="1600" b="1" dirty="0"/>
              <a:t>.</a:t>
            </a:r>
            <a:endParaRPr lang="en-US" sz="1600" dirty="0"/>
          </a:p>
          <a:p>
            <a:r>
              <a:rPr lang="en-US" sz="1800" dirty="0"/>
              <a:t>Functional testing verifies whether the system meets specific requirements and functions correctly, while non-functional testing evaluates aspects such as performance, security, and reliability of the system.</a:t>
            </a:r>
          </a:p>
          <a:p>
            <a:r>
              <a:rPr lang="en-US" sz="1800" b="1" dirty="0"/>
              <a:t>6. Explain the difference between </a:t>
            </a:r>
            <a:r>
              <a:rPr lang="en-US" sz="1800" b="1" dirty="0" err="1"/>
              <a:t>blackbox</a:t>
            </a:r>
            <a:r>
              <a:rPr lang="en-US" sz="1800" b="1" dirty="0"/>
              <a:t> testing and </a:t>
            </a:r>
            <a:r>
              <a:rPr lang="en-US" sz="1800" b="1" dirty="0" err="1"/>
              <a:t>whitebox</a:t>
            </a:r>
            <a:r>
              <a:rPr lang="en-US" sz="1800" b="1" dirty="0"/>
              <a:t> testing.</a:t>
            </a:r>
          </a:p>
          <a:p>
            <a:r>
              <a:rPr lang="en-US" sz="1800" dirty="0"/>
              <a:t>Blackbox testing verifies the functionality of the software without knowing the internal structure of the code, while </a:t>
            </a:r>
            <a:r>
              <a:rPr lang="en-US" sz="1800" dirty="0" err="1"/>
              <a:t>whitebox</a:t>
            </a:r>
            <a:r>
              <a:rPr lang="en-US" sz="1800" dirty="0"/>
              <a:t> testing tests the internal structure and logic of the source code.</a:t>
            </a:r>
            <a:endParaRPr lang="LID4096" dirty="0"/>
          </a:p>
        </p:txBody>
      </p:sp>
      <p:sp>
        <p:nvSpPr>
          <p:cNvPr id="4" name="Content Placeholder 2">
            <a:extLst>
              <a:ext uri="{FF2B5EF4-FFF2-40B4-BE49-F238E27FC236}">
                <a16:creationId xmlns:a16="http://schemas.microsoft.com/office/drawing/2014/main" id="{846CBAED-5367-4112-BEC3-CC4FBDF7C62D}"/>
              </a:ext>
            </a:extLst>
          </p:cNvPr>
          <p:cNvSpPr txBox="1">
            <a:spLocks/>
          </p:cNvSpPr>
          <p:nvPr/>
        </p:nvSpPr>
        <p:spPr>
          <a:xfrm>
            <a:off x="1172695" y="3424760"/>
            <a:ext cx="9982985" cy="313532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900" b="1" dirty="0"/>
              <a:t>7. List the testing techniques and group them by category.</a:t>
            </a:r>
          </a:p>
          <a:p>
            <a:pPr>
              <a:lnSpc>
                <a:spcPct val="100000"/>
              </a:lnSpc>
            </a:pPr>
            <a:r>
              <a:rPr lang="en-US" sz="1900" dirty="0"/>
              <a:t>Blackbox Testing: Equivalence Partitioning, Boundary Value Analysis, Decision Table Testing, State Transition Testing</a:t>
            </a:r>
          </a:p>
          <a:p>
            <a:pPr>
              <a:lnSpc>
                <a:spcPct val="100000"/>
              </a:lnSpc>
            </a:pPr>
            <a:r>
              <a:rPr lang="en-US" sz="1900" dirty="0"/>
              <a:t>Whitebox Testing: Statement Coverage, Decision Coverage</a:t>
            </a:r>
          </a:p>
          <a:p>
            <a:pPr>
              <a:lnSpc>
                <a:spcPct val="100000"/>
              </a:lnSpc>
            </a:pPr>
            <a:r>
              <a:rPr lang="en-US" sz="1900" dirty="0"/>
              <a:t>Experience-Based: Exploratory Testing</a:t>
            </a:r>
          </a:p>
          <a:p>
            <a:pPr>
              <a:lnSpc>
                <a:spcPct val="100000"/>
              </a:lnSpc>
            </a:pPr>
            <a:r>
              <a:rPr lang="en-US" sz="1900" b="1" dirty="0"/>
              <a:t>8. Explain the difference between verification and validation.</a:t>
            </a:r>
          </a:p>
          <a:p>
            <a:pPr>
              <a:lnSpc>
                <a:spcPct val="100000"/>
              </a:lnSpc>
            </a:pPr>
            <a:r>
              <a:rPr lang="en-US" sz="1900" dirty="0"/>
              <a:t>Verification ensures that the software product is built correctly according to specifications and requirements (an internal process), while validation ensures that the built product meets the needs and expectations of the end user (an external process).</a:t>
            </a:r>
          </a:p>
        </p:txBody>
      </p:sp>
      <p:sp>
        <p:nvSpPr>
          <p:cNvPr id="5" name="TextBox 4">
            <a:extLst>
              <a:ext uri="{FF2B5EF4-FFF2-40B4-BE49-F238E27FC236}">
                <a16:creationId xmlns:a16="http://schemas.microsoft.com/office/drawing/2014/main" id="{1B7C0D1A-16A5-45EA-911D-8FCEB6C6B79D}"/>
              </a:ext>
            </a:extLst>
          </p:cNvPr>
          <p:cNvSpPr txBox="1"/>
          <p:nvPr/>
        </p:nvSpPr>
        <p:spPr>
          <a:xfrm>
            <a:off x="1172695" y="437868"/>
            <a:ext cx="8800864" cy="923330"/>
          </a:xfrm>
          <a:prstGeom prst="rect">
            <a:avLst/>
          </a:prstGeom>
          <a:noFill/>
        </p:spPr>
        <p:txBody>
          <a:bodyPr wrap="square">
            <a:spAutoFit/>
          </a:bodyPr>
          <a:lstStyle/>
          <a:p>
            <a:r>
              <a:rPr lang="it-IT" b="1" dirty="0"/>
              <a:t>4. Explain the difference between retesting and regression testing</a:t>
            </a:r>
          </a:p>
          <a:p>
            <a:r>
              <a:rPr lang="en-US" dirty="0"/>
              <a:t>Retesting checks whether a repaired defect has been resolved, while regression testing checks whether recent changes have not introduced new defects into the system.</a:t>
            </a:r>
          </a:p>
        </p:txBody>
      </p:sp>
    </p:spTree>
    <p:extLst>
      <p:ext uri="{BB962C8B-B14F-4D97-AF65-F5344CB8AC3E}">
        <p14:creationId xmlns:p14="http://schemas.microsoft.com/office/powerpoint/2010/main" val="65051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6CD-966B-400C-9C75-F775AFD3D5B8}"/>
              </a:ext>
            </a:extLst>
          </p:cNvPr>
          <p:cNvSpPr>
            <a:spLocks noGrp="1"/>
          </p:cNvSpPr>
          <p:nvPr>
            <p:ph type="title"/>
          </p:nvPr>
        </p:nvSpPr>
        <p:spPr>
          <a:xfrm>
            <a:off x="1097280" y="126347"/>
            <a:ext cx="10058400" cy="702303"/>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61AECCA6-0E20-48EF-A4B1-44FCAACB46C8}"/>
              </a:ext>
            </a:extLst>
          </p:cNvPr>
          <p:cNvSpPr>
            <a:spLocks noGrp="1"/>
          </p:cNvSpPr>
          <p:nvPr>
            <p:ph idx="1"/>
          </p:nvPr>
        </p:nvSpPr>
        <p:spPr>
          <a:xfrm>
            <a:off x="1097280" y="828650"/>
            <a:ext cx="10058400" cy="4023360"/>
          </a:xfrm>
        </p:spPr>
        <p:txBody>
          <a:bodyPr/>
          <a:lstStyle/>
          <a:p>
            <a:r>
              <a:rPr lang="en-US" sz="1800" b="1" dirty="0"/>
              <a:t>9. Explain the difference between positive testing and negative testing and provide an example of each</a:t>
            </a:r>
            <a:r>
              <a:rPr lang="en-US" sz="1600" dirty="0"/>
              <a:t>. </a:t>
            </a:r>
            <a:r>
              <a:rPr lang="en-US" sz="1800" dirty="0"/>
              <a:t>Positive testing verifies that the system works as expected with valid and correct data. An example is entering a correct username and password to verify successful authentication.</a:t>
            </a:r>
          </a:p>
          <a:p>
            <a:r>
              <a:rPr lang="en-US" sz="1800" dirty="0"/>
              <a:t>Negative testing tests the system with invalid or incorrect data to check how it handles errors. An example is entering an incorrect username and password to verify the error message during authentication.</a:t>
            </a:r>
            <a:endParaRPr lang="LID4096" sz="1800" dirty="0"/>
          </a:p>
        </p:txBody>
      </p:sp>
      <p:sp>
        <p:nvSpPr>
          <p:cNvPr id="4" name="Content Placeholder 2">
            <a:extLst>
              <a:ext uri="{FF2B5EF4-FFF2-40B4-BE49-F238E27FC236}">
                <a16:creationId xmlns:a16="http://schemas.microsoft.com/office/drawing/2014/main" id="{CC7C2368-844D-404F-B4B3-40210C5183F1}"/>
              </a:ext>
            </a:extLst>
          </p:cNvPr>
          <p:cNvSpPr txBox="1">
            <a:spLocks/>
          </p:cNvSpPr>
          <p:nvPr/>
        </p:nvSpPr>
        <p:spPr>
          <a:xfrm>
            <a:off x="1036320" y="3033586"/>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800" b="1" dirty="0"/>
              <a:t>10. Enumerate and briefly explain the levels of testing</a:t>
            </a:r>
          </a:p>
          <a:p>
            <a:pPr>
              <a:spcBef>
                <a:spcPts val="0"/>
              </a:spcBef>
              <a:spcAft>
                <a:spcPts val="0"/>
              </a:spcAft>
            </a:pPr>
            <a:r>
              <a:rPr lang="en-US" sz="1800" b="1" dirty="0"/>
              <a:t>Unit Testing</a:t>
            </a:r>
            <a:r>
              <a:rPr lang="en-US" sz="1800" dirty="0"/>
              <a:t>: Testing the smallest units of code, such as functions or methods, to verify their individual correctness.</a:t>
            </a:r>
          </a:p>
          <a:p>
            <a:pPr>
              <a:spcBef>
                <a:spcPts val="0"/>
              </a:spcBef>
              <a:spcAft>
                <a:spcPts val="0"/>
              </a:spcAft>
            </a:pPr>
            <a:r>
              <a:rPr lang="en-US" sz="1800" b="1" dirty="0"/>
              <a:t>Integration Testing</a:t>
            </a:r>
            <a:r>
              <a:rPr lang="en-US" sz="1800" dirty="0"/>
              <a:t>: Testing the combination of multiple units to verify their interactions and identify integration issues.</a:t>
            </a:r>
          </a:p>
          <a:p>
            <a:pPr>
              <a:spcBef>
                <a:spcPts val="0"/>
              </a:spcBef>
              <a:spcAft>
                <a:spcPts val="0"/>
              </a:spcAft>
            </a:pPr>
            <a:r>
              <a:rPr lang="en-US" sz="1800" b="1" dirty="0"/>
              <a:t>System Testing</a:t>
            </a:r>
            <a:r>
              <a:rPr lang="en-US" sz="1800" dirty="0"/>
              <a:t>: Testing the entire integrated system to ensure it meets the specified requirements and functions correctly as a whole.</a:t>
            </a:r>
          </a:p>
          <a:p>
            <a:pPr>
              <a:spcBef>
                <a:spcPts val="0"/>
              </a:spcBef>
              <a:spcAft>
                <a:spcPts val="0"/>
              </a:spcAft>
            </a:pPr>
            <a:r>
              <a:rPr lang="en-US" sz="1800" b="1" dirty="0"/>
              <a:t>Acceptance Testing</a:t>
            </a:r>
            <a:r>
              <a:rPr lang="en-US" sz="1800" dirty="0"/>
              <a:t>: Validating the system by users or clients to ensure it meets their needs and requirements before the final release.</a:t>
            </a:r>
            <a:endParaRPr lang="LID4096" sz="1800" dirty="0"/>
          </a:p>
        </p:txBody>
      </p:sp>
    </p:spTree>
    <p:extLst>
      <p:ext uri="{BB962C8B-B14F-4D97-AF65-F5344CB8AC3E}">
        <p14:creationId xmlns:p14="http://schemas.microsoft.com/office/powerpoint/2010/main" val="18938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CB2E-7970-463B-B388-A077F72D6E70}"/>
              </a:ext>
            </a:extLst>
          </p:cNvPr>
          <p:cNvSpPr>
            <a:spLocks noGrp="1"/>
          </p:cNvSpPr>
          <p:nvPr>
            <p:ph type="title"/>
          </p:nvPr>
        </p:nvSpPr>
        <p:spPr/>
        <p:txBody>
          <a:bodyPr/>
          <a:lstStyle/>
          <a:p>
            <a:r>
              <a:rPr lang="en-US" dirty="0"/>
              <a:t>CHAPTER 2: PRACTICAL</a:t>
            </a:r>
            <a:br>
              <a:rPr lang="en-US" dirty="0"/>
            </a:br>
            <a:r>
              <a:rPr lang="en-US" dirty="0"/>
              <a:t>Database schema</a:t>
            </a:r>
            <a:endParaRPr lang="LID4096" dirty="0"/>
          </a:p>
        </p:txBody>
      </p:sp>
      <p:pic>
        <p:nvPicPr>
          <p:cNvPr id="4" name="Content Placeholder 3">
            <a:extLst>
              <a:ext uri="{FF2B5EF4-FFF2-40B4-BE49-F238E27FC236}">
                <a16:creationId xmlns:a16="http://schemas.microsoft.com/office/drawing/2014/main" id="{3F8DAE69-A286-4F27-BF91-8659A335238A}"/>
              </a:ext>
            </a:extLst>
          </p:cNvPr>
          <p:cNvPicPr>
            <a:picLocks noGrp="1" noChangeAspect="1"/>
          </p:cNvPicPr>
          <p:nvPr>
            <p:ph idx="1"/>
          </p:nvPr>
        </p:nvPicPr>
        <p:blipFill>
          <a:blip r:embed="rId2"/>
          <a:stretch>
            <a:fillRect/>
          </a:stretch>
        </p:blipFill>
        <p:spPr>
          <a:xfrm>
            <a:off x="2713514" y="1652912"/>
            <a:ext cx="6764972" cy="4749623"/>
          </a:xfrm>
          <a:prstGeom prst="rect">
            <a:avLst/>
          </a:prstGeom>
        </p:spPr>
      </p:pic>
    </p:spTree>
    <p:extLst>
      <p:ext uri="{BB962C8B-B14F-4D97-AF65-F5344CB8AC3E}">
        <p14:creationId xmlns:p14="http://schemas.microsoft.com/office/powerpoint/2010/main" val="41261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11EB-EB61-421D-A8DB-76312F4888E8}"/>
              </a:ext>
            </a:extLst>
          </p:cNvPr>
          <p:cNvSpPr>
            <a:spLocks noGrp="1"/>
          </p:cNvSpPr>
          <p:nvPr>
            <p:ph type="title"/>
          </p:nvPr>
        </p:nvSpPr>
        <p:spPr/>
        <p:txBody>
          <a:bodyPr/>
          <a:lstStyle/>
          <a:p>
            <a:r>
              <a:rPr lang="en-US" dirty="0"/>
              <a:t>Database schema</a:t>
            </a:r>
            <a:endParaRPr lang="LID4096" dirty="0"/>
          </a:p>
        </p:txBody>
      </p:sp>
      <p:sp>
        <p:nvSpPr>
          <p:cNvPr id="3" name="Content Placeholder 2">
            <a:extLst>
              <a:ext uri="{FF2B5EF4-FFF2-40B4-BE49-F238E27FC236}">
                <a16:creationId xmlns:a16="http://schemas.microsoft.com/office/drawing/2014/main" id="{7195DB8A-7E4D-44DA-A5AD-AC987E9D5C7E}"/>
              </a:ext>
            </a:extLst>
          </p:cNvPr>
          <p:cNvSpPr>
            <a:spLocks noGrp="1"/>
          </p:cNvSpPr>
          <p:nvPr>
            <p:ph idx="1"/>
          </p:nvPr>
        </p:nvSpPr>
        <p:spPr/>
        <p:txBody>
          <a:bodyPr>
            <a:normAutofit fontScale="92500" lnSpcReduction="20000"/>
          </a:bodyPr>
          <a:lstStyle/>
          <a:p>
            <a:r>
              <a:rPr lang="en-US" dirty="0"/>
              <a:t>The tables are connected as follows: </a:t>
            </a:r>
          </a:p>
          <a:p>
            <a:r>
              <a:rPr lang="en-US" dirty="0"/>
              <a:t>The "</a:t>
            </a:r>
            <a:r>
              <a:rPr lang="en-US" dirty="0" err="1"/>
              <a:t>departamente</a:t>
            </a:r>
            <a:r>
              <a:rPr lang="en-US" dirty="0"/>
              <a:t>" table is connected to the "</a:t>
            </a:r>
            <a:r>
              <a:rPr lang="en-US" dirty="0" err="1"/>
              <a:t>angajati</a:t>
            </a:r>
            <a:r>
              <a:rPr lang="en-US" dirty="0"/>
              <a:t>" table through a one-to-many relationship implemented by using "</a:t>
            </a:r>
            <a:r>
              <a:rPr lang="en-US" dirty="0" err="1"/>
              <a:t>departamente.nume_departament</a:t>
            </a:r>
            <a:r>
              <a:rPr lang="en-US" dirty="0"/>
              <a:t>" as the primary key and "</a:t>
            </a:r>
            <a:r>
              <a:rPr lang="en-US" dirty="0" err="1"/>
              <a:t>angajati.departament</a:t>
            </a:r>
            <a:r>
              <a:rPr lang="en-US" dirty="0"/>
              <a:t>" as the foreign key.</a:t>
            </a:r>
          </a:p>
          <a:p>
            <a:r>
              <a:rPr lang="en-US" dirty="0"/>
              <a:t> The "</a:t>
            </a:r>
            <a:r>
              <a:rPr lang="en-US" dirty="0" err="1"/>
              <a:t>angajati</a:t>
            </a:r>
            <a:r>
              <a:rPr lang="en-US" dirty="0"/>
              <a:t>" table is connected to the "</a:t>
            </a:r>
            <a:r>
              <a:rPr lang="en-US" dirty="0" err="1"/>
              <a:t>masini</a:t>
            </a:r>
            <a:r>
              <a:rPr lang="en-US" dirty="0"/>
              <a:t>" table through a one-to-many relationship implemented by using "angajati.id" as the primary key and "</a:t>
            </a:r>
            <a:r>
              <a:rPr lang="en-US" dirty="0" err="1"/>
              <a:t>masini.id_angajat</a:t>
            </a:r>
            <a:r>
              <a:rPr lang="en-US" dirty="0"/>
              <a:t>" as the foreign key. </a:t>
            </a:r>
          </a:p>
          <a:p>
            <a:r>
              <a:rPr lang="en-US" dirty="0"/>
              <a:t>The "</a:t>
            </a:r>
            <a:r>
              <a:rPr lang="en-US" dirty="0" err="1"/>
              <a:t>angajati</a:t>
            </a:r>
            <a:r>
              <a:rPr lang="en-US" dirty="0"/>
              <a:t>" table is connected to the "</a:t>
            </a:r>
            <a:r>
              <a:rPr lang="en-US" dirty="0" err="1"/>
              <a:t>telefoane</a:t>
            </a:r>
            <a:r>
              <a:rPr lang="en-US" dirty="0"/>
              <a:t>" table through a one-to-many relationship implemented by using "angajati.id" as the primary key and "</a:t>
            </a:r>
            <a:r>
              <a:rPr lang="en-US" dirty="0" err="1"/>
              <a:t>telefoane.id_angajat</a:t>
            </a:r>
            <a:r>
              <a:rPr lang="en-US" dirty="0"/>
              <a:t>" as the foreign key.</a:t>
            </a:r>
          </a:p>
          <a:p>
            <a:r>
              <a:rPr lang="en-US" dirty="0"/>
              <a:t> The "</a:t>
            </a:r>
            <a:r>
              <a:rPr lang="en-US" dirty="0" err="1"/>
              <a:t>angajati</a:t>
            </a:r>
            <a:r>
              <a:rPr lang="en-US" dirty="0"/>
              <a:t>" table is connected to the "</a:t>
            </a:r>
            <a:r>
              <a:rPr lang="en-US" dirty="0" err="1"/>
              <a:t>angajati_training</a:t>
            </a:r>
            <a:r>
              <a:rPr lang="en-US" dirty="0"/>
              <a:t>" table through a one-to-many relationship implemented by using "angajati.id" as the primary key and "</a:t>
            </a:r>
            <a:r>
              <a:rPr lang="en-US" dirty="0" err="1"/>
              <a:t>angajati_training.id_angajat</a:t>
            </a:r>
            <a:r>
              <a:rPr lang="en-US" dirty="0"/>
              <a:t>" as the foreign key. </a:t>
            </a:r>
          </a:p>
          <a:p>
            <a:r>
              <a:rPr lang="en-US" dirty="0"/>
              <a:t>The "training" table is connected to the "</a:t>
            </a:r>
            <a:r>
              <a:rPr lang="en-US" dirty="0" err="1"/>
              <a:t>angajati_training</a:t>
            </a:r>
            <a:r>
              <a:rPr lang="en-US" dirty="0"/>
              <a:t>" table through a one-to-many relationship implemented by using "</a:t>
            </a:r>
            <a:r>
              <a:rPr lang="en-US" dirty="0" err="1"/>
              <a:t>training.id_training</a:t>
            </a:r>
            <a:r>
              <a:rPr lang="en-US" dirty="0"/>
              <a:t>" as the primary key and "</a:t>
            </a:r>
            <a:r>
              <a:rPr lang="en-US" dirty="0" err="1"/>
              <a:t>angajati_training.id_training</a:t>
            </a:r>
            <a:r>
              <a:rPr lang="en-US" dirty="0"/>
              <a:t>" as the foreign key.</a:t>
            </a:r>
            <a:endParaRPr lang="LID4096" dirty="0"/>
          </a:p>
        </p:txBody>
      </p:sp>
    </p:spTree>
    <p:extLst>
      <p:ext uri="{BB962C8B-B14F-4D97-AF65-F5344CB8AC3E}">
        <p14:creationId xmlns:p14="http://schemas.microsoft.com/office/powerpoint/2010/main" val="35108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AD4-AB37-42E5-8B60-1C2D01B4AAF4}"/>
              </a:ext>
            </a:extLst>
          </p:cNvPr>
          <p:cNvSpPr>
            <a:spLocks noGrp="1"/>
          </p:cNvSpPr>
          <p:nvPr>
            <p:ph type="title"/>
          </p:nvPr>
        </p:nvSpPr>
        <p:spPr>
          <a:xfrm>
            <a:off x="1097280" y="0"/>
            <a:ext cx="10058400" cy="702302"/>
          </a:xfrm>
        </p:spPr>
        <p:txBody>
          <a:bodyPr>
            <a:normAutofit fontScale="90000"/>
          </a:bodyPr>
          <a:lstStyle/>
          <a:p>
            <a:r>
              <a:rPr lang="en-US" dirty="0"/>
              <a:t>CREATE statements</a:t>
            </a:r>
            <a:endParaRPr lang="LID4096" dirty="0"/>
          </a:p>
        </p:txBody>
      </p:sp>
      <p:sp>
        <p:nvSpPr>
          <p:cNvPr id="3" name="Content Placeholder 2">
            <a:extLst>
              <a:ext uri="{FF2B5EF4-FFF2-40B4-BE49-F238E27FC236}">
                <a16:creationId xmlns:a16="http://schemas.microsoft.com/office/drawing/2014/main" id="{00AE9C2C-0B87-41B3-A1D5-10608356F7A4}"/>
              </a:ext>
            </a:extLst>
          </p:cNvPr>
          <p:cNvSpPr>
            <a:spLocks noGrp="1"/>
          </p:cNvSpPr>
          <p:nvPr>
            <p:ph idx="1"/>
          </p:nvPr>
        </p:nvSpPr>
        <p:spPr>
          <a:xfrm>
            <a:off x="284494" y="531440"/>
            <a:ext cx="3157979" cy="3068421"/>
          </a:xfrm>
        </p:spPr>
        <p:txBody>
          <a:bodyPr>
            <a:normAutofit/>
          </a:body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DEPARTAMENTE (</a:t>
            </a:r>
          </a:p>
          <a:p>
            <a:pPr>
              <a:spcBef>
                <a:spcPts val="0"/>
              </a:spcBef>
              <a:spcAft>
                <a:spcPts val="0"/>
              </a:spcAft>
            </a:pPr>
            <a:r>
              <a:rPr lang="en-US" sz="1400" dirty="0" err="1">
                <a:latin typeface="Courier New" panose="02070309020205020404" pitchFamily="49" charset="0"/>
                <a:cs typeface="Courier New" panose="02070309020205020404" pitchFamily="49" charset="0"/>
              </a:rPr>
              <a:t>nume_departament</a:t>
            </a:r>
            <a:r>
              <a:rPr lang="en-US" sz="1400" dirty="0">
                <a:latin typeface="Courier New" panose="02070309020205020404" pitchFamily="49" charset="0"/>
                <a:cs typeface="Courier New" panose="02070309020205020404" pitchFamily="49" charset="0"/>
              </a:rPr>
              <a:t> varchar (20)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data_infiintarii</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buget_anual</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functie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contact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a:t>
            </a:r>
          </a:p>
          <a:p>
            <a:endParaRPr lang="LID4096" dirty="0"/>
          </a:p>
        </p:txBody>
      </p:sp>
      <p:sp>
        <p:nvSpPr>
          <p:cNvPr id="4" name="Content Placeholder 2">
            <a:extLst>
              <a:ext uri="{FF2B5EF4-FFF2-40B4-BE49-F238E27FC236}">
                <a16:creationId xmlns:a16="http://schemas.microsoft.com/office/drawing/2014/main" id="{A6A7090E-B14B-4163-B36C-0DA4E78BDA61}"/>
              </a:ext>
            </a:extLst>
          </p:cNvPr>
          <p:cNvSpPr txBox="1">
            <a:spLocks/>
          </p:cNvSpPr>
          <p:nvPr/>
        </p:nvSpPr>
        <p:spPr>
          <a:xfrm>
            <a:off x="3602611" y="550302"/>
            <a:ext cx="3599466" cy="329779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dirty="0">
                <a:latin typeface="Courier New" panose="02070309020205020404" pitchFamily="49" charset="0"/>
                <a:cs typeface="Courier New" panose="02070309020205020404" pitchFamily="49" charset="0"/>
              </a:rPr>
              <a:t>CREATE TABLE ANGAJATI(</a:t>
            </a:r>
          </a:p>
          <a:p>
            <a:pPr>
              <a:spcBef>
                <a:spcPts val="0"/>
              </a:spcBef>
              <a:spcAft>
                <a:spcPts val="0"/>
              </a:spcAft>
            </a:pPr>
            <a:r>
              <a:rPr lang="en-US" dirty="0">
                <a:latin typeface="Courier New" panose="02070309020205020404" pitchFamily="49" charset="0"/>
                <a:cs typeface="Courier New" panose="02070309020205020404" pitchFamily="49" charset="0"/>
              </a:rPr>
              <a:t>id int primary key </a:t>
            </a:r>
            <a:r>
              <a:rPr lang="en-US" dirty="0" err="1">
                <a:latin typeface="Courier New" panose="02070309020205020404" pitchFamily="49" charset="0"/>
                <a:cs typeface="Courier New" panose="02070309020205020404" pitchFamily="49" charset="0"/>
              </a:rPr>
              <a:t>auto_increment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err="1">
                <a:latin typeface="Courier New" panose="02070309020205020404" pitchFamily="49" charset="0"/>
                <a:cs typeface="Courier New" panose="02070309020205020404" pitchFamily="49" charset="0"/>
              </a:rPr>
              <a:t>nume</a:t>
            </a:r>
            <a:r>
              <a:rPr lang="en-US" dirty="0">
                <a:latin typeface="Courier New" panose="02070309020205020404" pitchFamily="49" charset="0"/>
                <a:cs typeface="Courier New" panose="02070309020205020404" pitchFamily="49" charset="0"/>
              </a:rPr>
              <a:t> varchar(30),</a:t>
            </a:r>
          </a:p>
          <a:p>
            <a:pPr>
              <a:spcBef>
                <a:spcPts val="0"/>
              </a:spcBef>
              <a:spcAft>
                <a:spcPts val="0"/>
              </a:spcAft>
            </a:pPr>
            <a:r>
              <a:rPr lang="en-US" dirty="0" err="1">
                <a:latin typeface="Courier New" panose="02070309020205020404" pitchFamily="49" charset="0"/>
                <a:cs typeface="Courier New" panose="02070309020205020404" pitchFamily="49" charset="0"/>
              </a:rPr>
              <a:t>prenume</a:t>
            </a:r>
            <a:r>
              <a:rPr lang="en-US" dirty="0">
                <a:latin typeface="Courier New" panose="02070309020205020404" pitchFamily="49" charset="0"/>
                <a:cs typeface="Courier New" panose="02070309020205020404" pitchFamily="49" charset="0"/>
              </a:rPr>
              <a:t> varchar(20),</a:t>
            </a:r>
          </a:p>
          <a:p>
            <a:pPr>
              <a:spcBef>
                <a:spcPts val="0"/>
              </a:spcBef>
              <a:spcAft>
                <a:spcPts val="0"/>
              </a:spcAft>
            </a:pPr>
            <a:r>
              <a:rPr lang="en-US" dirty="0" err="1">
                <a:latin typeface="Courier New" panose="02070309020205020404" pitchFamily="49" charset="0"/>
                <a:cs typeface="Courier New" panose="02070309020205020404" pitchFamily="49" charset="0"/>
              </a:rPr>
              <a:t>data_nasterii</a:t>
            </a:r>
            <a:r>
              <a:rPr lang="en-US" dirty="0">
                <a:latin typeface="Courier New" panose="02070309020205020404" pitchFamily="49" charset="0"/>
                <a:cs typeface="Courier New" panose="02070309020205020404" pitchFamily="49" charset="0"/>
              </a:rPr>
              <a:t> date,</a:t>
            </a:r>
          </a:p>
          <a:p>
            <a:pPr>
              <a:spcBef>
                <a:spcPts val="0"/>
              </a:spcBef>
              <a:spcAft>
                <a:spcPts val="0"/>
              </a:spcAft>
            </a:pP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a:latin typeface="Courier New" panose="02070309020205020404" pitchFamily="49" charset="0"/>
                <a:cs typeface="Courier New" panose="02070309020205020404" pitchFamily="49" charset="0"/>
              </a:rPr>
              <a:t>sex char (1),</a:t>
            </a:r>
          </a:p>
          <a:p>
            <a:pPr>
              <a:spcBef>
                <a:spcPts val="0"/>
              </a:spcBef>
              <a:spcAft>
                <a:spcPts val="0"/>
              </a:spcAft>
            </a:pPr>
            <a:r>
              <a:rPr lang="en-US" dirty="0" err="1">
                <a:latin typeface="Courier New" panose="02070309020205020404" pitchFamily="49" charset="0"/>
                <a:cs typeface="Courier New" panose="02070309020205020404" pitchFamily="49" charset="0"/>
              </a:rPr>
              <a:t>adresa_actuala</a:t>
            </a:r>
            <a:r>
              <a:rPr lang="en-US" dirty="0">
                <a:latin typeface="Courier New" panose="02070309020205020404" pitchFamily="49" charset="0"/>
                <a:cs typeface="Courier New" panose="02070309020205020404" pitchFamily="49" charset="0"/>
              </a:rPr>
              <a:t> varchar (50),</a:t>
            </a:r>
          </a:p>
          <a:p>
            <a:pPr>
              <a:spcBef>
                <a:spcPts val="0"/>
              </a:spcBef>
              <a:spcAft>
                <a:spcPts val="0"/>
              </a:spcAft>
            </a:pPr>
            <a:r>
              <a:rPr lang="en-US" dirty="0" err="1">
                <a:latin typeface="Courier New" panose="02070309020205020404" pitchFamily="49" charset="0"/>
                <a:cs typeface="Courier New" panose="02070309020205020404" pitchFamily="49" charset="0"/>
              </a:rPr>
              <a:t>numar_telefon</a:t>
            </a:r>
            <a:r>
              <a:rPr lang="en-US" dirty="0">
                <a:latin typeface="Courier New" panose="02070309020205020404" pitchFamily="49" charset="0"/>
                <a:cs typeface="Courier New" panose="02070309020205020404" pitchFamily="49" charset="0"/>
              </a:rPr>
              <a:t> varchar(15),</a:t>
            </a:r>
          </a:p>
          <a:p>
            <a:pPr>
              <a:spcBef>
                <a:spcPts val="0"/>
              </a:spcBef>
              <a:spcAft>
                <a:spcPts val="0"/>
              </a:spcAft>
            </a:pP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err="1">
                <a:latin typeface="Courier New" panose="02070309020205020404" pitchFamily="49" charset="0"/>
                <a:cs typeface="Courier New" panose="02070309020205020404" pitchFamily="49" charset="0"/>
              </a:rPr>
              <a:t>functie</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a:latin typeface="Courier New" panose="02070309020205020404" pitchFamily="49" charset="0"/>
                <a:cs typeface="Courier New" panose="02070309020205020404" pitchFamily="49" charset="0"/>
              </a:rPr>
              <a:t>FOREIGN KEY (</a:t>
            </a: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REFERENCES DEPARTAMENTE(</a:t>
            </a:r>
            <a:r>
              <a:rPr lang="en-US" dirty="0" err="1">
                <a:latin typeface="Courier New" panose="02070309020205020404" pitchFamily="49" charset="0"/>
                <a:cs typeface="Courier New" panose="02070309020205020404" pitchFamily="49" charset="0"/>
              </a:rPr>
              <a:t>nume_departament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3951542F-2DA2-4037-873B-A88C9F64C02C}"/>
              </a:ext>
            </a:extLst>
          </p:cNvPr>
          <p:cNvSpPr txBox="1">
            <a:spLocks/>
          </p:cNvSpPr>
          <p:nvPr/>
        </p:nvSpPr>
        <p:spPr>
          <a:xfrm>
            <a:off x="7558254" y="29459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MASINI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numar_inmatriculare</a:t>
            </a:r>
            <a:r>
              <a:rPr lang="en-US" sz="1400" dirty="0">
                <a:latin typeface="Courier New" panose="02070309020205020404" pitchFamily="49" charset="0"/>
                <a:cs typeface="Courier New" panose="02070309020205020404" pitchFamily="49" charset="0"/>
              </a:rPr>
              <a:t> varchar(40)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marca_auto</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model_auto</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err="1">
                <a:latin typeface="Courier New" panose="02070309020205020404" pitchFamily="49" charset="0"/>
                <a:cs typeface="Courier New" panose="02070309020205020404" pitchFamily="49" charset="0"/>
              </a:rPr>
              <a:t>an_fabricatie</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kilometraj</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stare_tehnica</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utilizare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F1A181-3DAA-46CD-9011-52397B756C83}"/>
              </a:ext>
            </a:extLst>
          </p:cNvPr>
          <p:cNvSpPr txBox="1">
            <a:spLocks/>
          </p:cNvSpPr>
          <p:nvPr/>
        </p:nvSpPr>
        <p:spPr>
          <a:xfrm>
            <a:off x="41086" y="342900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TELEFOANE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numar_inventar</a:t>
            </a:r>
            <a:r>
              <a:rPr lang="en-US" sz="1400" dirty="0">
                <a:latin typeface="Courier New" panose="02070309020205020404" pitchFamily="49" charset="0"/>
                <a:cs typeface="Courier New" panose="02070309020205020404" pitchFamily="49" charset="0"/>
              </a:rPr>
              <a:t> int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marca_tel</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model_tel</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data_achizitie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stare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data_ultima_actualizare_software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B50BF72C-29F6-466F-B86A-C0B47DA27F1C}"/>
              </a:ext>
            </a:extLst>
          </p:cNvPr>
          <p:cNvSpPr txBox="1">
            <a:spLocks/>
          </p:cNvSpPr>
          <p:nvPr/>
        </p:nvSpPr>
        <p:spPr>
          <a:xfrm>
            <a:off x="3602611" y="3363011"/>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 PRIMARY KEY AUTO_INCREMENT,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nume_training</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data_incepere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data_sfarsit</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departament_responsabil</a:t>
            </a:r>
            <a:r>
              <a:rPr lang="en-US" sz="1400" dirty="0">
                <a:latin typeface="Courier New" panose="02070309020205020404" pitchFamily="49" charset="0"/>
                <a:cs typeface="Courier New" panose="02070309020205020404" pitchFamily="49" charset="0"/>
              </a:rPr>
              <a:t> VARCHAR(20),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numar_participanti</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instructor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contact_instructor</a:t>
            </a:r>
            <a:r>
              <a:rPr lang="en-US" sz="1400" dirty="0">
                <a:latin typeface="Courier New" panose="02070309020205020404" pitchFamily="49" charset="0"/>
                <a:cs typeface="Courier New" panose="02070309020205020404" pitchFamily="49" charset="0"/>
              </a:rPr>
              <a:t> BIGINT,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descriere</a:t>
            </a:r>
            <a:r>
              <a:rPr lang="en-US" sz="1400" dirty="0">
                <a:latin typeface="Courier New" panose="02070309020205020404" pitchFamily="49" charset="0"/>
                <a:cs typeface="Courier New" panose="02070309020205020404" pitchFamily="49" charset="0"/>
              </a:rPr>
              <a:t> TEXT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FC49A48D-E634-4B84-8B57-4C779467F506}"/>
              </a:ext>
            </a:extLst>
          </p:cNvPr>
          <p:cNvSpPr txBox="1">
            <a:spLocks/>
          </p:cNvSpPr>
          <p:nvPr/>
        </p:nvSpPr>
        <p:spPr>
          <a:xfrm>
            <a:off x="7646788" y="3403669"/>
            <a:ext cx="4002287"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ANGAJATI_TRAINING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data_participare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REFERENCES TRAINING(</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555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A569F-4F76-4FD1-870F-12C22ABFD27D}"/>
              </a:ext>
            </a:extLst>
          </p:cNvPr>
          <p:cNvSpPr>
            <a:spLocks noGrp="1"/>
          </p:cNvSpPr>
          <p:nvPr>
            <p:ph idx="1"/>
          </p:nvPr>
        </p:nvSpPr>
        <p:spPr>
          <a:xfrm>
            <a:off x="296944" y="834278"/>
            <a:ext cx="11598112" cy="5858753"/>
          </a:xfrm>
        </p:spPr>
        <p:txBody>
          <a:bodyPr>
            <a:normAutofit fontScale="77500" lnSpcReduction="20000"/>
          </a:bodyPr>
          <a:lstStyle/>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 (name, surname, date_of_birth, country_of_origin, city_of_origin, gender, current_address, phone_number, department, position)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('John', 'Doe', '1985-05-15', 'USA', 'New York', 'M', '123 Main St', 1234567890, 'IT', 'Developer'),</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('Jane', 'Smith', '1990-06-20', 'Canada', 'Toronto', 'F', '456 Elm St', 2345678901, 'HR', 'Manager');</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Departamente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DEPARTAMENTE (department_name, foundation_date, annual_budget, responsibility, contact, location)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('IT', '2005-06-15', 500000, 'Technical Support', 1234567890, 'Bucharest'),</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('HR', '2010-03-10', 300000, 'Human Resources', 2345678901, 'Cluj-Napoca');</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TRAINING (training_name, start_date, end_date, location, responsible_department, number_of_participants, instructor, instructor_contact, description)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('Java Programming Course', '2024-07-01', '2024-07-05', 'Room 101', 'IT', 20, 'Ion Popescu', 1234567890, 'Intensive Java programming course.'),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('Management Training', '2024-08-10', '2024-08-12', 'Conference Hall', 'HR', 15, 'Maria Ionescu', 2345678901, 'Management skills development training.');</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Angajati_Training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ANGAJATI_TRAINING (id_angajat, id_training, participation_date)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 1, '2024-07-01'),</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(2, 2, '2024-08-10');</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Masini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MASINI (registration_number, id_angajat, car_make, car_model, year_of_manufacture, mileage, technical_condition, usage)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('B-123-XYZ', 1, 'Dacia', 'Duster', 2018, 50000, 'Good', 'Service'),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('CJ-456-ABC', 2, 'Volkswagen', 'Golf', 2017, 60000, 'Good', 'Personal');</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Telefoane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TELEFOANE (inventory_number, id_angajat, phone_brand, phone_model, acquisition_date, phone_number, condition, last_update_date)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(1001, 1, 'Apple', 'iPhone 12', '2021-01-15', 1234567890, 'Good', '2023-01-15'),</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(1002, 2, 'Samsung', 'Galaxy S21', '2021-02-10', 2345678901, 'Good', '2023-02-10');</a:t>
            </a:r>
          </a:p>
        </p:txBody>
      </p:sp>
      <p:sp>
        <p:nvSpPr>
          <p:cNvPr id="4" name="Title 1">
            <a:extLst>
              <a:ext uri="{FF2B5EF4-FFF2-40B4-BE49-F238E27FC236}">
                <a16:creationId xmlns:a16="http://schemas.microsoft.com/office/drawing/2014/main" id="{3EE79420-7254-443F-B489-528CC767B1BD}"/>
              </a:ext>
            </a:extLst>
          </p:cNvPr>
          <p:cNvSpPr>
            <a:spLocks noGrp="1"/>
          </p:cNvSpPr>
          <p:nvPr>
            <p:ph type="title"/>
          </p:nvPr>
        </p:nvSpPr>
        <p:spPr>
          <a:xfrm>
            <a:off x="1066800" y="0"/>
            <a:ext cx="10058400" cy="702302"/>
          </a:xfrm>
        </p:spPr>
        <p:txBody>
          <a:bodyPr>
            <a:normAutofit fontScale="90000"/>
          </a:bodyPr>
          <a:lstStyle/>
          <a:p>
            <a:r>
              <a:rPr lang="en-US" dirty="0"/>
              <a:t>INSERT instructions</a:t>
            </a:r>
            <a:endParaRPr lang="LID4096" dirty="0"/>
          </a:p>
        </p:txBody>
      </p:sp>
    </p:spTree>
    <p:extLst>
      <p:ext uri="{BB962C8B-B14F-4D97-AF65-F5344CB8AC3E}">
        <p14:creationId xmlns:p14="http://schemas.microsoft.com/office/powerpoint/2010/main" val="36951497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336</TotalTime>
  <Words>2861</Words>
  <Application>Microsoft Office PowerPoint</Application>
  <PresentationFormat>Widescreen</PresentationFormat>
  <Paragraphs>275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Final project</vt:lpstr>
      <vt:lpstr>Introduction</vt:lpstr>
      <vt:lpstr>CHAPTER 1: THEORY</vt:lpstr>
      <vt:lpstr>CHAPTER 1: THEORY</vt:lpstr>
      <vt:lpstr>CHAPTER 1: THEORY</vt:lpstr>
      <vt:lpstr>CHAPTER 2: PRACTICAL Database schema</vt:lpstr>
      <vt:lpstr>Database schema</vt:lpstr>
      <vt:lpstr>CREATE statements</vt:lpstr>
      <vt:lpstr>INSERT instructions</vt:lpstr>
      <vt:lpstr>ALTER TABLE instructions</vt:lpstr>
      <vt:lpstr>Queries</vt:lpstr>
      <vt:lpstr>PowerPoint Presentation</vt:lpstr>
      <vt:lpstr>UPDATE instructions</vt:lpstr>
      <vt:lpstr>DELETE instructions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for Companie</dc:title>
  <dc:creator>Stefan Georgescu</dc:creator>
  <cp:lastModifiedBy>Stefan Georgescu</cp:lastModifiedBy>
  <cp:revision>33</cp:revision>
  <dcterms:created xsi:type="dcterms:W3CDTF">2024-06-19T11:43:12Z</dcterms:created>
  <dcterms:modified xsi:type="dcterms:W3CDTF">2024-07-08T14:05:37Z</dcterms:modified>
</cp:coreProperties>
</file>