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4" r:id="rId39"/>
    <p:sldId id="295" r:id="rId40"/>
    <p:sldId id="296" r:id="rId41"/>
    <p:sldId id="297" r:id="rId42"/>
  </p:sldIdLst>
  <p:sldSz cx="9144000" cy="6858000" type="screen4x3"/>
  <p:notesSz cx="6858000" cy="9144000"/>
  <p:defaultTextStyle>
    <a:defPPr>
      <a:defRPr lang="en-GB"/>
    </a:defPPr>
    <a:lvl1pPr algn="ctr" rtl="0" fontAlgn="base">
      <a:spcBef>
        <a:spcPct val="0"/>
      </a:spcBef>
      <a:spcAft>
        <a:spcPct val="0"/>
      </a:spcAft>
      <a:defRPr sz="2000" b="1" u="sng" kern="1200">
        <a:solidFill>
          <a:schemeClr val="tx1"/>
        </a:solidFill>
        <a:latin typeface="Times New Roman" panose="02020603050405020304" pitchFamily="18" charset="0"/>
        <a:ea typeface="+mn-ea"/>
        <a:cs typeface="Arial" panose="020B0604020202020204" pitchFamily="34" charset="0"/>
      </a:defRPr>
    </a:lvl1pPr>
    <a:lvl2pPr marL="457200" algn="ctr" rtl="0" fontAlgn="base">
      <a:spcBef>
        <a:spcPct val="0"/>
      </a:spcBef>
      <a:spcAft>
        <a:spcPct val="0"/>
      </a:spcAft>
      <a:defRPr sz="2000" b="1" u="sng" kern="1200">
        <a:solidFill>
          <a:schemeClr val="tx1"/>
        </a:solidFill>
        <a:latin typeface="Times New Roman" panose="02020603050405020304" pitchFamily="18" charset="0"/>
        <a:ea typeface="+mn-ea"/>
        <a:cs typeface="Arial" panose="020B0604020202020204" pitchFamily="34" charset="0"/>
      </a:defRPr>
    </a:lvl2pPr>
    <a:lvl3pPr marL="914400" algn="ctr" rtl="0" fontAlgn="base">
      <a:spcBef>
        <a:spcPct val="0"/>
      </a:spcBef>
      <a:spcAft>
        <a:spcPct val="0"/>
      </a:spcAft>
      <a:defRPr sz="2000" b="1" u="sng" kern="1200">
        <a:solidFill>
          <a:schemeClr val="tx1"/>
        </a:solidFill>
        <a:latin typeface="Times New Roman" panose="02020603050405020304" pitchFamily="18" charset="0"/>
        <a:ea typeface="+mn-ea"/>
        <a:cs typeface="Arial" panose="020B0604020202020204" pitchFamily="34" charset="0"/>
      </a:defRPr>
    </a:lvl3pPr>
    <a:lvl4pPr marL="1371600" algn="ctr" rtl="0" fontAlgn="base">
      <a:spcBef>
        <a:spcPct val="0"/>
      </a:spcBef>
      <a:spcAft>
        <a:spcPct val="0"/>
      </a:spcAft>
      <a:defRPr sz="2000" b="1" u="sng" kern="1200">
        <a:solidFill>
          <a:schemeClr val="tx1"/>
        </a:solidFill>
        <a:latin typeface="Times New Roman" panose="02020603050405020304" pitchFamily="18" charset="0"/>
        <a:ea typeface="+mn-ea"/>
        <a:cs typeface="Arial" panose="020B0604020202020204" pitchFamily="34" charset="0"/>
      </a:defRPr>
    </a:lvl4pPr>
    <a:lvl5pPr marL="1828800" algn="ctr" rtl="0" fontAlgn="base">
      <a:spcBef>
        <a:spcPct val="0"/>
      </a:spcBef>
      <a:spcAft>
        <a:spcPct val="0"/>
      </a:spcAft>
      <a:defRPr sz="2000" b="1" u="sng"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000" b="1" u="sng"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000" b="1" u="sng"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000" b="1" u="sng"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000" b="1" u="sng"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9" autoAdjust="0"/>
    <p:restoredTop sz="94380" autoAdjust="0"/>
  </p:normalViewPr>
  <p:slideViewPr>
    <p:cSldViewPr>
      <p:cViewPr varScale="1">
        <p:scale>
          <a:sx n="71" d="100"/>
          <a:sy n="71" d="100"/>
        </p:scale>
        <p:origin x="13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A16E88A5-E603-4C24-A479-78799FC07F25}" type="slidenum">
              <a:rPr lang="en-GB" altLang="en-US"/>
              <a:pPr/>
              <a:t>‹#›</a:t>
            </a:fld>
            <a:endParaRPr lang="en-GB" altLang="en-US"/>
          </a:p>
        </p:txBody>
      </p:sp>
    </p:spTree>
    <p:extLst>
      <p:ext uri="{BB962C8B-B14F-4D97-AF65-F5344CB8AC3E}">
        <p14:creationId xmlns:p14="http://schemas.microsoft.com/office/powerpoint/2010/main" val="25877226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1" name="Page Curl.wav"/>
          </p:stSnd>
        </p:sndAc>
      </p:transition>
    </mc:Choice>
    <mc:Fallback>
      <p:transition spd="slow" advClick="0">
        <p:fade/>
        <p:sndAc>
          <p:stSnd>
            <p:snd r:embed="rId1" name="Page Curl.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26CE6180-1447-42E3-9FC8-4DA51882FAFD}" type="slidenum">
              <a:rPr lang="en-GB" altLang="en-US"/>
              <a:pPr/>
              <a:t>‹#›</a:t>
            </a:fld>
            <a:endParaRPr lang="en-GB" altLang="en-US"/>
          </a:p>
        </p:txBody>
      </p:sp>
    </p:spTree>
    <p:extLst>
      <p:ext uri="{BB962C8B-B14F-4D97-AF65-F5344CB8AC3E}">
        <p14:creationId xmlns:p14="http://schemas.microsoft.com/office/powerpoint/2010/main" val="18860335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1" name="Page Curl.wav"/>
          </p:stSnd>
        </p:sndAc>
      </p:transition>
    </mc:Choice>
    <mc:Fallback>
      <p:transition spd="slow" advClick="0">
        <p:fade/>
        <p:sndAc>
          <p:stSnd>
            <p:snd r:embed="rId1" name="Page Curl.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3A15E72A-78F2-415A-A5FC-9E9F5982EA3E}" type="slidenum">
              <a:rPr lang="en-GB" altLang="en-US"/>
              <a:pPr/>
              <a:t>‹#›</a:t>
            </a:fld>
            <a:endParaRPr lang="en-GB" altLang="en-US"/>
          </a:p>
        </p:txBody>
      </p:sp>
    </p:spTree>
    <p:extLst>
      <p:ext uri="{BB962C8B-B14F-4D97-AF65-F5344CB8AC3E}">
        <p14:creationId xmlns:p14="http://schemas.microsoft.com/office/powerpoint/2010/main" val="30449725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1" name="Page Curl.wav"/>
          </p:stSnd>
        </p:sndAc>
      </p:transition>
    </mc:Choice>
    <mc:Fallback>
      <p:transition spd="slow" advClick="0">
        <p:fade/>
        <p:sndAc>
          <p:stSnd>
            <p:snd r:embed="rId1" name="Page Curl.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36FCD134-54CF-461E-9C12-955A21324518}" type="slidenum">
              <a:rPr lang="en-GB" altLang="en-US"/>
              <a:pPr/>
              <a:t>‹#›</a:t>
            </a:fld>
            <a:endParaRPr lang="en-GB" altLang="en-US"/>
          </a:p>
        </p:txBody>
      </p:sp>
    </p:spTree>
    <p:extLst>
      <p:ext uri="{BB962C8B-B14F-4D97-AF65-F5344CB8AC3E}">
        <p14:creationId xmlns:p14="http://schemas.microsoft.com/office/powerpoint/2010/main" val="9662279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1" name="Page Curl.wav"/>
          </p:stSnd>
        </p:sndAc>
      </p:transition>
    </mc:Choice>
    <mc:Fallback>
      <p:transition spd="slow" advClick="0">
        <p:fade/>
        <p:sndAc>
          <p:stSnd>
            <p:snd r:embed="rId1" name="Page Curl.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F2D0674B-54FD-4943-A021-A556E2CA64DD}" type="slidenum">
              <a:rPr lang="en-GB" altLang="en-US"/>
              <a:pPr/>
              <a:t>‹#›</a:t>
            </a:fld>
            <a:endParaRPr lang="en-GB" altLang="en-US"/>
          </a:p>
        </p:txBody>
      </p:sp>
    </p:spTree>
    <p:extLst>
      <p:ext uri="{BB962C8B-B14F-4D97-AF65-F5344CB8AC3E}">
        <p14:creationId xmlns:p14="http://schemas.microsoft.com/office/powerpoint/2010/main" val="10883533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1" name="Page Curl.wav"/>
          </p:stSnd>
        </p:sndAc>
      </p:transition>
    </mc:Choice>
    <mc:Fallback>
      <p:transition spd="slow" advClick="0">
        <p:fade/>
        <p:sndAc>
          <p:stSnd>
            <p:snd r:embed="rId1" name="Page Curl.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7C3D7656-1D64-41A3-A06E-A1EF100DA1E6}" type="slidenum">
              <a:rPr lang="en-GB" altLang="en-US"/>
              <a:pPr/>
              <a:t>‹#›</a:t>
            </a:fld>
            <a:endParaRPr lang="en-GB" altLang="en-US"/>
          </a:p>
        </p:txBody>
      </p:sp>
    </p:spTree>
    <p:extLst>
      <p:ext uri="{BB962C8B-B14F-4D97-AF65-F5344CB8AC3E}">
        <p14:creationId xmlns:p14="http://schemas.microsoft.com/office/powerpoint/2010/main" val="39532389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1" name="Page Curl.wav"/>
          </p:stSnd>
        </p:sndAc>
      </p:transition>
    </mc:Choice>
    <mc:Fallback>
      <p:transition spd="slow" advClick="0">
        <p:fade/>
        <p:sndAc>
          <p:stSnd>
            <p:snd r:embed="rId1" name="Page Curl.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ltLang="en-US"/>
          </a:p>
        </p:txBody>
      </p:sp>
      <p:sp>
        <p:nvSpPr>
          <p:cNvPr id="8" name="Footer Placeholder 7"/>
          <p:cNvSpPr>
            <a:spLocks noGrp="1"/>
          </p:cNvSpPr>
          <p:nvPr>
            <p:ph type="ftr" sz="quarter" idx="11"/>
          </p:nvPr>
        </p:nvSpPr>
        <p:spPr/>
        <p:txBody>
          <a:bodyPr/>
          <a:lstStyle>
            <a:lvl1pPr>
              <a:defRPr/>
            </a:lvl1pPr>
          </a:lstStyle>
          <a:p>
            <a:endParaRPr lang="en-GB" altLang="en-US"/>
          </a:p>
        </p:txBody>
      </p:sp>
      <p:sp>
        <p:nvSpPr>
          <p:cNvPr id="9" name="Slide Number Placeholder 8"/>
          <p:cNvSpPr>
            <a:spLocks noGrp="1"/>
          </p:cNvSpPr>
          <p:nvPr>
            <p:ph type="sldNum" sz="quarter" idx="12"/>
          </p:nvPr>
        </p:nvSpPr>
        <p:spPr/>
        <p:txBody>
          <a:bodyPr/>
          <a:lstStyle>
            <a:lvl1pPr>
              <a:defRPr/>
            </a:lvl1pPr>
          </a:lstStyle>
          <a:p>
            <a:fld id="{C925B446-CE8B-4409-84BB-74319DA95482}" type="slidenum">
              <a:rPr lang="en-GB" altLang="en-US"/>
              <a:pPr/>
              <a:t>‹#›</a:t>
            </a:fld>
            <a:endParaRPr lang="en-GB" altLang="en-US"/>
          </a:p>
        </p:txBody>
      </p:sp>
    </p:spTree>
    <p:extLst>
      <p:ext uri="{BB962C8B-B14F-4D97-AF65-F5344CB8AC3E}">
        <p14:creationId xmlns:p14="http://schemas.microsoft.com/office/powerpoint/2010/main" val="28102654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1" name="Page Curl.wav"/>
          </p:stSnd>
        </p:sndAc>
      </p:transition>
    </mc:Choice>
    <mc:Fallback>
      <p:transition spd="slow" advClick="0">
        <p:fade/>
        <p:sndAc>
          <p:stSnd>
            <p:snd r:embed="rId1" name="Page Curl.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ltLang="en-US"/>
          </a:p>
        </p:txBody>
      </p:sp>
      <p:sp>
        <p:nvSpPr>
          <p:cNvPr id="4" name="Footer Placeholder 3"/>
          <p:cNvSpPr>
            <a:spLocks noGrp="1"/>
          </p:cNvSpPr>
          <p:nvPr>
            <p:ph type="ftr" sz="quarter" idx="11"/>
          </p:nvPr>
        </p:nvSpPr>
        <p:spPr/>
        <p:txBody>
          <a:bodyPr/>
          <a:lstStyle>
            <a:lvl1pPr>
              <a:defRPr/>
            </a:lvl1pPr>
          </a:lstStyle>
          <a:p>
            <a:endParaRPr lang="en-GB" altLang="en-US"/>
          </a:p>
        </p:txBody>
      </p:sp>
      <p:sp>
        <p:nvSpPr>
          <p:cNvPr id="5" name="Slide Number Placeholder 4"/>
          <p:cNvSpPr>
            <a:spLocks noGrp="1"/>
          </p:cNvSpPr>
          <p:nvPr>
            <p:ph type="sldNum" sz="quarter" idx="12"/>
          </p:nvPr>
        </p:nvSpPr>
        <p:spPr/>
        <p:txBody>
          <a:bodyPr/>
          <a:lstStyle>
            <a:lvl1pPr>
              <a:defRPr/>
            </a:lvl1pPr>
          </a:lstStyle>
          <a:p>
            <a:fld id="{90D0883A-D9AB-4DFA-A31A-B80A02A30641}" type="slidenum">
              <a:rPr lang="en-GB" altLang="en-US"/>
              <a:pPr/>
              <a:t>‹#›</a:t>
            </a:fld>
            <a:endParaRPr lang="en-GB" altLang="en-US"/>
          </a:p>
        </p:txBody>
      </p:sp>
    </p:spTree>
    <p:extLst>
      <p:ext uri="{BB962C8B-B14F-4D97-AF65-F5344CB8AC3E}">
        <p14:creationId xmlns:p14="http://schemas.microsoft.com/office/powerpoint/2010/main" val="37331878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1" name="Page Curl.wav"/>
          </p:stSnd>
        </p:sndAc>
      </p:transition>
    </mc:Choice>
    <mc:Fallback>
      <p:transition spd="slow" advClick="0">
        <p:fade/>
        <p:sndAc>
          <p:stSnd>
            <p:snd r:embed="rId1" name="Page Curl.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en-US"/>
          </a:p>
        </p:txBody>
      </p:sp>
      <p:sp>
        <p:nvSpPr>
          <p:cNvPr id="3" name="Footer Placeholder 2"/>
          <p:cNvSpPr>
            <a:spLocks noGrp="1"/>
          </p:cNvSpPr>
          <p:nvPr>
            <p:ph type="ftr" sz="quarter" idx="11"/>
          </p:nvPr>
        </p:nvSpPr>
        <p:spPr/>
        <p:txBody>
          <a:bodyPr/>
          <a:lstStyle>
            <a:lvl1pPr>
              <a:defRPr/>
            </a:lvl1pPr>
          </a:lstStyle>
          <a:p>
            <a:endParaRPr lang="en-GB" altLang="en-US"/>
          </a:p>
        </p:txBody>
      </p:sp>
      <p:sp>
        <p:nvSpPr>
          <p:cNvPr id="4" name="Slide Number Placeholder 3"/>
          <p:cNvSpPr>
            <a:spLocks noGrp="1"/>
          </p:cNvSpPr>
          <p:nvPr>
            <p:ph type="sldNum" sz="quarter" idx="12"/>
          </p:nvPr>
        </p:nvSpPr>
        <p:spPr/>
        <p:txBody>
          <a:bodyPr/>
          <a:lstStyle>
            <a:lvl1pPr>
              <a:defRPr/>
            </a:lvl1pPr>
          </a:lstStyle>
          <a:p>
            <a:fld id="{7A1E5E06-51AA-4E34-B0DC-D46CC7FA5A72}" type="slidenum">
              <a:rPr lang="en-GB" altLang="en-US"/>
              <a:pPr/>
              <a:t>‹#›</a:t>
            </a:fld>
            <a:endParaRPr lang="en-GB" altLang="en-US"/>
          </a:p>
        </p:txBody>
      </p:sp>
    </p:spTree>
    <p:extLst>
      <p:ext uri="{BB962C8B-B14F-4D97-AF65-F5344CB8AC3E}">
        <p14:creationId xmlns:p14="http://schemas.microsoft.com/office/powerpoint/2010/main" val="6326191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1" name="Page Curl.wav"/>
          </p:stSnd>
        </p:sndAc>
      </p:transition>
    </mc:Choice>
    <mc:Fallback>
      <p:transition spd="slow" advClick="0">
        <p:fade/>
        <p:sndAc>
          <p:stSnd>
            <p:snd r:embed="rId1" name="Page Curl.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22AB4F45-9C37-46F5-99D2-FCDB63A8F89A}" type="slidenum">
              <a:rPr lang="en-GB" altLang="en-US"/>
              <a:pPr/>
              <a:t>‹#›</a:t>
            </a:fld>
            <a:endParaRPr lang="en-GB" altLang="en-US"/>
          </a:p>
        </p:txBody>
      </p:sp>
    </p:spTree>
    <p:extLst>
      <p:ext uri="{BB962C8B-B14F-4D97-AF65-F5344CB8AC3E}">
        <p14:creationId xmlns:p14="http://schemas.microsoft.com/office/powerpoint/2010/main" val="2101817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1" name="Page Curl.wav"/>
          </p:stSnd>
        </p:sndAc>
      </p:transition>
    </mc:Choice>
    <mc:Fallback>
      <p:transition spd="slow" advClick="0">
        <p:fade/>
        <p:sndAc>
          <p:stSnd>
            <p:snd r:embed="rId1" name="Page Curl.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0B74080D-2810-4287-9F96-744F458EC011}" type="slidenum">
              <a:rPr lang="en-GB" altLang="en-US"/>
              <a:pPr/>
              <a:t>‹#›</a:t>
            </a:fld>
            <a:endParaRPr lang="en-GB" altLang="en-US"/>
          </a:p>
        </p:txBody>
      </p:sp>
    </p:spTree>
    <p:extLst>
      <p:ext uri="{BB962C8B-B14F-4D97-AF65-F5344CB8AC3E}">
        <p14:creationId xmlns:p14="http://schemas.microsoft.com/office/powerpoint/2010/main" val="3495333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1" name="Page Curl.wav"/>
          </p:stSnd>
        </p:sndAc>
      </p:transition>
    </mc:Choice>
    <mc:Fallback>
      <p:transition spd="slow" advClick="0">
        <p:fade/>
        <p:sndAc>
          <p:stSnd>
            <p:snd r:embed="rId1" name="Page Curl.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u="none">
                <a:latin typeface="+mn-lt"/>
              </a:defRPr>
            </a:lvl1pPr>
          </a:lstStyle>
          <a:p>
            <a:endParaRPr lang="en-GB"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u="none">
                <a:latin typeface="+mn-lt"/>
              </a:defRPr>
            </a:lvl1pPr>
          </a:lstStyle>
          <a:p>
            <a:endParaRPr lang="en-GB"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u="none">
                <a:latin typeface="+mn-lt"/>
              </a:defRPr>
            </a:lvl1pPr>
          </a:lstStyle>
          <a:p>
            <a:fld id="{2DA2FCAE-6C92-4B6B-B134-DDB7E86A50CA}"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13" name="Page Curl.wav"/>
          </p:stSnd>
        </p:sndAc>
      </p:transition>
    </mc:Choice>
    <mc:Fallback>
      <p:transition spd="slow" advClick="0">
        <p:fade/>
        <p:sndAc>
          <p:stSnd>
            <p:snd r:embed="rId13" name="Page Curl.wav"/>
          </p:stSnd>
        </p:sndAc>
      </p:transition>
    </mc:Fallback>
  </mc:AlternateConten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slide" Target="slide13.xml"/><Relationship Id="rId5" Type="http://schemas.openxmlformats.org/officeDocument/2006/relationships/image" Target="../media/image62.png"/><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2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74.png"/><Relationship Id="rId4" Type="http://schemas.openxmlformats.org/officeDocument/2006/relationships/image" Target="../media/image73.png"/></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image" Target="../media/image77.png"/><Relationship Id="rId4" Type="http://schemas.openxmlformats.org/officeDocument/2006/relationships/image" Target="../media/image76.png"/></Relationships>
</file>

<file path=ppt/slides/_rels/slide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80.png"/><Relationship Id="rId4" Type="http://schemas.openxmlformats.org/officeDocument/2006/relationships/image" Target="../media/image79.png"/></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image" Target="../media/image87.png"/><Relationship Id="rId4" Type="http://schemas.openxmlformats.org/officeDocument/2006/relationships/image" Target="../media/image8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89.png"/></Relationships>
</file>

<file path=ppt/slides/_rels/slide3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3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image" Target="../media/image96.png"/><Relationship Id="rId4" Type="http://schemas.openxmlformats.org/officeDocument/2006/relationships/image" Target="../media/image95.png"/></Relationships>
</file>

<file path=ppt/slides/_rels/slide3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99.png"/><Relationship Id="rId4" Type="http://schemas.openxmlformats.org/officeDocument/2006/relationships/image" Target="../media/image98.png"/></Relationships>
</file>

<file path=ppt/slides/_rels/slide3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image" Target="../media/image102.png"/><Relationship Id="rId4" Type="http://schemas.openxmlformats.org/officeDocument/2006/relationships/image" Target="../media/image101.png"/></Relationships>
</file>

<file path=ppt/slides/_rels/slide3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05.png"/><Relationship Id="rId4" Type="http://schemas.openxmlformats.org/officeDocument/2006/relationships/image" Target="../media/image104.png"/></Relationships>
</file>

<file path=ppt/slides/_rels/slide3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image" Target="../media/image108.png"/><Relationship Id="rId4" Type="http://schemas.openxmlformats.org/officeDocument/2006/relationships/image" Target="../media/image107.png"/></Relationships>
</file>

<file path=ppt/slides/_rels/slide37.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9.png"/><Relationship Id="rId7" Type="http://schemas.openxmlformats.org/officeDocument/2006/relationships/slide" Target="slide31.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image" Target="../media/image4.png"/><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slide" Target="slide37.xml"/><Relationship Id="rId5" Type="http://schemas.openxmlformats.org/officeDocument/2006/relationships/image" Target="../media/image115.png"/><Relationship Id="rId4" Type="http://schemas.openxmlformats.org/officeDocument/2006/relationships/image" Target="../media/image114.png"/></Relationships>
</file>

<file path=ppt/slides/_rels/slide3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18" Type="http://schemas.openxmlformats.org/officeDocument/2006/relationships/slide" Target="slide17.xml"/><Relationship Id="rId3" Type="http://schemas.openxmlformats.org/officeDocument/2006/relationships/image" Target="../media/image118.png"/><Relationship Id="rId21" Type="http://schemas.openxmlformats.org/officeDocument/2006/relationships/slide" Target="slide20.xml"/><Relationship Id="rId7" Type="http://schemas.openxmlformats.org/officeDocument/2006/relationships/slide" Target="slide6.xml"/><Relationship Id="rId12" Type="http://schemas.openxmlformats.org/officeDocument/2006/relationships/slide" Target="slide11.xml"/><Relationship Id="rId17" Type="http://schemas.openxmlformats.org/officeDocument/2006/relationships/slide" Target="slide16.xml"/><Relationship Id="rId25" Type="http://schemas.openxmlformats.org/officeDocument/2006/relationships/slide" Target="slide24.xml"/><Relationship Id="rId2" Type="http://schemas.openxmlformats.org/officeDocument/2006/relationships/audio" Target="../media/audio1.wav"/><Relationship Id="rId16" Type="http://schemas.openxmlformats.org/officeDocument/2006/relationships/slide" Target="slide15.xml"/><Relationship Id="rId20" Type="http://schemas.openxmlformats.org/officeDocument/2006/relationships/slide" Target="slide19.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24" Type="http://schemas.openxmlformats.org/officeDocument/2006/relationships/slide" Target="slide23.xml"/><Relationship Id="rId5" Type="http://schemas.openxmlformats.org/officeDocument/2006/relationships/slide" Target="slide4.xml"/><Relationship Id="rId15" Type="http://schemas.openxmlformats.org/officeDocument/2006/relationships/slide" Target="slide14.xml"/><Relationship Id="rId23" Type="http://schemas.openxmlformats.org/officeDocument/2006/relationships/slide" Target="slide22.xml"/><Relationship Id="rId10" Type="http://schemas.openxmlformats.org/officeDocument/2006/relationships/slide" Target="slide9.xml"/><Relationship Id="rId19"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3.xml"/><Relationship Id="rId22" Type="http://schemas.openxmlformats.org/officeDocument/2006/relationships/slide" Target="slide21.xml"/></Relationships>
</file>

<file path=ppt/slides/_rels/slide41.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34.xml"/><Relationship Id="rId18" Type="http://schemas.openxmlformats.org/officeDocument/2006/relationships/slide" Target="slide39.xml"/><Relationship Id="rId3" Type="http://schemas.openxmlformats.org/officeDocument/2006/relationships/image" Target="../media/image118.png"/><Relationship Id="rId7" Type="http://schemas.openxmlformats.org/officeDocument/2006/relationships/slide" Target="slide28.xml"/><Relationship Id="rId12" Type="http://schemas.openxmlformats.org/officeDocument/2006/relationships/slide" Target="slide33.xml"/><Relationship Id="rId17" Type="http://schemas.openxmlformats.org/officeDocument/2006/relationships/slide" Target="slide38.xml"/><Relationship Id="rId2" Type="http://schemas.openxmlformats.org/officeDocument/2006/relationships/audio" Target="../media/audio1.wav"/><Relationship Id="rId16"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27.xml"/><Relationship Id="rId11" Type="http://schemas.openxmlformats.org/officeDocument/2006/relationships/slide" Target="slide32.xml"/><Relationship Id="rId5" Type="http://schemas.openxmlformats.org/officeDocument/2006/relationships/slide" Target="slide26.xml"/><Relationship Id="rId15" Type="http://schemas.openxmlformats.org/officeDocument/2006/relationships/slide" Target="slide36.xml"/><Relationship Id="rId10" Type="http://schemas.openxmlformats.org/officeDocument/2006/relationships/slide" Target="slide31.xml"/><Relationship Id="rId4" Type="http://schemas.openxmlformats.org/officeDocument/2006/relationships/slide" Target="slide25.xml"/><Relationship Id="rId9" Type="http://schemas.openxmlformats.org/officeDocument/2006/relationships/slide" Target="slide30.xml"/><Relationship Id="rId14" Type="http://schemas.openxmlformats.org/officeDocument/2006/relationships/slide" Target="slide3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36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106613"/>
            <a:ext cx="4608512" cy="4751387"/>
          </a:xfrm>
          <a:prstGeom prst="rect">
            <a:avLst/>
          </a:prstGeom>
          <a:noFill/>
          <a:extLst>
            <a:ext uri="{909E8E84-426E-40DD-AFC4-6F175D3DCCD1}">
              <a14:hiddenFill xmlns:a14="http://schemas.microsoft.com/office/drawing/2010/main">
                <a:solidFill>
                  <a:srgbClr val="FFFFFF"/>
                </a:solidFill>
              </a14:hiddenFill>
            </a:ext>
          </a:extLst>
        </p:spPr>
      </p:pic>
      <p:sp>
        <p:nvSpPr>
          <p:cNvPr id="136194" name="AutoShape 2">
            <a:hlinkClick r:id="" action="ppaction://hlinkshowjump?jump=nextslide"/>
          </p:cNvPr>
          <p:cNvSpPr>
            <a:spLocks noChangeArrowheads="1"/>
          </p:cNvSpPr>
          <p:nvPr/>
        </p:nvSpPr>
        <p:spPr bwMode="auto">
          <a:xfrm rot="18705359">
            <a:off x="6091238" y="62849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04" name="Line 12"/>
          <p:cNvSpPr>
            <a:spLocks noChangeShapeType="1"/>
          </p:cNvSpPr>
          <p:nvPr/>
        </p:nvSpPr>
        <p:spPr bwMode="auto">
          <a:xfrm>
            <a:off x="2195513" y="0"/>
            <a:ext cx="0" cy="6858000"/>
          </a:xfrm>
          <a:prstGeom prst="line">
            <a:avLst/>
          </a:prstGeom>
          <a:noFill/>
          <a:ln w="889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05" name="Line 13"/>
          <p:cNvSpPr>
            <a:spLocks noChangeShapeType="1"/>
          </p:cNvSpPr>
          <p:nvPr/>
        </p:nvSpPr>
        <p:spPr bwMode="auto">
          <a:xfrm>
            <a:off x="6804025" y="333375"/>
            <a:ext cx="0" cy="65246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06" name="Text Box 14"/>
          <p:cNvSpPr txBox="1">
            <a:spLocks noChangeArrowheads="1"/>
          </p:cNvSpPr>
          <p:nvPr/>
        </p:nvSpPr>
        <p:spPr bwMode="auto">
          <a:xfrm>
            <a:off x="2268538" y="260350"/>
            <a:ext cx="43910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sz="5000" u="none"/>
              <a:t>FLAGS OF THE WORLD</a:t>
            </a:r>
            <a:endParaRPr lang="en-GB" altLang="en-US" sz="5000" u="none"/>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5"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05476"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5477" name="Picture 5" descr="Cub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73050"/>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05478" name="Picture 6" descr="Czec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16175"/>
            <a:ext cx="3311525"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05479" name="Picture 7" descr="Denma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564063"/>
            <a:ext cx="3313113" cy="1870075"/>
          </a:xfrm>
          <a:prstGeom prst="rect">
            <a:avLst/>
          </a:prstGeom>
          <a:noFill/>
          <a:extLst>
            <a:ext uri="{909E8E84-426E-40DD-AFC4-6F175D3DCCD1}">
              <a14:hiddenFill xmlns:a14="http://schemas.microsoft.com/office/drawing/2010/main">
                <a:solidFill>
                  <a:srgbClr val="FFFFFF"/>
                </a:solidFill>
              </a14:hiddenFill>
            </a:ext>
          </a:extLst>
        </p:spPr>
      </p:pic>
      <p:sp>
        <p:nvSpPr>
          <p:cNvPr id="105480" name="Text Box 8"/>
          <p:cNvSpPr txBox="1">
            <a:spLocks noChangeArrowheads="1"/>
          </p:cNvSpPr>
          <p:nvPr/>
        </p:nvSpPr>
        <p:spPr bwMode="auto">
          <a:xfrm>
            <a:off x="0" y="0"/>
            <a:ext cx="4572000" cy="615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CUBA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is a flag with five horizontal stripes in blue and white. A large red triangle in the hoist contains a single, white, five-pointed star.                                                                                 </a:t>
            </a:r>
            <a:r>
              <a:rPr lang="en-NZ" altLang="en-US" sz="1200" u="none">
                <a:latin typeface="Arial" panose="020B0604020202020204" pitchFamily="34" charset="0"/>
              </a:rPr>
              <a:t>Capital: </a:t>
            </a:r>
            <a:r>
              <a:rPr lang="en-NZ" altLang="en-US" sz="1200" b="0" u="none">
                <a:latin typeface="Arial" panose="020B0604020202020204" pitchFamily="34" charset="0"/>
              </a:rPr>
              <a:t>Havana                                                                           </a:t>
            </a:r>
            <a:r>
              <a:rPr lang="en-NZ" altLang="en-US" sz="1200" u="none">
                <a:latin typeface="Arial" panose="020B0604020202020204" pitchFamily="34" charset="0"/>
              </a:rPr>
              <a:t>Area: </a:t>
            </a:r>
            <a:r>
              <a:rPr lang="en-NZ" altLang="en-US" sz="1200" b="0" u="none">
                <a:latin typeface="Arial" panose="020B0604020202020204" pitchFamily="34" charset="0"/>
              </a:rPr>
              <a:t>110 860  sq Km                                                                         </a:t>
            </a:r>
            <a:r>
              <a:rPr lang="en-NZ" altLang="en-US" sz="1200" u="none">
                <a:latin typeface="Arial" panose="020B0604020202020204" pitchFamily="34" charset="0"/>
              </a:rPr>
              <a:t>Population: </a:t>
            </a:r>
            <a:r>
              <a:rPr lang="en-NZ" altLang="en-US" sz="1200" b="0" u="none">
                <a:latin typeface="Arial" panose="020B0604020202020204" pitchFamily="34" charset="0"/>
              </a:rPr>
              <a:t>11 241 162                                          </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CZECH. REPUBLIC</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This flag is basically divided in two horizontally, with the top half being white and the lower half being red. A blue triangle is positioned in the hoist.                                                         </a:t>
            </a:r>
            <a:r>
              <a:rPr lang="en-NZ" altLang="en-US" sz="1200" u="none">
                <a:latin typeface="Arial" panose="020B0604020202020204" pitchFamily="34" charset="0"/>
              </a:rPr>
              <a:t>Capital: </a:t>
            </a:r>
            <a:r>
              <a:rPr lang="en-NZ" altLang="en-US" sz="1200" b="0" u="none">
                <a:latin typeface="Arial" panose="020B0604020202020204" pitchFamily="34" charset="0"/>
              </a:rPr>
              <a:t>Prague                                                                         </a:t>
            </a:r>
            <a:r>
              <a:rPr lang="en-NZ" altLang="en-US" sz="1200" u="none">
                <a:latin typeface="Arial" panose="020B0604020202020204" pitchFamily="34" charset="0"/>
              </a:rPr>
              <a:t>Area:</a:t>
            </a:r>
            <a:r>
              <a:rPr lang="en-NZ" altLang="en-US" sz="1200" b="0" u="none">
                <a:latin typeface="Arial" panose="020B0604020202020204" pitchFamily="34" charset="0"/>
              </a:rPr>
              <a:t> 78 864 sq Km                                                                             </a:t>
            </a:r>
            <a:r>
              <a:rPr lang="en-NZ" altLang="en-US" sz="1200" u="none">
                <a:latin typeface="Arial" panose="020B0604020202020204" pitchFamily="34" charset="0"/>
              </a:rPr>
              <a:t>Population:</a:t>
            </a:r>
            <a:r>
              <a:rPr lang="en-NZ" altLang="en-US" sz="1200" b="0" u="none">
                <a:latin typeface="Arial" panose="020B0604020202020204" pitchFamily="34" charset="0"/>
              </a:rPr>
              <a:t> 10 504 203</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DENMARK</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Danish flag contains a cross where the vertical component is off centre to the left. The cross is white on a red background. This type of cross is typical to all Scandinavian flags.                                                                                             </a:t>
            </a:r>
            <a:r>
              <a:rPr lang="en-NZ" altLang="en-US" sz="1200" u="none">
                <a:latin typeface="Arial" panose="020B0604020202020204" pitchFamily="34" charset="0"/>
              </a:rPr>
              <a:t>Capital: </a:t>
            </a:r>
            <a:r>
              <a:rPr lang="en-NZ" altLang="en-US" sz="1200" b="0" u="none">
                <a:latin typeface="Arial" panose="020B0604020202020204" pitchFamily="34" charset="0"/>
              </a:rPr>
              <a:t>Copenhagen                                                                 </a:t>
            </a:r>
            <a:r>
              <a:rPr lang="en-NZ" altLang="en-US" sz="1200" u="none">
                <a:latin typeface="Arial" panose="020B0604020202020204" pitchFamily="34" charset="0"/>
              </a:rPr>
              <a:t>Area: </a:t>
            </a:r>
            <a:r>
              <a:rPr lang="en-NZ" altLang="en-US" sz="1200" b="0" u="none">
                <a:latin typeface="Arial" panose="020B0604020202020204" pitchFamily="34" charset="0"/>
              </a:rPr>
              <a:t>43 075 sq Km                                                                      </a:t>
            </a:r>
            <a:r>
              <a:rPr lang="en-NZ" altLang="en-US" sz="1200" u="none">
                <a:latin typeface="Arial" panose="020B0604020202020204" pitchFamily="34" charset="0"/>
              </a:rPr>
              <a:t>Population: </a:t>
            </a:r>
            <a:r>
              <a:rPr lang="en-NZ" altLang="en-US" sz="1200" b="0" u="none">
                <a:latin typeface="Arial" panose="020B0604020202020204" pitchFamily="34" charset="0"/>
              </a:rPr>
              <a:t>5 584 758                                                                                   </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99"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06500"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6501" name="Picture 5" descr="Ecuad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95275"/>
            <a:ext cx="3316288" cy="1873250"/>
          </a:xfrm>
          <a:prstGeom prst="rect">
            <a:avLst/>
          </a:prstGeom>
          <a:noFill/>
          <a:extLst>
            <a:ext uri="{909E8E84-426E-40DD-AFC4-6F175D3DCCD1}">
              <a14:hiddenFill xmlns:a14="http://schemas.microsoft.com/office/drawing/2010/main">
                <a:solidFill>
                  <a:srgbClr val="FFFFFF"/>
                </a:solidFill>
              </a14:hiddenFill>
            </a:ext>
          </a:extLst>
        </p:spPr>
      </p:pic>
      <p:pic>
        <p:nvPicPr>
          <p:cNvPr id="106502" name="Picture 6" descr="Engl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4613275"/>
            <a:ext cx="3309938" cy="1870075"/>
          </a:xfrm>
          <a:prstGeom prst="rect">
            <a:avLst/>
          </a:prstGeom>
          <a:noFill/>
          <a:extLst>
            <a:ext uri="{909E8E84-426E-40DD-AFC4-6F175D3DCCD1}">
              <a14:hiddenFill xmlns:a14="http://schemas.microsoft.com/office/drawing/2010/main">
                <a:solidFill>
                  <a:srgbClr val="FFFFFF"/>
                </a:solidFill>
              </a14:hiddenFill>
            </a:ext>
          </a:extLst>
        </p:spPr>
      </p:pic>
      <p:sp>
        <p:nvSpPr>
          <p:cNvPr id="106504" name="Text Box 8"/>
          <p:cNvSpPr txBox="1">
            <a:spLocks noChangeArrowheads="1"/>
          </p:cNvSpPr>
          <p:nvPr/>
        </p:nvSpPr>
        <p:spPr bwMode="auto">
          <a:xfrm>
            <a:off x="0" y="0"/>
            <a:ext cx="4572000" cy="588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ECUADOR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Another horizontal tricolour where the top stripe is twice the width of the other stripes. The colours on the Ecuador flag are gold, blue and red. The countries national emblem is placed in the centre.                                                                                  </a:t>
            </a:r>
            <a:r>
              <a:rPr lang="en-NZ" altLang="en-US" sz="1200" u="none">
                <a:latin typeface="Arial" panose="020B0604020202020204" pitchFamily="34" charset="0"/>
              </a:rPr>
              <a:t>Capital: </a:t>
            </a:r>
            <a:r>
              <a:rPr lang="en-NZ" altLang="en-US" sz="1200" b="0" u="none">
                <a:latin typeface="Arial" panose="020B0604020202020204" pitchFamily="34" charset="0"/>
              </a:rPr>
              <a:t>Quito                                                                              </a:t>
            </a:r>
            <a:r>
              <a:rPr lang="en-NZ" altLang="en-US" sz="1200" u="none">
                <a:latin typeface="Arial" panose="020B0604020202020204" pitchFamily="34" charset="0"/>
              </a:rPr>
              <a:t>Area: </a:t>
            </a:r>
            <a:r>
              <a:rPr lang="en-NZ" altLang="en-US" sz="1200" b="0" u="none">
                <a:latin typeface="Arial" panose="020B0604020202020204" pitchFamily="34" charset="0"/>
              </a:rPr>
              <a:t>272 045 sq Km                                                           </a:t>
            </a:r>
            <a:r>
              <a:rPr lang="en-NZ" altLang="en-US" sz="1200" u="none">
                <a:latin typeface="Arial" panose="020B0604020202020204" pitchFamily="34" charset="0"/>
              </a:rPr>
              <a:t>Population: </a:t>
            </a:r>
            <a:r>
              <a:rPr lang="en-NZ" altLang="en-US" sz="1200" b="0" u="none">
                <a:latin typeface="Arial" panose="020B0604020202020204" pitchFamily="34" charset="0"/>
              </a:rPr>
              <a:t>14 483 499</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EGYPT</a:t>
            </a:r>
            <a:endParaRPr lang="en-NZ" altLang="en-US" sz="1200" u="none">
              <a:latin typeface="Arial" panose="020B0604020202020204" pitchFamily="34" charset="0"/>
            </a:endParaRP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flag of Egypt has three horizontal stripes of red, white and black. A gold emblem representing an eagle is placed in the central, white stripe.                                                                      </a:t>
            </a:r>
            <a:r>
              <a:rPr lang="en-NZ" altLang="en-US" sz="1200" u="none">
                <a:latin typeface="Arial" panose="020B0604020202020204" pitchFamily="34" charset="0"/>
              </a:rPr>
              <a:t>Capital: </a:t>
            </a:r>
            <a:r>
              <a:rPr lang="en-NZ" altLang="en-US" sz="1200" b="0" u="none">
                <a:latin typeface="Arial" panose="020B0604020202020204" pitchFamily="34" charset="0"/>
              </a:rPr>
              <a:t>Cairo                                                                       </a:t>
            </a:r>
            <a:r>
              <a:rPr lang="en-NZ" altLang="en-US" sz="1200" u="none">
                <a:latin typeface="Arial" panose="020B0604020202020204" pitchFamily="34" charset="0"/>
              </a:rPr>
              <a:t>Area: </a:t>
            </a:r>
            <a:r>
              <a:rPr lang="en-NZ" altLang="en-US" sz="1200" b="0" u="none">
                <a:latin typeface="Arial" panose="020B0604020202020204" pitchFamily="34" charset="0"/>
              </a:rPr>
              <a:t>1 000 250 sq Km                                                              </a:t>
            </a:r>
            <a:r>
              <a:rPr lang="en-NZ" altLang="en-US" sz="1200" u="none">
                <a:latin typeface="Arial" panose="020B0604020202020204" pitchFamily="34" charset="0"/>
              </a:rPr>
              <a:t>Population: </a:t>
            </a:r>
            <a:r>
              <a:rPr lang="en-NZ" altLang="en-US" sz="1200" b="0" u="none">
                <a:latin typeface="Arial" panose="020B0604020202020204" pitchFamily="34" charset="0"/>
              </a:rPr>
              <a:t>82 107 000</a:t>
            </a:r>
            <a:endParaRPr lang="en-NZ" altLang="en-US" u="none">
              <a:latin typeface="Arial" panose="020B0604020202020204" pitchFamily="34" charset="0"/>
            </a:endParaRPr>
          </a:p>
          <a:p>
            <a:pPr>
              <a:spcBef>
                <a:spcPct val="50000"/>
              </a:spcBef>
            </a:pPr>
            <a:endParaRPr lang="en-NZ" altLang="en-US" sz="1200" u="none">
              <a:latin typeface="Arial" panose="020B0604020202020204" pitchFamily="34" charset="0"/>
            </a:endParaRPr>
          </a:p>
          <a:p>
            <a:pPr>
              <a:spcBef>
                <a:spcPct val="50000"/>
              </a:spcBef>
            </a:pPr>
            <a:r>
              <a:rPr lang="en-NZ" altLang="en-US" u="none">
                <a:latin typeface="Arial" panose="020B0604020202020204" pitchFamily="34" charset="0"/>
              </a:rPr>
              <a:t>ENGLAND      </a:t>
            </a:r>
            <a:r>
              <a:rPr lang="en-NZ" altLang="en-US" sz="1200" b="0" u="none">
                <a:latin typeface="Arial" panose="020B0604020202020204" pitchFamily="34" charset="0"/>
              </a:rPr>
              <a:t>                        </a:t>
            </a:r>
            <a:r>
              <a:rPr lang="en-NZ" altLang="en-US" sz="1200" u="none">
                <a:latin typeface="Arial" panose="020B0604020202020204" pitchFamily="34" charset="0"/>
              </a:rPr>
              <a:t>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red St. George’s cross forms the English flag. It is an even red cross on a white background, and provides the central cross of the union jack.                                                              </a:t>
            </a:r>
            <a:r>
              <a:rPr lang="en-NZ" altLang="en-US" sz="1200" u="none">
                <a:latin typeface="Arial" panose="020B0604020202020204" pitchFamily="34" charset="0"/>
              </a:rPr>
              <a:t>Capital: </a:t>
            </a:r>
            <a:r>
              <a:rPr lang="en-NZ" altLang="en-US" sz="1200" b="0" u="none">
                <a:latin typeface="Arial" panose="020B0604020202020204" pitchFamily="34" charset="0"/>
              </a:rPr>
              <a:t>London                                                                          </a:t>
            </a:r>
            <a:r>
              <a:rPr lang="en-NZ" altLang="en-US" sz="1200" u="none">
                <a:latin typeface="Arial" panose="020B0604020202020204" pitchFamily="34" charset="0"/>
              </a:rPr>
              <a:t>Area: </a:t>
            </a:r>
            <a:r>
              <a:rPr lang="en-NZ" altLang="en-US" sz="1200" b="0" u="none">
                <a:latin typeface="Arial" panose="020B0604020202020204" pitchFamily="34" charset="0"/>
              </a:rPr>
              <a:t>130 395 sq Km</a:t>
            </a:r>
            <a:r>
              <a:rPr lang="en-NZ" altLang="en-US" sz="1200" u="none">
                <a:latin typeface="Arial" panose="020B0604020202020204" pitchFamily="34" charset="0"/>
              </a:rPr>
              <a:t>                                                                                   Population: </a:t>
            </a:r>
            <a:r>
              <a:rPr lang="en-NZ" altLang="en-US" sz="1200" b="0" u="none">
                <a:latin typeface="Arial" panose="020B0604020202020204" pitchFamily="34" charset="0"/>
              </a:rPr>
              <a:t>50 762 900</a:t>
            </a:r>
            <a:r>
              <a:rPr lang="en-NZ" altLang="en-US" sz="1200" u="none">
                <a:latin typeface="Arial" panose="020B0604020202020204" pitchFamily="34" charset="0"/>
              </a:rPr>
              <a:t>                                                     </a:t>
            </a:r>
            <a:endParaRPr lang="en-GB" altLang="en-US" sz="1200" u="none">
              <a:latin typeface="Arial" panose="020B0604020202020204" pitchFamily="34" charset="0"/>
            </a:endParaRPr>
          </a:p>
        </p:txBody>
      </p:sp>
      <p:pic>
        <p:nvPicPr>
          <p:cNvPr id="106506" name="Picture 10" descr="Eygp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4463" y="2489200"/>
            <a:ext cx="3311525" cy="1870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3"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07524"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7525" name="Picture 5" descr="Europ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725" y="2347913"/>
            <a:ext cx="3311525" cy="1873250"/>
          </a:xfrm>
          <a:prstGeom prst="rect">
            <a:avLst/>
          </a:prstGeom>
          <a:noFill/>
          <a:extLst>
            <a:ext uri="{909E8E84-426E-40DD-AFC4-6F175D3DCCD1}">
              <a14:hiddenFill xmlns:a14="http://schemas.microsoft.com/office/drawing/2010/main">
                <a:solidFill>
                  <a:srgbClr val="FFFFFF"/>
                </a:solidFill>
              </a14:hiddenFill>
            </a:ext>
          </a:extLst>
        </p:spPr>
      </p:pic>
      <p:pic>
        <p:nvPicPr>
          <p:cNvPr id="107527" name="Picture 7" descr="Fi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725" y="4551363"/>
            <a:ext cx="3311525" cy="1870075"/>
          </a:xfrm>
          <a:prstGeom prst="rect">
            <a:avLst/>
          </a:prstGeom>
          <a:noFill/>
          <a:extLst>
            <a:ext uri="{909E8E84-426E-40DD-AFC4-6F175D3DCCD1}">
              <a14:hiddenFill xmlns:a14="http://schemas.microsoft.com/office/drawing/2010/main">
                <a:solidFill>
                  <a:srgbClr val="FFFFFF"/>
                </a:solidFill>
              </a14:hiddenFill>
            </a:ext>
          </a:extLst>
        </p:spPr>
      </p:pic>
      <p:sp>
        <p:nvSpPr>
          <p:cNvPr id="107528" name="Text Box 8"/>
          <p:cNvSpPr txBox="1">
            <a:spLocks noChangeArrowheads="1"/>
          </p:cNvSpPr>
          <p:nvPr/>
        </p:nvSpPr>
        <p:spPr bwMode="auto">
          <a:xfrm>
            <a:off x="0" y="0"/>
            <a:ext cx="4572000" cy="618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NZ" altLang="en-US" u="none">
                <a:latin typeface="Arial" panose="020B0604020202020204" pitchFamily="34" charset="0"/>
              </a:rPr>
              <a:t>ETHIOPIA </a:t>
            </a:r>
            <a:endParaRPr lang="en-NZ" altLang="en-US" sz="1200" u="none">
              <a:latin typeface="Arial" panose="020B0604020202020204" pitchFamily="34" charset="0"/>
            </a:endParaRPr>
          </a:p>
          <a:p>
            <a:endParaRPr lang="en-NZ" altLang="en-US" u="none">
              <a:latin typeface="Arial" panose="020B0604020202020204" pitchFamily="34" charset="0"/>
            </a:endParaRPr>
          </a:p>
          <a:p>
            <a:pPr algn="l"/>
            <a:r>
              <a:rPr lang="en-NZ" altLang="en-US" sz="1200" u="none">
                <a:latin typeface="Arial" panose="020B0604020202020204" pitchFamily="34" charset="0"/>
              </a:rPr>
              <a:t>Flag: </a:t>
            </a:r>
            <a:r>
              <a:rPr lang="en-NZ" altLang="en-US" sz="1200" b="0" u="none">
                <a:latin typeface="Arial" panose="020B0604020202020204" pitchFamily="34" charset="0"/>
              </a:rPr>
              <a:t>The Ethiopian flag is formed by three horizontal stripes of green, yellow and red.                                                               </a:t>
            </a:r>
            <a:r>
              <a:rPr lang="en-NZ" altLang="en-US" sz="1200" u="none">
                <a:latin typeface="Arial" panose="020B0604020202020204" pitchFamily="34" charset="0"/>
              </a:rPr>
              <a:t>Capital: </a:t>
            </a:r>
            <a:r>
              <a:rPr lang="en-NZ" altLang="en-US" sz="1200" b="0" u="none">
                <a:latin typeface="Arial" panose="020B0604020202020204" pitchFamily="34" charset="0"/>
              </a:rPr>
              <a:t>Addis Ababa                                                                   </a:t>
            </a:r>
            <a:r>
              <a:rPr lang="en-NZ" altLang="en-US" sz="1200" u="none">
                <a:latin typeface="Arial" panose="020B0604020202020204" pitchFamily="34" charset="0"/>
              </a:rPr>
              <a:t>Area: </a:t>
            </a:r>
            <a:r>
              <a:rPr lang="en-NZ" altLang="en-US" sz="1200" b="0" u="none">
                <a:latin typeface="Arial" panose="020B0604020202020204" pitchFamily="34" charset="0"/>
              </a:rPr>
              <a:t>1 133 880 sq Km                                                                </a:t>
            </a:r>
            <a:r>
              <a:rPr lang="en-NZ" altLang="en-US" sz="1200" u="none">
                <a:latin typeface="Arial" panose="020B0604020202020204" pitchFamily="34" charset="0"/>
              </a:rPr>
              <a:t>Population: </a:t>
            </a:r>
            <a:r>
              <a:rPr lang="en-NZ" altLang="en-US" sz="1200" b="0" u="none">
                <a:latin typeface="Arial" panose="020B0604020202020204" pitchFamily="34" charset="0"/>
              </a:rPr>
              <a:t>84 320 987</a:t>
            </a:r>
            <a:endParaRPr lang="en-NZ" altLang="en-US" sz="1200" u="none">
              <a:latin typeface="Arial" panose="020B0604020202020204" pitchFamily="34" charset="0"/>
            </a:endParaRPr>
          </a:p>
          <a:p>
            <a:pPr>
              <a:spcBef>
                <a:spcPct val="50000"/>
              </a:spcBef>
            </a:pPr>
            <a:endParaRPr lang="en-NZ" altLang="en-US" sz="1200" u="none">
              <a:latin typeface="Arial" panose="020B0604020202020204" pitchFamily="34" charset="0"/>
            </a:endParaRPr>
          </a:p>
          <a:p>
            <a:pPr>
              <a:spcBef>
                <a:spcPct val="50000"/>
              </a:spcBef>
            </a:pPr>
            <a:endParaRPr lang="en-NZ" altLang="en-US" u="none">
              <a:latin typeface="Arial" panose="020B0604020202020204" pitchFamily="34" charset="0"/>
            </a:endParaRPr>
          </a:p>
          <a:p>
            <a:pPr>
              <a:spcBef>
                <a:spcPct val="50000"/>
              </a:spcBef>
            </a:pPr>
            <a:r>
              <a:rPr lang="en-NZ" altLang="en-US" u="none">
                <a:latin typeface="Arial" panose="020B0604020202020204" pitchFamily="34" charset="0"/>
              </a:rPr>
              <a:t>EUROPE</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blue flag with twelve yellow stars arranged in the centre in a circular pattern. The stars represent the Twelve countries in the European union.</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FIJI</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pale blue background with a union jack in the canton. To the right is a motif representing a shield.                                    </a:t>
            </a:r>
            <a:r>
              <a:rPr lang="en-NZ" altLang="en-US" sz="1200" u="none">
                <a:latin typeface="Arial" panose="020B0604020202020204" pitchFamily="34" charset="0"/>
              </a:rPr>
              <a:t>Capital: </a:t>
            </a:r>
            <a:r>
              <a:rPr lang="en-NZ" altLang="en-US" sz="1200" b="0" u="none">
                <a:latin typeface="Arial" panose="020B0604020202020204" pitchFamily="34" charset="0"/>
              </a:rPr>
              <a:t>Suva                                                                                 </a:t>
            </a:r>
            <a:r>
              <a:rPr lang="en-NZ" altLang="en-US" sz="1200" u="none">
                <a:latin typeface="Arial" panose="020B0604020202020204" pitchFamily="34" charset="0"/>
              </a:rPr>
              <a:t>Area: </a:t>
            </a:r>
            <a:r>
              <a:rPr lang="en-NZ" altLang="en-US" sz="1200" b="0" u="none">
                <a:latin typeface="Arial" panose="020B0604020202020204" pitchFamily="34" charset="0"/>
              </a:rPr>
              <a:t>18 330 sq Km                                                                       </a:t>
            </a:r>
            <a:r>
              <a:rPr lang="en-NZ" altLang="en-US" sz="1200" u="none">
                <a:latin typeface="Arial" panose="020B0604020202020204" pitchFamily="34" charset="0"/>
              </a:rPr>
              <a:t>Population: </a:t>
            </a:r>
            <a:r>
              <a:rPr lang="en-NZ" altLang="en-US" sz="1200" b="0" u="none">
                <a:latin typeface="Arial" panose="020B0604020202020204" pitchFamily="34" charset="0"/>
              </a:rPr>
              <a:t>868 000</a:t>
            </a:r>
            <a:endParaRPr lang="en-NZ" altLang="en-US" sz="1200" u="none">
              <a:latin typeface="Arial" panose="020B0604020202020204" pitchFamily="34" charset="0"/>
            </a:endParaRPr>
          </a:p>
          <a:p>
            <a:pPr algn="l">
              <a:spcBef>
                <a:spcPct val="50000"/>
              </a:spcBef>
            </a:pPr>
            <a:r>
              <a:rPr lang="en-NZ" altLang="en-US" sz="1200" b="0" u="none">
                <a:latin typeface="Arial" panose="020B0604020202020204" pitchFamily="34" charset="0"/>
              </a:rPr>
              <a:t>                                      </a:t>
            </a:r>
            <a:r>
              <a:rPr lang="en-NZ" altLang="en-US" u="none">
                <a:latin typeface="Arial" panose="020B0604020202020204" pitchFamily="34" charset="0"/>
              </a:rPr>
              <a:t>    </a:t>
            </a:r>
            <a:endParaRPr lang="en-GB" altLang="en-US" u="none">
              <a:latin typeface="Arial" panose="020B0604020202020204" pitchFamily="34" charset="0"/>
            </a:endParaRPr>
          </a:p>
        </p:txBody>
      </p:sp>
      <p:pic>
        <p:nvPicPr>
          <p:cNvPr id="107529" name="Picture 9" descr="Ethiop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725" y="260350"/>
            <a:ext cx="3311525" cy="1870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47"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08548"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8549" name="Picture 5" descr="Finl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60350"/>
            <a:ext cx="3311525" cy="1870075"/>
          </a:xfrm>
          <a:prstGeom prst="rect">
            <a:avLst/>
          </a:prstGeom>
          <a:noFill/>
          <a:extLst>
            <a:ext uri="{909E8E84-426E-40DD-AFC4-6F175D3DCCD1}">
              <a14:hiddenFill xmlns:a14="http://schemas.microsoft.com/office/drawing/2010/main">
                <a:solidFill>
                  <a:srgbClr val="FFFFFF"/>
                </a:solidFill>
              </a14:hiddenFill>
            </a:ext>
          </a:extLst>
        </p:spPr>
      </p:pic>
      <p:pic>
        <p:nvPicPr>
          <p:cNvPr id="108550" name="Picture 6" descr="Fra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66975"/>
            <a:ext cx="3313113" cy="1873250"/>
          </a:xfrm>
          <a:prstGeom prst="rect">
            <a:avLst/>
          </a:prstGeom>
          <a:noFill/>
          <a:extLst>
            <a:ext uri="{909E8E84-426E-40DD-AFC4-6F175D3DCCD1}">
              <a14:hiddenFill xmlns:a14="http://schemas.microsoft.com/office/drawing/2010/main">
                <a:solidFill>
                  <a:srgbClr val="FFFFFF"/>
                </a:solidFill>
              </a14:hiddenFill>
            </a:ext>
          </a:extLst>
        </p:spPr>
      </p:pic>
      <p:pic>
        <p:nvPicPr>
          <p:cNvPr id="108551" name="Picture 7" descr="Georg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4938" y="4689475"/>
            <a:ext cx="3317875" cy="1860550"/>
          </a:xfrm>
          <a:prstGeom prst="rect">
            <a:avLst/>
          </a:prstGeom>
          <a:noFill/>
          <a:extLst>
            <a:ext uri="{909E8E84-426E-40DD-AFC4-6F175D3DCCD1}">
              <a14:hiddenFill xmlns:a14="http://schemas.microsoft.com/office/drawing/2010/main">
                <a:solidFill>
                  <a:srgbClr val="FFFFFF"/>
                </a:solidFill>
              </a14:hiddenFill>
            </a:ext>
          </a:extLst>
        </p:spPr>
      </p:pic>
      <p:sp>
        <p:nvSpPr>
          <p:cNvPr id="108552" name="Text Box 8"/>
          <p:cNvSpPr txBox="1">
            <a:spLocks noChangeArrowheads="1"/>
          </p:cNvSpPr>
          <p:nvPr/>
        </p:nvSpPr>
        <p:spPr bwMode="auto">
          <a:xfrm>
            <a:off x="0" y="0"/>
            <a:ext cx="4572000"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FINLAND</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flag of Scandinavian design. The Finnish flag has a wide, blue cross, with the vertical component offset towards the hoist, on a white background.                                                            </a:t>
            </a:r>
            <a:r>
              <a:rPr lang="en-NZ" altLang="en-US" sz="1200" u="none">
                <a:latin typeface="Arial" panose="020B0604020202020204" pitchFamily="34" charset="0"/>
              </a:rPr>
              <a:t>Capital: </a:t>
            </a:r>
            <a:r>
              <a:rPr lang="en-NZ" altLang="en-US" sz="1200" b="0" u="none">
                <a:latin typeface="Arial" panose="020B0604020202020204" pitchFamily="34" charset="0"/>
              </a:rPr>
              <a:t>Helsinki                                                                         </a:t>
            </a:r>
            <a:r>
              <a:rPr lang="en-NZ" altLang="en-US" sz="1200" u="none">
                <a:latin typeface="Arial" panose="020B0604020202020204" pitchFamily="34" charset="0"/>
              </a:rPr>
              <a:t>Area: </a:t>
            </a:r>
            <a:r>
              <a:rPr lang="en-NZ" altLang="en-US" sz="1200" b="0" u="none">
                <a:latin typeface="Arial" panose="020B0604020202020204" pitchFamily="34" charset="0"/>
              </a:rPr>
              <a:t>338 145 sq Km                                                                   </a:t>
            </a:r>
            <a:r>
              <a:rPr lang="en-NZ" altLang="en-US" sz="1200" u="none">
                <a:latin typeface="Arial" panose="020B0604020202020204" pitchFamily="34" charset="0"/>
              </a:rPr>
              <a:t>Population: </a:t>
            </a:r>
            <a:r>
              <a:rPr lang="en-NZ" altLang="en-US" sz="1200" b="0" u="none">
                <a:latin typeface="Arial" panose="020B0604020202020204" pitchFamily="34" charset="0"/>
              </a:rPr>
              <a:t>5 409 870</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FRANCE</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famous tricolour has been the French flag since the days of the French Revolution. It consists of three vertical stripes of blue, white and red.                                                             </a:t>
            </a:r>
            <a:r>
              <a:rPr lang="en-NZ" altLang="en-US" sz="1200" u="none">
                <a:latin typeface="Arial" panose="020B0604020202020204" pitchFamily="34" charset="0"/>
              </a:rPr>
              <a:t>Capital: </a:t>
            </a:r>
            <a:r>
              <a:rPr lang="en-NZ" altLang="en-US" sz="1200" b="0" u="none">
                <a:latin typeface="Arial" panose="020B0604020202020204" pitchFamily="34" charset="0"/>
              </a:rPr>
              <a:t>Paris                                                                         </a:t>
            </a:r>
            <a:r>
              <a:rPr lang="en-NZ" altLang="en-US" sz="1200" u="none">
                <a:latin typeface="Arial" panose="020B0604020202020204" pitchFamily="34" charset="0"/>
              </a:rPr>
              <a:t>Area: </a:t>
            </a:r>
            <a:r>
              <a:rPr lang="en-NZ" altLang="en-US" sz="1200" b="0" u="none">
                <a:latin typeface="Arial" panose="020B0604020202020204" pitchFamily="34" charset="0"/>
              </a:rPr>
              <a:t>543 965 sq Km                                                                      </a:t>
            </a:r>
            <a:r>
              <a:rPr lang="en-NZ" altLang="en-US" sz="1200" u="none">
                <a:latin typeface="Arial" panose="020B0604020202020204" pitchFamily="34" charset="0"/>
              </a:rPr>
              <a:t>Population: </a:t>
            </a:r>
            <a:r>
              <a:rPr lang="en-NZ" altLang="en-US" sz="1200" b="0" u="none">
                <a:latin typeface="Arial" panose="020B0604020202020204" pitchFamily="34" charset="0"/>
              </a:rPr>
              <a:t>65 350 000                                  </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GEORGIA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simple design is used for the national flag of Georgia. It has a red background with two horizontal stripes of black and white in the canton.                                  </a:t>
            </a:r>
            <a:r>
              <a:rPr lang="en-NZ" altLang="en-US" sz="1200" u="none">
                <a:latin typeface="Arial" panose="020B0604020202020204" pitchFamily="34" charset="0"/>
              </a:rPr>
              <a:t>                                                        Capital: </a:t>
            </a:r>
            <a:r>
              <a:rPr lang="en-NZ" altLang="en-US" sz="1200" b="0" u="none">
                <a:latin typeface="Arial" panose="020B0604020202020204" pitchFamily="34" charset="0"/>
              </a:rPr>
              <a:t>T’bilisi                                                                            </a:t>
            </a:r>
            <a:r>
              <a:rPr lang="en-NZ" altLang="en-US" sz="1200" u="none">
                <a:latin typeface="Arial" panose="020B0604020202020204" pitchFamily="34" charset="0"/>
              </a:rPr>
              <a:t>Area: </a:t>
            </a:r>
            <a:r>
              <a:rPr lang="en-NZ" altLang="en-US" sz="1200" b="0" u="none">
                <a:latin typeface="Arial" panose="020B0604020202020204" pitchFamily="34" charset="0"/>
              </a:rPr>
              <a:t>69 700 sq Km                                                                       </a:t>
            </a:r>
            <a:r>
              <a:rPr lang="en-NZ" altLang="en-US" sz="1200" u="none">
                <a:latin typeface="Arial" panose="020B0604020202020204" pitchFamily="34" charset="0"/>
              </a:rPr>
              <a:t>Population: </a:t>
            </a:r>
            <a:r>
              <a:rPr lang="en-NZ" altLang="en-US" sz="1200" b="0" u="none">
                <a:latin typeface="Arial" panose="020B0604020202020204" pitchFamily="34" charset="0"/>
              </a:rPr>
              <a:t>4 469 200</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1"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09572"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9573" name="Picture 5" descr="German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60350"/>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09574" name="Picture 6" descr="Ghan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28875"/>
            <a:ext cx="3313113" cy="1857375"/>
          </a:xfrm>
          <a:prstGeom prst="rect">
            <a:avLst/>
          </a:prstGeom>
          <a:noFill/>
          <a:extLst>
            <a:ext uri="{909E8E84-426E-40DD-AFC4-6F175D3DCCD1}">
              <a14:hiddenFill xmlns:a14="http://schemas.microsoft.com/office/drawing/2010/main">
                <a:solidFill>
                  <a:srgbClr val="FFFFFF"/>
                </a:solidFill>
              </a14:hiddenFill>
            </a:ext>
          </a:extLst>
        </p:spPr>
      </p:pic>
      <p:pic>
        <p:nvPicPr>
          <p:cNvPr id="109575" name="Picture 7" descr="Gree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14863"/>
            <a:ext cx="3313113" cy="1871662"/>
          </a:xfrm>
          <a:prstGeom prst="rect">
            <a:avLst/>
          </a:prstGeom>
          <a:noFill/>
          <a:extLst>
            <a:ext uri="{909E8E84-426E-40DD-AFC4-6F175D3DCCD1}">
              <a14:hiddenFill xmlns:a14="http://schemas.microsoft.com/office/drawing/2010/main">
                <a:solidFill>
                  <a:srgbClr val="FFFFFF"/>
                </a:solidFill>
              </a14:hiddenFill>
            </a:ext>
          </a:extLst>
        </p:spPr>
      </p:pic>
      <p:sp>
        <p:nvSpPr>
          <p:cNvPr id="109576" name="Text Box 8"/>
          <p:cNvSpPr txBox="1">
            <a:spLocks noChangeArrowheads="1"/>
          </p:cNvSpPr>
          <p:nvPr/>
        </p:nvSpPr>
        <p:spPr bwMode="auto">
          <a:xfrm>
            <a:off x="0" y="0"/>
            <a:ext cx="4572000" cy="606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GERMANY</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Germany has a flag with three equal, horizontal stripes in black, red and gold.                                                                  </a:t>
            </a:r>
            <a:r>
              <a:rPr lang="en-NZ" altLang="en-US" sz="1200" u="none">
                <a:latin typeface="Arial" panose="020B0604020202020204" pitchFamily="34" charset="0"/>
              </a:rPr>
              <a:t>Capital: </a:t>
            </a:r>
            <a:r>
              <a:rPr lang="en-NZ" altLang="en-US" sz="1200" b="0" u="none">
                <a:latin typeface="Arial" panose="020B0604020202020204" pitchFamily="34" charset="0"/>
              </a:rPr>
              <a:t>Berlin                                                                         </a:t>
            </a:r>
            <a:r>
              <a:rPr lang="en-NZ" altLang="en-US" sz="1200" u="none">
                <a:latin typeface="Arial" panose="020B0604020202020204" pitchFamily="34" charset="0"/>
              </a:rPr>
              <a:t>Area: </a:t>
            </a:r>
            <a:r>
              <a:rPr lang="en-NZ" altLang="en-US" sz="1200" b="0" u="none">
                <a:latin typeface="Arial" panose="020B0604020202020204" pitchFamily="34" charset="0"/>
              </a:rPr>
              <a:t>357 028 sq Km                                                                  </a:t>
            </a:r>
            <a:r>
              <a:rPr lang="en-NZ" altLang="en-US" sz="1200" u="none">
                <a:latin typeface="Arial" panose="020B0604020202020204" pitchFamily="34" charset="0"/>
              </a:rPr>
              <a:t>Population: </a:t>
            </a:r>
            <a:r>
              <a:rPr lang="en-NZ" altLang="en-US" sz="1200" b="0" u="none">
                <a:latin typeface="Arial" panose="020B0604020202020204" pitchFamily="34" charset="0"/>
              </a:rPr>
              <a:t>81 859 000</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GHANA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flag of the republic of Ghana has three horizontal stripes of red, yellow and green. The central yellow stripe contains a black, five-pointed star.                                              </a:t>
            </a:r>
            <a:r>
              <a:rPr lang="en-NZ" altLang="en-US" sz="1200" u="none">
                <a:latin typeface="Arial" panose="020B0604020202020204" pitchFamily="34" charset="0"/>
              </a:rPr>
              <a:t>Capital: </a:t>
            </a:r>
            <a:r>
              <a:rPr lang="en-NZ" altLang="en-US" sz="1200" b="0" u="none">
                <a:latin typeface="Arial" panose="020B0604020202020204" pitchFamily="34" charset="0"/>
              </a:rPr>
              <a:t>Accra                                                                              </a:t>
            </a:r>
            <a:r>
              <a:rPr lang="en-NZ" altLang="en-US" sz="1200" u="none">
                <a:latin typeface="Arial" panose="020B0604020202020204" pitchFamily="34" charset="0"/>
              </a:rPr>
              <a:t>Area: </a:t>
            </a:r>
            <a:r>
              <a:rPr lang="en-NZ" altLang="en-US" sz="1200" b="0" u="none">
                <a:latin typeface="Arial" panose="020B0604020202020204" pitchFamily="34" charset="0"/>
              </a:rPr>
              <a:t>238 537 sq Km                                                                   </a:t>
            </a:r>
            <a:r>
              <a:rPr lang="en-NZ" altLang="en-US" sz="1200" u="none">
                <a:latin typeface="Arial" panose="020B0604020202020204" pitchFamily="34" charset="0"/>
              </a:rPr>
              <a:t>Population: </a:t>
            </a:r>
            <a:r>
              <a:rPr lang="en-NZ" altLang="en-US" sz="1200" b="0" u="none">
                <a:latin typeface="Arial" panose="020B0604020202020204" pitchFamily="34" charset="0"/>
              </a:rPr>
              <a:t>24 223 431                                                </a:t>
            </a:r>
            <a:endParaRPr lang="en-NZ" altLang="en-US" sz="1200" u="none">
              <a:latin typeface="Arial" panose="020B0604020202020204" pitchFamily="34" charset="0"/>
            </a:endParaRPr>
          </a:p>
          <a:p>
            <a:pPr algn="l">
              <a:spcBef>
                <a:spcPct val="50000"/>
              </a:spcBef>
            </a:pPr>
            <a:endParaRPr lang="en-NZ" altLang="en-US" sz="1200" u="none">
              <a:latin typeface="Arial" panose="020B0604020202020204" pitchFamily="34" charset="0"/>
            </a:endParaRPr>
          </a:p>
          <a:p>
            <a:pPr algn="l">
              <a:spcBef>
                <a:spcPct val="50000"/>
              </a:spcBef>
            </a:pPr>
            <a:endParaRPr lang="en-NZ" altLang="en-US" sz="1200" u="none">
              <a:latin typeface="Arial" panose="020B0604020202020204" pitchFamily="34" charset="0"/>
            </a:endParaRPr>
          </a:p>
          <a:p>
            <a:pPr>
              <a:spcBef>
                <a:spcPct val="50000"/>
              </a:spcBef>
            </a:pPr>
            <a:r>
              <a:rPr lang="en-NZ" altLang="en-US" u="none">
                <a:latin typeface="Arial" panose="020B0604020202020204" pitchFamily="34" charset="0"/>
              </a:rPr>
              <a:t>GREECE</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Greek flag has a white cross on a pale blue background in the canton. The remainder of the flag has five blue and four white horizontal stripes. </a:t>
            </a:r>
            <a:r>
              <a:rPr lang="en-NZ" altLang="en-US" sz="1200" u="none">
                <a:latin typeface="Arial" panose="020B0604020202020204" pitchFamily="34" charset="0"/>
              </a:rPr>
              <a:t>                                                Capital: </a:t>
            </a:r>
            <a:r>
              <a:rPr lang="en-NZ" altLang="en-US" sz="1200" b="0" u="none">
                <a:latin typeface="Arial" panose="020B0604020202020204" pitchFamily="34" charset="0"/>
              </a:rPr>
              <a:t>Athens                                                                              </a:t>
            </a:r>
            <a:r>
              <a:rPr lang="en-NZ" altLang="en-US" sz="1200" u="none">
                <a:latin typeface="Arial" panose="020B0604020202020204" pitchFamily="34" charset="0"/>
              </a:rPr>
              <a:t>Area: </a:t>
            </a:r>
            <a:r>
              <a:rPr lang="en-NZ" altLang="en-US" sz="1200" b="0" u="none">
                <a:latin typeface="Arial" panose="020B0604020202020204" pitchFamily="34" charset="0"/>
              </a:rPr>
              <a:t>131 957 sq Km                                                                         </a:t>
            </a:r>
            <a:r>
              <a:rPr lang="en-NZ" altLang="en-US" sz="1200" u="none">
                <a:latin typeface="Arial" panose="020B0604020202020204" pitchFamily="34" charset="0"/>
              </a:rPr>
              <a:t>Population: </a:t>
            </a:r>
            <a:r>
              <a:rPr lang="en-NZ" altLang="en-US" sz="1200" b="0" u="none">
                <a:latin typeface="Arial" panose="020B0604020202020204" pitchFamily="34" charset="0"/>
              </a:rPr>
              <a:t>10 787 620</a:t>
            </a:r>
            <a:endParaRPr lang="en-GB" altLang="en-US" b="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5"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10596"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0597" name="Picture 5" descr="Guin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60350"/>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10598" name="Picture 6" descr="Hunga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41575"/>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10599" name="Picture 7" descr="Icela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10100"/>
            <a:ext cx="3313113" cy="1871663"/>
          </a:xfrm>
          <a:prstGeom prst="rect">
            <a:avLst/>
          </a:prstGeom>
          <a:noFill/>
          <a:extLst>
            <a:ext uri="{909E8E84-426E-40DD-AFC4-6F175D3DCCD1}">
              <a14:hiddenFill xmlns:a14="http://schemas.microsoft.com/office/drawing/2010/main">
                <a:solidFill>
                  <a:srgbClr val="FFFFFF"/>
                </a:solidFill>
              </a14:hiddenFill>
            </a:ext>
          </a:extLst>
        </p:spPr>
      </p:pic>
      <p:sp>
        <p:nvSpPr>
          <p:cNvPr id="110601" name="Text Box 9"/>
          <p:cNvSpPr txBox="1">
            <a:spLocks noChangeArrowheads="1"/>
          </p:cNvSpPr>
          <p:nvPr/>
        </p:nvSpPr>
        <p:spPr bwMode="auto">
          <a:xfrm>
            <a:off x="0" y="0"/>
            <a:ext cx="4572000" cy="624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GUINEA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national flag of Guinea is a vertical tricolour of red, gold and green.                                                                           </a:t>
            </a:r>
            <a:r>
              <a:rPr lang="en-NZ" altLang="en-US" sz="1200" u="none">
                <a:latin typeface="Arial" panose="020B0604020202020204" pitchFamily="34" charset="0"/>
              </a:rPr>
              <a:t>Capital: </a:t>
            </a:r>
            <a:r>
              <a:rPr lang="en-NZ" altLang="en-US" sz="1200" b="0" u="none">
                <a:latin typeface="Arial" panose="020B0604020202020204" pitchFamily="34" charset="0"/>
              </a:rPr>
              <a:t>Conakry                                                                          </a:t>
            </a:r>
            <a:r>
              <a:rPr lang="en-NZ" altLang="en-US" sz="1200" u="none">
                <a:latin typeface="Arial" panose="020B0604020202020204" pitchFamily="34" charset="0"/>
              </a:rPr>
              <a:t>Area: </a:t>
            </a:r>
            <a:r>
              <a:rPr lang="en-NZ" altLang="en-US" sz="1200" b="0" u="none">
                <a:latin typeface="Arial" panose="020B0604020202020204" pitchFamily="34" charset="0"/>
              </a:rPr>
              <a:t>245 857 sq Km                                                                           </a:t>
            </a:r>
            <a:r>
              <a:rPr lang="en-NZ" altLang="en-US" sz="1200" u="none">
                <a:latin typeface="Arial" panose="020B0604020202020204" pitchFamily="34" charset="0"/>
              </a:rPr>
              <a:t>Population: </a:t>
            </a:r>
            <a:r>
              <a:rPr lang="en-NZ" altLang="en-US" sz="1200" b="0" u="none">
                <a:latin typeface="Arial" panose="020B0604020202020204" pitchFamily="34" charset="0"/>
              </a:rPr>
              <a:t>10 481 000</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HUNGARY</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Republic of Hungary is represented by a flag of red, white and green horizontal stripes.                                             </a:t>
            </a:r>
            <a:r>
              <a:rPr lang="en-NZ" altLang="en-US" sz="1200" u="none">
                <a:latin typeface="Arial" panose="020B0604020202020204" pitchFamily="34" charset="0"/>
              </a:rPr>
              <a:t>Capital: </a:t>
            </a:r>
            <a:r>
              <a:rPr lang="en-NZ" altLang="en-US" sz="1200" b="0" u="none">
                <a:latin typeface="Arial" panose="020B0604020202020204" pitchFamily="34" charset="0"/>
              </a:rPr>
              <a:t>Budapest                                                                     </a:t>
            </a:r>
            <a:r>
              <a:rPr lang="en-NZ" altLang="en-US" sz="1200" u="none">
                <a:latin typeface="Arial" panose="020B0604020202020204" pitchFamily="34" charset="0"/>
              </a:rPr>
              <a:t>Area: </a:t>
            </a:r>
            <a:r>
              <a:rPr lang="en-NZ" altLang="en-US" sz="1200" b="0" u="none">
                <a:latin typeface="Arial" panose="020B0604020202020204" pitchFamily="34" charset="0"/>
              </a:rPr>
              <a:t>93 030 sq Km                                                                             </a:t>
            </a:r>
            <a:r>
              <a:rPr lang="en-NZ" altLang="en-US" sz="1200" u="none">
                <a:latin typeface="Arial" panose="020B0604020202020204" pitchFamily="34" charset="0"/>
              </a:rPr>
              <a:t>Population: </a:t>
            </a:r>
            <a:r>
              <a:rPr lang="en-NZ" altLang="en-US" sz="1200" b="0" u="none">
                <a:latin typeface="Arial" panose="020B0604020202020204" pitchFamily="34" charset="0"/>
              </a:rPr>
              <a:t>9 962 000                                               </a:t>
            </a:r>
          </a:p>
          <a:p>
            <a:pPr algn="l">
              <a:spcBef>
                <a:spcPct val="50000"/>
              </a:spcBef>
            </a:pPr>
            <a:endParaRPr lang="en-NZ" altLang="en-US" sz="1200" b="0" u="none">
              <a:latin typeface="Arial" panose="020B0604020202020204" pitchFamily="34" charset="0"/>
            </a:endParaRPr>
          </a:p>
          <a:p>
            <a:pPr>
              <a:spcBef>
                <a:spcPct val="50000"/>
              </a:spcBef>
            </a:pPr>
            <a:endParaRPr lang="en-NZ" altLang="en-US" u="none">
              <a:latin typeface="Arial" panose="020B0604020202020204" pitchFamily="34" charset="0"/>
            </a:endParaRPr>
          </a:p>
          <a:p>
            <a:pPr>
              <a:spcBef>
                <a:spcPct val="50000"/>
              </a:spcBef>
            </a:pPr>
            <a:r>
              <a:rPr lang="en-NZ" altLang="en-US" u="none">
                <a:latin typeface="Arial" panose="020B0604020202020204" pitchFamily="34" charset="0"/>
              </a:rPr>
              <a:t>ICELAND</a:t>
            </a:r>
            <a:endParaRPr lang="en-NZ" altLang="en-US" sz="1200" u="none">
              <a:latin typeface="Arial" panose="020B0604020202020204" pitchFamily="34" charset="0"/>
            </a:endParaRP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Iceland national flag has a blue background with a white-edged, red cross. The vertical component of the cross is off centred towards the hoist, much alike many of the other Scandinavian flags featured in this book.                                   </a:t>
            </a:r>
            <a:r>
              <a:rPr lang="en-NZ" altLang="en-US" sz="1200" u="none">
                <a:latin typeface="Arial" panose="020B0604020202020204" pitchFamily="34" charset="0"/>
              </a:rPr>
              <a:t>Capital: </a:t>
            </a:r>
            <a:r>
              <a:rPr lang="en-NZ" altLang="en-US" sz="1200" b="0" u="none">
                <a:latin typeface="Arial" panose="020B0604020202020204" pitchFamily="34" charset="0"/>
              </a:rPr>
              <a:t>Reykjavik                                                                        </a:t>
            </a:r>
            <a:r>
              <a:rPr lang="en-NZ" altLang="en-US" sz="1200" u="none">
                <a:latin typeface="Arial" panose="020B0604020202020204" pitchFamily="34" charset="0"/>
              </a:rPr>
              <a:t>Area: </a:t>
            </a:r>
            <a:r>
              <a:rPr lang="en-NZ" altLang="en-US" sz="1200" b="0" u="none">
                <a:latin typeface="Arial" panose="020B0604020202020204" pitchFamily="34" charset="0"/>
              </a:rPr>
              <a:t>102 820 sq Km                                                                          </a:t>
            </a:r>
            <a:r>
              <a:rPr lang="en-NZ" altLang="en-US" sz="1200" u="none">
                <a:latin typeface="Arial" panose="020B0604020202020204" pitchFamily="34" charset="0"/>
              </a:rPr>
              <a:t>Population: </a:t>
            </a:r>
            <a:r>
              <a:rPr lang="en-NZ" altLang="en-US" sz="1200" b="0" u="none">
                <a:latin typeface="Arial" panose="020B0604020202020204" pitchFamily="34" charset="0"/>
              </a:rPr>
              <a:t>320 060                          </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19"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11620"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1621" name="Picture 5" descr="In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60350"/>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11622" name="Picture 6" descr="Indones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44750"/>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11623" name="Picture 7" descr="Ir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587875"/>
            <a:ext cx="3313113" cy="1870075"/>
          </a:xfrm>
          <a:prstGeom prst="rect">
            <a:avLst/>
          </a:prstGeom>
          <a:noFill/>
          <a:extLst>
            <a:ext uri="{909E8E84-426E-40DD-AFC4-6F175D3DCCD1}">
              <a14:hiddenFill xmlns:a14="http://schemas.microsoft.com/office/drawing/2010/main">
                <a:solidFill>
                  <a:srgbClr val="FFFFFF"/>
                </a:solidFill>
              </a14:hiddenFill>
            </a:ext>
          </a:extLst>
        </p:spPr>
      </p:pic>
      <p:sp>
        <p:nvSpPr>
          <p:cNvPr id="111624" name="Text Box 8"/>
          <p:cNvSpPr txBox="1">
            <a:spLocks noChangeArrowheads="1"/>
          </p:cNvSpPr>
          <p:nvPr/>
        </p:nvSpPr>
        <p:spPr bwMode="auto">
          <a:xfrm>
            <a:off x="0" y="0"/>
            <a:ext cx="4572000" cy="588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INDIA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Three horizontal stripes of saffron, white and green provide the basic features of the Indian flag. Centrally positioned in the white stripe is a dark blue wheel.                                                    </a:t>
            </a:r>
            <a:r>
              <a:rPr lang="en-NZ" altLang="en-US" sz="1200" u="none">
                <a:latin typeface="Arial" panose="020B0604020202020204" pitchFamily="34" charset="0"/>
              </a:rPr>
              <a:t>Capital: </a:t>
            </a:r>
            <a:r>
              <a:rPr lang="en-NZ" altLang="en-US" sz="1200" b="0" u="none">
                <a:latin typeface="Arial" panose="020B0604020202020204" pitchFamily="34" charset="0"/>
              </a:rPr>
              <a:t>New Delhi                                                                   </a:t>
            </a:r>
            <a:r>
              <a:rPr lang="en-NZ" altLang="en-US" sz="1200" u="none">
                <a:latin typeface="Arial" panose="020B0604020202020204" pitchFamily="34" charset="0"/>
              </a:rPr>
              <a:t>Area: </a:t>
            </a:r>
            <a:r>
              <a:rPr lang="en-NZ" altLang="en-US" sz="1200" b="0" u="none">
                <a:latin typeface="Arial" panose="020B0604020202020204" pitchFamily="34" charset="0"/>
              </a:rPr>
              <a:t>3 065 027 sq Km (7)                                                                   </a:t>
            </a:r>
            <a:r>
              <a:rPr lang="en-NZ" altLang="en-US" sz="1200" u="none">
                <a:latin typeface="Arial" panose="020B0604020202020204" pitchFamily="34" charset="0"/>
              </a:rPr>
              <a:t>Population: </a:t>
            </a:r>
            <a:r>
              <a:rPr lang="en-NZ" altLang="en-US" sz="1200" b="0" u="none">
                <a:latin typeface="Arial" panose="020B0604020202020204" pitchFamily="34" charset="0"/>
              </a:rPr>
              <a:t>1 210 193 422 (2)</a:t>
            </a:r>
            <a:endParaRPr lang="en-GB" altLang="en-US" sz="1200" u="none">
              <a:latin typeface="Arial" panose="020B0604020202020204" pitchFamily="34" charset="0"/>
            </a:endParaRPr>
          </a:p>
          <a:p>
            <a:pPr algn="l">
              <a:spcBef>
                <a:spcPct val="50000"/>
              </a:spcBef>
            </a:pPr>
            <a:endParaRPr lang="en-NZ" altLang="en-US" sz="1200" u="none">
              <a:latin typeface="Arial" panose="020B0604020202020204" pitchFamily="34" charset="0"/>
            </a:endParaRPr>
          </a:p>
          <a:p>
            <a:pPr algn="l">
              <a:spcBef>
                <a:spcPct val="50000"/>
              </a:spcBef>
            </a:pPr>
            <a:endParaRPr lang="en-NZ" altLang="en-US" sz="1200" u="none">
              <a:latin typeface="Arial" panose="020B0604020202020204" pitchFamily="34" charset="0"/>
            </a:endParaRPr>
          </a:p>
          <a:p>
            <a:pPr>
              <a:spcBef>
                <a:spcPct val="50000"/>
              </a:spcBef>
            </a:pPr>
            <a:r>
              <a:rPr lang="en-NZ" altLang="en-US" u="none">
                <a:latin typeface="Arial" panose="020B0604020202020204" pitchFamily="34" charset="0"/>
              </a:rPr>
              <a:t>INDONESIA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Indonesian flag is divided horizontally in half with red in the upper section and white in the lower.                                  </a:t>
            </a:r>
            <a:r>
              <a:rPr lang="en-NZ" altLang="en-US" sz="1200" u="none">
                <a:latin typeface="Arial" panose="020B0604020202020204" pitchFamily="34" charset="0"/>
              </a:rPr>
              <a:t>Capital: </a:t>
            </a:r>
            <a:r>
              <a:rPr lang="en-NZ" altLang="en-US" sz="1200" b="0" u="none">
                <a:latin typeface="Arial" panose="020B0604020202020204" pitchFamily="34" charset="0"/>
              </a:rPr>
              <a:t>Jakarta                                                                               </a:t>
            </a:r>
            <a:r>
              <a:rPr lang="en-NZ" altLang="en-US" sz="1200" u="none">
                <a:latin typeface="Arial" panose="020B0604020202020204" pitchFamily="34" charset="0"/>
              </a:rPr>
              <a:t>Area: </a:t>
            </a:r>
            <a:r>
              <a:rPr lang="en-NZ" altLang="en-US" sz="1200" b="0" u="none">
                <a:latin typeface="Arial" panose="020B0604020202020204" pitchFamily="34" charset="0"/>
              </a:rPr>
              <a:t>1 919 445 sq Km                                                                  </a:t>
            </a:r>
            <a:r>
              <a:rPr lang="en-NZ" altLang="en-US" sz="1200" u="none">
                <a:latin typeface="Arial" panose="020B0604020202020204" pitchFamily="34" charset="0"/>
              </a:rPr>
              <a:t>Population: </a:t>
            </a:r>
            <a:r>
              <a:rPr lang="en-NZ" altLang="en-US" sz="1200" b="0" u="none">
                <a:latin typeface="Arial" panose="020B0604020202020204" pitchFamily="34" charset="0"/>
              </a:rPr>
              <a:t>237 641 326 (4)</a:t>
            </a:r>
          </a:p>
          <a:p>
            <a:pPr>
              <a:spcBef>
                <a:spcPct val="50000"/>
              </a:spcBef>
            </a:pPr>
            <a:endParaRPr lang="en-NZ" altLang="en-US" u="none">
              <a:latin typeface="Arial" panose="020B0604020202020204" pitchFamily="34" charset="0"/>
            </a:endParaRPr>
          </a:p>
          <a:p>
            <a:pPr>
              <a:spcBef>
                <a:spcPct val="50000"/>
              </a:spcBef>
            </a:pPr>
            <a:r>
              <a:rPr lang="en-NZ" altLang="en-US" u="none">
                <a:latin typeface="Arial" panose="020B0604020202020204" pitchFamily="34" charset="0"/>
              </a:rPr>
              <a:t>IRAN</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horizontal tricolour of green, white and red. A central motif, in red, representing an Arabic symbol is positioned in the central white stripe, and white Arabic characters feature in the green and red stripes.</a:t>
            </a:r>
            <a:r>
              <a:rPr lang="en-NZ" altLang="en-US" sz="1200" u="none">
                <a:latin typeface="Arial" panose="020B0604020202020204" pitchFamily="34" charset="0"/>
              </a:rPr>
              <a:t>                                                                   Capital: </a:t>
            </a:r>
            <a:r>
              <a:rPr lang="en-NZ" altLang="en-US" sz="1200" b="0" u="none">
                <a:latin typeface="Arial" panose="020B0604020202020204" pitchFamily="34" charset="0"/>
              </a:rPr>
              <a:t>Tehran</a:t>
            </a:r>
            <a:r>
              <a:rPr lang="en-NZ" altLang="en-US" sz="1200" u="none">
                <a:latin typeface="Arial" panose="020B0604020202020204" pitchFamily="34" charset="0"/>
              </a:rPr>
              <a:t>                                                                               Area: </a:t>
            </a:r>
            <a:r>
              <a:rPr lang="en-NZ" altLang="en-US" sz="1200" b="0" u="none">
                <a:latin typeface="Arial" panose="020B0604020202020204" pitchFamily="34" charset="0"/>
              </a:rPr>
              <a:t>1 648 000 sq Km                                                                      </a:t>
            </a:r>
            <a:r>
              <a:rPr lang="en-NZ" altLang="en-US" sz="1200" u="none">
                <a:latin typeface="Arial" panose="020B0604020202020204" pitchFamily="34" charset="0"/>
              </a:rPr>
              <a:t>Population: </a:t>
            </a:r>
            <a:r>
              <a:rPr lang="en-NZ" altLang="en-US" sz="1200" b="0" u="none">
                <a:latin typeface="Arial" panose="020B0604020202020204" pitchFamily="34" charset="0"/>
              </a:rPr>
              <a:t>76 386 000</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3"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12644"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2645" name="Picture 5" descr="Ira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60350"/>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12646" name="Picture 6" descr="Irel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66975"/>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12647" name="Picture 7" descr="Israe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22800"/>
            <a:ext cx="3313113" cy="1873250"/>
          </a:xfrm>
          <a:prstGeom prst="rect">
            <a:avLst/>
          </a:prstGeom>
          <a:noFill/>
          <a:extLst>
            <a:ext uri="{909E8E84-426E-40DD-AFC4-6F175D3DCCD1}">
              <a14:hiddenFill xmlns:a14="http://schemas.microsoft.com/office/drawing/2010/main">
                <a:solidFill>
                  <a:srgbClr val="FFFFFF"/>
                </a:solidFill>
              </a14:hiddenFill>
            </a:ext>
          </a:extLst>
        </p:spPr>
      </p:pic>
      <p:sp>
        <p:nvSpPr>
          <p:cNvPr id="112648" name="Text Box 8"/>
          <p:cNvSpPr txBox="1">
            <a:spLocks noChangeArrowheads="1"/>
          </p:cNvSpPr>
          <p:nvPr/>
        </p:nvSpPr>
        <p:spPr bwMode="auto">
          <a:xfrm>
            <a:off x="0" y="0"/>
            <a:ext cx="4572000" cy="624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IRAQ</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flag of Iraq is a horizontal tricolour of red, white and black. In the central white stripe are three stars and some Arabic characters, all in green.                                                               </a:t>
            </a:r>
            <a:r>
              <a:rPr lang="en-NZ" altLang="en-US" sz="1200" u="none">
                <a:latin typeface="Arial" panose="020B0604020202020204" pitchFamily="34" charset="0"/>
              </a:rPr>
              <a:t>Capital: </a:t>
            </a:r>
            <a:r>
              <a:rPr lang="en-NZ" altLang="en-US" sz="1200" b="0" u="none">
                <a:latin typeface="Arial" panose="020B0604020202020204" pitchFamily="34" charset="0"/>
              </a:rPr>
              <a:t>Baghdad                                                                      </a:t>
            </a:r>
            <a:r>
              <a:rPr lang="en-NZ" altLang="en-US" sz="1200" u="none">
                <a:latin typeface="Arial" panose="020B0604020202020204" pitchFamily="34" charset="0"/>
              </a:rPr>
              <a:t>Area: </a:t>
            </a:r>
            <a:r>
              <a:rPr lang="en-NZ" altLang="en-US" sz="1200" b="0" u="none">
                <a:latin typeface="Arial" panose="020B0604020202020204" pitchFamily="34" charset="0"/>
              </a:rPr>
              <a:t>438 317 sq Km                                                                             </a:t>
            </a:r>
            <a:r>
              <a:rPr lang="en-NZ" altLang="en-US" sz="1200" u="none">
                <a:latin typeface="Arial" panose="020B0604020202020204" pitchFamily="34" charset="0"/>
              </a:rPr>
              <a:t>Population: </a:t>
            </a:r>
            <a:r>
              <a:rPr lang="en-NZ" altLang="en-US" sz="1200" b="0" u="none">
                <a:latin typeface="Arial" panose="020B0604020202020204" pitchFamily="34" charset="0"/>
              </a:rPr>
              <a:t>33 330 000    </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IRELAND</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Republic of Ireland has a vertical tricolour for it’s flag. It consists of green, white and saffron.                                       </a:t>
            </a:r>
            <a:r>
              <a:rPr lang="en-NZ" altLang="en-US" sz="1200" u="none">
                <a:latin typeface="Arial" panose="020B0604020202020204" pitchFamily="34" charset="0"/>
              </a:rPr>
              <a:t>Capital: </a:t>
            </a:r>
            <a:r>
              <a:rPr lang="en-NZ" altLang="en-US" sz="1200" b="0" u="none">
                <a:latin typeface="Arial" panose="020B0604020202020204" pitchFamily="34" charset="0"/>
              </a:rPr>
              <a:t>Dublin                                                                           </a:t>
            </a:r>
            <a:r>
              <a:rPr lang="en-NZ" altLang="en-US" sz="1200" u="none">
                <a:latin typeface="Arial" panose="020B0604020202020204" pitchFamily="34" charset="0"/>
              </a:rPr>
              <a:t>Area: </a:t>
            </a:r>
            <a:r>
              <a:rPr lang="en-NZ" altLang="en-US" sz="1200" b="0" u="none">
                <a:latin typeface="Arial" panose="020B0604020202020204" pitchFamily="34" charset="0"/>
              </a:rPr>
              <a:t>70 282 sq Km                                                                     </a:t>
            </a:r>
            <a:r>
              <a:rPr lang="en-NZ" altLang="en-US" sz="1200" u="none">
                <a:latin typeface="Arial" panose="020B0604020202020204" pitchFamily="34" charset="0"/>
              </a:rPr>
              <a:t>Population: </a:t>
            </a:r>
            <a:r>
              <a:rPr lang="en-NZ" altLang="en-US" sz="1200" b="0" u="none">
                <a:latin typeface="Arial" panose="020B0604020202020204" pitchFamily="34" charset="0"/>
              </a:rPr>
              <a:t>4 588 252                           </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ISRAEL</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national flag of Israel has a white background with pale blue, horizontal stripes near the upper and lower edges. In the centre, formed by two triangles, is the six-pointed star known as the ‘Shield of David’                                                           </a:t>
            </a:r>
            <a:r>
              <a:rPr lang="en-NZ" altLang="en-US" sz="1200" u="none">
                <a:latin typeface="Arial" panose="020B0604020202020204" pitchFamily="34" charset="0"/>
              </a:rPr>
              <a:t>Capital: </a:t>
            </a:r>
            <a:r>
              <a:rPr lang="en-NZ" altLang="en-US" sz="1200" b="0" u="none">
                <a:latin typeface="Arial" panose="020B0604020202020204" pitchFamily="34" charset="0"/>
              </a:rPr>
              <a:t>Jerusalem                                                                      </a:t>
            </a:r>
            <a:r>
              <a:rPr lang="en-NZ" altLang="en-US" sz="1200" u="none">
                <a:latin typeface="Arial" panose="020B0604020202020204" pitchFamily="34" charset="0"/>
              </a:rPr>
              <a:t>Area: </a:t>
            </a:r>
            <a:r>
              <a:rPr lang="en-NZ" altLang="en-US" sz="1200" b="0" u="none">
                <a:latin typeface="Arial" panose="020B0604020202020204" pitchFamily="34" charset="0"/>
              </a:rPr>
              <a:t>20 770 sq Km                                                                     </a:t>
            </a:r>
            <a:r>
              <a:rPr lang="en-NZ" altLang="en-US" sz="1200" u="none">
                <a:latin typeface="Arial" panose="020B0604020202020204" pitchFamily="34" charset="0"/>
              </a:rPr>
              <a:t>Population: </a:t>
            </a:r>
            <a:r>
              <a:rPr lang="en-NZ" altLang="en-US" sz="1200" b="0" u="none">
                <a:latin typeface="Arial" panose="020B0604020202020204" pitchFamily="34" charset="0"/>
              </a:rPr>
              <a:t>7 869 900</a:t>
            </a:r>
            <a:r>
              <a:rPr lang="en-NZ" altLang="en-US" sz="1200" u="none">
                <a:latin typeface="Arial" panose="020B0604020202020204" pitchFamily="34" charset="0"/>
              </a:rPr>
              <a:t> </a:t>
            </a:r>
            <a:r>
              <a:rPr lang="en-NZ" altLang="en-US" sz="1200" b="0" u="none">
                <a:latin typeface="Arial" panose="020B0604020202020204" pitchFamily="34" charset="0"/>
              </a:rPr>
              <a:t>         </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67"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13668"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3669" name="Picture 5" descr="Ital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60350"/>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13670" name="Picture 6" descr="Jamac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54275"/>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13671" name="Picture 7" descr="Jap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27563"/>
            <a:ext cx="3313113" cy="1870075"/>
          </a:xfrm>
          <a:prstGeom prst="rect">
            <a:avLst/>
          </a:prstGeom>
          <a:noFill/>
          <a:extLst>
            <a:ext uri="{909E8E84-426E-40DD-AFC4-6F175D3DCCD1}">
              <a14:hiddenFill xmlns:a14="http://schemas.microsoft.com/office/drawing/2010/main">
                <a:solidFill>
                  <a:srgbClr val="FFFFFF"/>
                </a:solidFill>
              </a14:hiddenFill>
            </a:ext>
          </a:extLst>
        </p:spPr>
      </p:pic>
      <p:sp>
        <p:nvSpPr>
          <p:cNvPr id="113673" name="Text Box 9"/>
          <p:cNvSpPr txBox="1">
            <a:spLocks noChangeArrowheads="1"/>
          </p:cNvSpPr>
          <p:nvPr/>
        </p:nvSpPr>
        <p:spPr bwMode="auto">
          <a:xfrm>
            <a:off x="0" y="0"/>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u="none">
              <a:latin typeface="Arial" panose="020B0604020202020204" pitchFamily="34" charset="0"/>
            </a:endParaRPr>
          </a:p>
        </p:txBody>
      </p:sp>
      <p:sp>
        <p:nvSpPr>
          <p:cNvPr id="113674" name="Text Box 10"/>
          <p:cNvSpPr txBox="1">
            <a:spLocks noChangeArrowheads="1"/>
          </p:cNvSpPr>
          <p:nvPr/>
        </p:nvSpPr>
        <p:spPr bwMode="auto">
          <a:xfrm>
            <a:off x="0" y="0"/>
            <a:ext cx="4572000" cy="624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ITALY</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Similar in design to the French tricolour, except for the colour of the stripe in the hoist. The Italian national flag has three vertical stripes of green, white and red.                                         </a:t>
            </a:r>
            <a:r>
              <a:rPr lang="en-NZ" altLang="en-US" sz="1200" u="none">
                <a:latin typeface="Arial" panose="020B0604020202020204" pitchFamily="34" charset="0"/>
              </a:rPr>
              <a:t>Capital: </a:t>
            </a:r>
            <a:r>
              <a:rPr lang="en-NZ" altLang="en-US" sz="1200" b="0" u="none">
                <a:latin typeface="Arial" panose="020B0604020202020204" pitchFamily="34" charset="0"/>
              </a:rPr>
              <a:t>Rome                                                                           </a:t>
            </a:r>
            <a:r>
              <a:rPr lang="en-NZ" altLang="en-US" sz="1200" u="none">
                <a:latin typeface="Arial" panose="020B0604020202020204" pitchFamily="34" charset="0"/>
              </a:rPr>
              <a:t>Area: </a:t>
            </a:r>
            <a:r>
              <a:rPr lang="en-NZ" altLang="en-US" sz="1200" b="0" u="none">
                <a:latin typeface="Arial" panose="020B0604020202020204" pitchFamily="34" charset="0"/>
              </a:rPr>
              <a:t>301 245 sq Km                              </a:t>
            </a:r>
            <a:r>
              <a:rPr lang="en-NZ" altLang="en-US" sz="1200" u="none">
                <a:latin typeface="Arial" panose="020B0604020202020204" pitchFamily="34" charset="0"/>
              </a:rPr>
              <a:t>                                              Population: </a:t>
            </a:r>
            <a:r>
              <a:rPr lang="en-NZ" altLang="en-US" sz="1200" b="0" u="none">
                <a:latin typeface="Arial" panose="020B0604020202020204" pitchFamily="34" charset="0"/>
              </a:rPr>
              <a:t>59 464 644</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JAMAICA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flag of Jamaica is of quite unusual design. It has a diagonal yellow cross extending to the corners. The background pattern formed by the stripes consists of black triangles at the hoist and fly, and green triangles at the top and bottom.    </a:t>
            </a:r>
            <a:r>
              <a:rPr lang="en-NZ" altLang="en-US" sz="1200" u="none">
                <a:latin typeface="Arial" panose="020B0604020202020204" pitchFamily="34" charset="0"/>
              </a:rPr>
              <a:t>Capital: </a:t>
            </a:r>
            <a:r>
              <a:rPr lang="en-NZ" altLang="en-US" sz="1200" b="0" u="none">
                <a:latin typeface="Arial" panose="020B0604020202020204" pitchFamily="34" charset="0"/>
              </a:rPr>
              <a:t>Kingston                                                                          </a:t>
            </a:r>
            <a:r>
              <a:rPr lang="en-NZ" altLang="en-US" sz="1200" u="none">
                <a:latin typeface="Arial" panose="020B0604020202020204" pitchFamily="34" charset="0"/>
              </a:rPr>
              <a:t>Area: </a:t>
            </a:r>
            <a:r>
              <a:rPr lang="en-NZ" altLang="en-US" sz="1200" b="0" u="none">
                <a:latin typeface="Arial" panose="020B0604020202020204" pitchFamily="34" charset="0"/>
              </a:rPr>
              <a:t>10 991 sq Km                           </a:t>
            </a:r>
            <a:r>
              <a:rPr lang="en-NZ" altLang="en-US" sz="1200" u="none">
                <a:latin typeface="Arial" panose="020B0604020202020204" pitchFamily="34" charset="0"/>
              </a:rPr>
              <a:t>                                          Population: </a:t>
            </a:r>
            <a:r>
              <a:rPr lang="en-NZ" altLang="en-US" sz="1200" b="0" u="none">
                <a:latin typeface="Arial" panose="020B0604020202020204" pitchFamily="34" charset="0"/>
              </a:rPr>
              <a:t>2 705 827</a:t>
            </a:r>
            <a:endParaRPr lang="en-NZ" altLang="en-US" sz="1200" u="none">
              <a:latin typeface="Arial" panose="020B0604020202020204" pitchFamily="34" charset="0"/>
            </a:endParaRPr>
          </a:p>
          <a:p>
            <a:pPr algn="l">
              <a:spcBef>
                <a:spcPct val="50000"/>
              </a:spcBef>
            </a:pPr>
            <a:endParaRPr lang="en-NZ" altLang="en-US" u="none">
              <a:latin typeface="Arial" panose="020B0604020202020204" pitchFamily="34" charset="0"/>
            </a:endParaRPr>
          </a:p>
          <a:p>
            <a:pPr>
              <a:spcBef>
                <a:spcPct val="50000"/>
              </a:spcBef>
            </a:pPr>
            <a:r>
              <a:rPr lang="en-NZ" altLang="en-US" u="none">
                <a:latin typeface="Arial" panose="020B0604020202020204" pitchFamily="34" charset="0"/>
              </a:rPr>
              <a:t>JAPAN</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Japan is known as the ‘Land of the Rising Sun’, therefore it is of no surprise that the national flag should include a sun symbol. The design is very simple; a red circle on a white background.                                                                              </a:t>
            </a:r>
            <a:r>
              <a:rPr lang="en-NZ" altLang="en-US" sz="1200" u="none">
                <a:latin typeface="Arial" panose="020B0604020202020204" pitchFamily="34" charset="0"/>
              </a:rPr>
              <a:t>Capital: </a:t>
            </a:r>
            <a:r>
              <a:rPr lang="en-NZ" altLang="en-US" sz="1200" b="0" u="none">
                <a:latin typeface="Arial" panose="020B0604020202020204" pitchFamily="34" charset="0"/>
              </a:rPr>
              <a:t>Tokyo                                                                              </a:t>
            </a:r>
            <a:r>
              <a:rPr lang="en-NZ" altLang="en-US" sz="1200" u="none">
                <a:latin typeface="Arial" panose="020B0604020202020204" pitchFamily="34" charset="0"/>
              </a:rPr>
              <a:t>Area: </a:t>
            </a:r>
            <a:r>
              <a:rPr lang="en-NZ" altLang="en-US" sz="1200" b="0" u="none">
                <a:latin typeface="Arial" panose="020B0604020202020204" pitchFamily="34" charset="0"/>
              </a:rPr>
              <a:t>377 727 sq Km                                                                    </a:t>
            </a:r>
            <a:r>
              <a:rPr lang="en-NZ" altLang="en-US" sz="1200" u="none">
                <a:latin typeface="Arial" panose="020B0604020202020204" pitchFamily="34" charset="0"/>
              </a:rPr>
              <a:t>Population: </a:t>
            </a:r>
            <a:r>
              <a:rPr lang="en-NZ" altLang="en-US" sz="1200" b="0" u="none">
                <a:latin typeface="Arial" panose="020B0604020202020204" pitchFamily="34" charset="0"/>
              </a:rPr>
              <a:t>127 610 000 (10)                                                                                                       </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1"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14692"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4693" name="Picture 5" descr="Kazakhst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60350"/>
            <a:ext cx="3313113" cy="1870075"/>
          </a:xfrm>
          <a:prstGeom prst="rect">
            <a:avLst/>
          </a:prstGeom>
          <a:noFill/>
          <a:extLst>
            <a:ext uri="{909E8E84-426E-40DD-AFC4-6F175D3DCCD1}">
              <a14:hiddenFill xmlns:a14="http://schemas.microsoft.com/office/drawing/2010/main">
                <a:solidFill>
                  <a:srgbClr val="FFFFFF"/>
                </a:solidFill>
              </a14:hiddenFill>
            </a:ext>
          </a:extLst>
        </p:spPr>
      </p:pic>
      <p:pic>
        <p:nvPicPr>
          <p:cNvPr id="114694" name="Picture 6" descr="Keny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20938"/>
            <a:ext cx="3313113" cy="1871662"/>
          </a:xfrm>
          <a:prstGeom prst="rect">
            <a:avLst/>
          </a:prstGeom>
          <a:noFill/>
          <a:extLst>
            <a:ext uri="{909E8E84-426E-40DD-AFC4-6F175D3DCCD1}">
              <a14:hiddenFill xmlns:a14="http://schemas.microsoft.com/office/drawing/2010/main">
                <a:solidFill>
                  <a:srgbClr val="FFFFFF"/>
                </a:solidFill>
              </a14:hiddenFill>
            </a:ext>
          </a:extLst>
        </p:spPr>
      </p:pic>
      <p:pic>
        <p:nvPicPr>
          <p:cNvPr id="114695" name="Picture 7" descr="Korea (North)"/>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598988"/>
            <a:ext cx="3313113" cy="1871662"/>
          </a:xfrm>
          <a:prstGeom prst="rect">
            <a:avLst/>
          </a:prstGeom>
          <a:noFill/>
          <a:extLst>
            <a:ext uri="{909E8E84-426E-40DD-AFC4-6F175D3DCCD1}">
              <a14:hiddenFill xmlns:a14="http://schemas.microsoft.com/office/drawing/2010/main">
                <a:solidFill>
                  <a:srgbClr val="FFFFFF"/>
                </a:solidFill>
              </a14:hiddenFill>
            </a:ext>
          </a:extLst>
        </p:spPr>
      </p:pic>
      <p:sp>
        <p:nvSpPr>
          <p:cNvPr id="114696" name="Text Box 8"/>
          <p:cNvSpPr txBox="1">
            <a:spLocks noChangeArrowheads="1"/>
          </p:cNvSpPr>
          <p:nvPr/>
        </p:nvSpPr>
        <p:spPr bwMode="auto">
          <a:xfrm>
            <a:off x="0" y="0"/>
            <a:ext cx="4572000" cy="63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KAZAKHSTAN</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An interesting design is used for the Kazakhstan flag. A large yellow sun features in the centre with a bird of prey underneath. A blue of medium colour strength is used for the background. In the hoist there are some yellow, Kazakh symbols.</a:t>
            </a:r>
            <a:r>
              <a:rPr lang="en-NZ" altLang="en-US" sz="1200" u="none">
                <a:latin typeface="Arial" panose="020B0604020202020204" pitchFamily="34" charset="0"/>
              </a:rPr>
              <a:t> Capital: </a:t>
            </a:r>
            <a:r>
              <a:rPr lang="en-NZ" altLang="en-US" sz="1200" b="0" u="none">
                <a:latin typeface="Arial" panose="020B0604020202020204" pitchFamily="34" charset="0"/>
              </a:rPr>
              <a:t>Astana                                                                        </a:t>
            </a:r>
            <a:r>
              <a:rPr lang="en-NZ" altLang="en-US" sz="1200" u="none">
                <a:latin typeface="Arial" panose="020B0604020202020204" pitchFamily="34" charset="0"/>
              </a:rPr>
              <a:t>Area: </a:t>
            </a:r>
            <a:r>
              <a:rPr lang="en-NZ" altLang="en-US" sz="1200" b="0" u="none">
                <a:latin typeface="Arial" panose="020B0604020202020204" pitchFamily="34" charset="0"/>
              </a:rPr>
              <a:t>2 717 300 sq Km (9)                                           </a:t>
            </a:r>
            <a:r>
              <a:rPr lang="en-NZ" altLang="en-US" sz="1200" u="none">
                <a:latin typeface="Arial" panose="020B0604020202020204" pitchFamily="34" charset="0"/>
              </a:rPr>
              <a:t>Population: </a:t>
            </a:r>
            <a:r>
              <a:rPr lang="en-NZ" altLang="en-US" sz="1200" b="0" u="none">
                <a:latin typeface="Arial" panose="020B0604020202020204" pitchFamily="34" charset="0"/>
              </a:rPr>
              <a:t>16 734 000                                                           </a:t>
            </a:r>
          </a:p>
          <a:p>
            <a:pPr>
              <a:spcBef>
                <a:spcPct val="50000"/>
              </a:spcBef>
            </a:pPr>
            <a:endParaRPr lang="en-NZ" altLang="en-US" sz="1200" u="none">
              <a:latin typeface="Arial" panose="020B0604020202020204" pitchFamily="34" charset="0"/>
            </a:endParaRPr>
          </a:p>
          <a:p>
            <a:pPr>
              <a:spcBef>
                <a:spcPct val="50000"/>
              </a:spcBef>
            </a:pPr>
            <a:r>
              <a:rPr lang="en-NZ" altLang="en-US" u="none">
                <a:latin typeface="Arial" panose="020B0604020202020204" pitchFamily="34" charset="0"/>
              </a:rPr>
              <a:t>KENYA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national flag of Kenya consists of three horizontal stripes of black, burgundy and green, with a thin white stripe between each colour. The central motif is typically African, comprising of a shield in front of two crossed spears.                      </a:t>
            </a:r>
            <a:r>
              <a:rPr lang="en-NZ" altLang="en-US" sz="1200" u="none">
                <a:latin typeface="Arial" panose="020B0604020202020204" pitchFamily="34" charset="0"/>
              </a:rPr>
              <a:t>Capital: </a:t>
            </a:r>
            <a:r>
              <a:rPr lang="en-NZ" altLang="en-US" sz="1200" b="0" u="none">
                <a:latin typeface="Arial" panose="020B0604020202020204" pitchFamily="34" charset="0"/>
              </a:rPr>
              <a:t>Nairobi                                                                    </a:t>
            </a:r>
            <a:r>
              <a:rPr lang="en-NZ" altLang="en-US" sz="1200" u="none">
                <a:latin typeface="Arial" panose="020B0604020202020204" pitchFamily="34" charset="0"/>
              </a:rPr>
              <a:t>      Area: </a:t>
            </a:r>
            <a:r>
              <a:rPr lang="en-NZ" altLang="en-US" sz="1200" b="0" u="none">
                <a:latin typeface="Arial" panose="020B0604020202020204" pitchFamily="34" charset="0"/>
              </a:rPr>
              <a:t>582 646 sq Km                                                    </a:t>
            </a:r>
            <a:r>
              <a:rPr lang="en-NZ" altLang="en-US" sz="1200" u="none">
                <a:latin typeface="Arial" panose="020B0604020202020204" pitchFamily="34" charset="0"/>
              </a:rPr>
              <a:t>                Population: </a:t>
            </a:r>
            <a:r>
              <a:rPr lang="en-NZ" altLang="en-US" sz="1200" b="0" u="none">
                <a:latin typeface="Arial" panose="020B0604020202020204" pitchFamily="34" charset="0"/>
              </a:rPr>
              <a:t>42 749 000</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KOREA (NORTH)</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is a flag that is simple, yet different to many of the other flags in this book. The flag of North Korea has a thin, horizontal, blue stripe at the top, with an even thinner white stripe underneath, the same stripes exist at the bottom of the flag. The remaining space is coloured red, with a red star in a white circle towards the hoist.                                                                       </a:t>
            </a:r>
            <a:r>
              <a:rPr lang="en-NZ" altLang="en-US" sz="1200" u="none">
                <a:latin typeface="Arial" panose="020B0604020202020204" pitchFamily="34" charset="0"/>
              </a:rPr>
              <a:t>Capital: </a:t>
            </a:r>
            <a:r>
              <a:rPr lang="en-NZ" altLang="en-US" sz="1200" b="0" u="none">
                <a:latin typeface="Arial" panose="020B0604020202020204" pitchFamily="34" charset="0"/>
              </a:rPr>
              <a:t>P‘yongyang                                                                  </a:t>
            </a:r>
            <a:r>
              <a:rPr lang="en-NZ" altLang="en-US" sz="1200" u="none">
                <a:latin typeface="Arial" panose="020B0604020202020204" pitchFamily="34" charset="0"/>
              </a:rPr>
              <a:t>Area: </a:t>
            </a:r>
            <a:r>
              <a:rPr lang="en-NZ" altLang="en-US" sz="1200" b="0" u="none">
                <a:latin typeface="Arial" panose="020B0604020202020204" pitchFamily="34" charset="0"/>
              </a:rPr>
              <a:t>120 538 sq Km                                                                    </a:t>
            </a:r>
            <a:r>
              <a:rPr lang="en-NZ" altLang="en-US" sz="1200" u="none">
                <a:latin typeface="Arial" panose="020B0604020202020204" pitchFamily="34" charset="0"/>
              </a:rPr>
              <a:t>Population: </a:t>
            </a:r>
            <a:r>
              <a:rPr lang="en-NZ" altLang="en-US" sz="1200" b="0" u="none">
                <a:latin typeface="Arial" panose="020B0604020202020204" pitchFamily="34" charset="0"/>
              </a:rPr>
              <a:t>24 554 000        </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1"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35172"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5" name="Text Box 7"/>
          <p:cNvSpPr txBox="1">
            <a:spLocks noChangeArrowheads="1"/>
          </p:cNvSpPr>
          <p:nvPr/>
        </p:nvSpPr>
        <p:spPr bwMode="auto">
          <a:xfrm>
            <a:off x="395288" y="620713"/>
            <a:ext cx="38163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altLang="en-US" sz="1200" b="0" u="none">
                <a:latin typeface="Arial" panose="020B0604020202020204" pitchFamily="34" charset="0"/>
              </a:rPr>
              <a:t>Flags have been in existence since ancient times but nobody knows quite how or when they first came into being. To-day, there are many different kinds of flags used by a great number of national, civil and other organisations. This book illustrates 110 national and other common flags, and provides brief information on the countries represented. Below are some important terms relating to some of the flags in this book.</a:t>
            </a:r>
            <a:endParaRPr lang="en-GB" altLang="en-US" sz="1200" b="0" u="none">
              <a:latin typeface="Arial" panose="020B0604020202020204" pitchFamily="34" charset="0"/>
            </a:endParaRPr>
          </a:p>
        </p:txBody>
      </p:sp>
      <p:pic>
        <p:nvPicPr>
          <p:cNvPr id="135176" name="Picture 8" descr="United States of Americ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013" y="2997200"/>
            <a:ext cx="2216150" cy="1241425"/>
          </a:xfrm>
          <a:prstGeom prst="rect">
            <a:avLst/>
          </a:prstGeom>
          <a:noFill/>
          <a:extLst>
            <a:ext uri="{909E8E84-426E-40DD-AFC4-6F175D3DCCD1}">
              <a14:hiddenFill xmlns:a14="http://schemas.microsoft.com/office/drawing/2010/main">
                <a:solidFill>
                  <a:srgbClr val="FFFFFF"/>
                </a:solidFill>
              </a14:hiddenFill>
            </a:ext>
          </a:extLst>
        </p:spPr>
      </p:pic>
      <p:sp>
        <p:nvSpPr>
          <p:cNvPr id="135177" name="Line 9"/>
          <p:cNvSpPr>
            <a:spLocks noChangeShapeType="1"/>
          </p:cNvSpPr>
          <p:nvPr/>
        </p:nvSpPr>
        <p:spPr bwMode="auto">
          <a:xfrm flipV="1">
            <a:off x="755650" y="3933825"/>
            <a:ext cx="287338"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79" name="Text Box 11"/>
          <p:cNvSpPr txBox="1">
            <a:spLocks noChangeArrowheads="1"/>
          </p:cNvSpPr>
          <p:nvPr/>
        </p:nvSpPr>
        <p:spPr bwMode="auto">
          <a:xfrm>
            <a:off x="179388" y="4292600"/>
            <a:ext cx="1728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altLang="en-US" sz="1000" b="0" u="none">
                <a:latin typeface="Arial" panose="020B0604020202020204" pitchFamily="34" charset="0"/>
              </a:rPr>
              <a:t>The area nearest the flag pole is known as the </a:t>
            </a:r>
            <a:r>
              <a:rPr lang="en-NZ" altLang="en-US" sz="1000" u="none">
                <a:latin typeface="Arial" panose="020B0604020202020204" pitchFamily="34" charset="0"/>
              </a:rPr>
              <a:t>hoist</a:t>
            </a:r>
            <a:r>
              <a:rPr lang="en-NZ" altLang="en-US" sz="1000" b="0" u="none">
                <a:latin typeface="Arial" panose="020B0604020202020204" pitchFamily="34" charset="0"/>
              </a:rPr>
              <a:t>.</a:t>
            </a:r>
            <a:endParaRPr lang="en-GB" altLang="en-US" sz="1000" b="0" u="none">
              <a:latin typeface="Arial" panose="020B0604020202020204" pitchFamily="34" charset="0"/>
            </a:endParaRPr>
          </a:p>
        </p:txBody>
      </p:sp>
      <p:sp>
        <p:nvSpPr>
          <p:cNvPr id="135180" name="Text Box 12"/>
          <p:cNvSpPr txBox="1">
            <a:spLocks noChangeArrowheads="1"/>
          </p:cNvSpPr>
          <p:nvPr/>
        </p:nvSpPr>
        <p:spPr bwMode="auto">
          <a:xfrm>
            <a:off x="2268538" y="4292600"/>
            <a:ext cx="215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altLang="en-US" sz="1000" b="0" u="none">
                <a:latin typeface="Arial" panose="020B0604020202020204" pitchFamily="34" charset="0"/>
              </a:rPr>
              <a:t>The area furthest from the flag pole is known as the </a:t>
            </a:r>
            <a:r>
              <a:rPr lang="en-NZ" altLang="en-US" sz="1000" u="none">
                <a:latin typeface="Arial" panose="020B0604020202020204" pitchFamily="34" charset="0"/>
              </a:rPr>
              <a:t>fly</a:t>
            </a:r>
            <a:endParaRPr lang="en-GB" altLang="en-US" sz="1000" u="none">
              <a:latin typeface="Arial" panose="020B0604020202020204" pitchFamily="34" charset="0"/>
            </a:endParaRPr>
          </a:p>
        </p:txBody>
      </p:sp>
      <p:sp>
        <p:nvSpPr>
          <p:cNvPr id="135181" name="Line 13"/>
          <p:cNvSpPr>
            <a:spLocks noChangeShapeType="1"/>
          </p:cNvSpPr>
          <p:nvPr/>
        </p:nvSpPr>
        <p:spPr bwMode="auto">
          <a:xfrm flipH="1" flipV="1">
            <a:off x="3419475" y="3716338"/>
            <a:ext cx="504825"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2" name="Text Box 14"/>
          <p:cNvSpPr txBox="1">
            <a:spLocks noChangeArrowheads="1"/>
          </p:cNvSpPr>
          <p:nvPr/>
        </p:nvSpPr>
        <p:spPr bwMode="auto">
          <a:xfrm>
            <a:off x="250825" y="2276475"/>
            <a:ext cx="2233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altLang="en-US" sz="1000" b="0" u="none">
                <a:latin typeface="Arial" panose="020B0604020202020204" pitchFamily="34" charset="0"/>
              </a:rPr>
              <a:t>When the area in the top, left part of the flag has a separate box containing a different colour and/or symbol it is known as a </a:t>
            </a:r>
            <a:r>
              <a:rPr lang="en-NZ" altLang="en-US" sz="1000" u="none">
                <a:latin typeface="Arial" panose="020B0604020202020204" pitchFamily="34" charset="0"/>
              </a:rPr>
              <a:t>canton</a:t>
            </a:r>
            <a:r>
              <a:rPr lang="en-NZ" altLang="en-US" sz="1000" b="0" u="none">
                <a:latin typeface="Arial" panose="020B0604020202020204" pitchFamily="34" charset="0"/>
              </a:rPr>
              <a:t>.</a:t>
            </a:r>
            <a:endParaRPr lang="en-GB" altLang="en-US" sz="1000" b="0" u="none">
              <a:latin typeface="Arial" panose="020B0604020202020204" pitchFamily="34" charset="0"/>
            </a:endParaRPr>
          </a:p>
        </p:txBody>
      </p:sp>
      <p:sp>
        <p:nvSpPr>
          <p:cNvPr id="135183" name="Line 15"/>
          <p:cNvSpPr>
            <a:spLocks noChangeShapeType="1"/>
          </p:cNvSpPr>
          <p:nvPr/>
        </p:nvSpPr>
        <p:spPr bwMode="auto">
          <a:xfrm>
            <a:off x="900113" y="2997200"/>
            <a:ext cx="142875"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5184" name="Picture 16" descr="Fra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113" y="5229225"/>
            <a:ext cx="1150937" cy="649288"/>
          </a:xfrm>
          <a:prstGeom prst="rect">
            <a:avLst/>
          </a:prstGeom>
          <a:noFill/>
          <a:extLst>
            <a:ext uri="{909E8E84-426E-40DD-AFC4-6F175D3DCCD1}">
              <a14:hiddenFill xmlns:a14="http://schemas.microsoft.com/office/drawing/2010/main">
                <a:solidFill>
                  <a:srgbClr val="FFFFFF"/>
                </a:solidFill>
              </a14:hiddenFill>
            </a:ext>
          </a:extLst>
        </p:spPr>
      </p:pic>
      <p:sp>
        <p:nvSpPr>
          <p:cNvPr id="135185" name="Text Box 17"/>
          <p:cNvSpPr txBox="1">
            <a:spLocks noChangeArrowheads="1"/>
          </p:cNvSpPr>
          <p:nvPr/>
        </p:nvSpPr>
        <p:spPr bwMode="auto">
          <a:xfrm>
            <a:off x="2555875" y="5157788"/>
            <a:ext cx="1800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altLang="en-US" sz="1000" b="0" u="none">
                <a:latin typeface="Arial" panose="020B0604020202020204" pitchFamily="34" charset="0"/>
              </a:rPr>
              <a:t>When a flag has three vertical or horizontal stripes of differing colours, then that flag is known as a </a:t>
            </a:r>
            <a:r>
              <a:rPr lang="en-NZ" altLang="en-US" sz="1000" u="none">
                <a:latin typeface="Arial" panose="020B0604020202020204" pitchFamily="34" charset="0"/>
              </a:rPr>
              <a:t>tricolour.</a:t>
            </a:r>
            <a:endParaRPr lang="en-GB" altLang="en-US" sz="1000" b="0" u="none">
              <a:latin typeface="Arial" panose="020B0604020202020204" pitchFamily="34" charset="0"/>
            </a:endParaRPr>
          </a:p>
        </p:txBody>
      </p:sp>
      <p:sp>
        <p:nvSpPr>
          <p:cNvPr id="135186" name="Line 18"/>
          <p:cNvSpPr>
            <a:spLocks noChangeShapeType="1"/>
          </p:cNvSpPr>
          <p:nvPr/>
        </p:nvSpPr>
        <p:spPr bwMode="auto">
          <a:xfrm flipH="1">
            <a:off x="2195513" y="5516563"/>
            <a:ext cx="288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7" name="Text Box 19"/>
          <p:cNvSpPr txBox="1">
            <a:spLocks noChangeArrowheads="1"/>
          </p:cNvSpPr>
          <p:nvPr/>
        </p:nvSpPr>
        <p:spPr bwMode="auto">
          <a:xfrm>
            <a:off x="4716463" y="1196975"/>
            <a:ext cx="424815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sz="4400" u="none"/>
              <a:t>FLAGS OF THE WORLD</a:t>
            </a:r>
            <a:endParaRPr lang="en-GB" altLang="en-US" sz="4400" u="none"/>
          </a:p>
        </p:txBody>
      </p:sp>
      <p:pic>
        <p:nvPicPr>
          <p:cNvPr id="13519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3495675"/>
            <a:ext cx="2990850" cy="3362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15"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15716"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5717" name="Picture 5" descr="Korea (Sou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60350"/>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15718" name="Picture 6" descr="La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4938" y="2457450"/>
            <a:ext cx="3317875" cy="1873250"/>
          </a:xfrm>
          <a:prstGeom prst="rect">
            <a:avLst/>
          </a:prstGeom>
          <a:noFill/>
          <a:extLst>
            <a:ext uri="{909E8E84-426E-40DD-AFC4-6F175D3DCCD1}">
              <a14:hiddenFill xmlns:a14="http://schemas.microsoft.com/office/drawing/2010/main">
                <a:solidFill>
                  <a:srgbClr val="FFFFFF"/>
                </a:solidFill>
              </a14:hiddenFill>
            </a:ext>
          </a:extLst>
        </p:spPr>
      </p:pic>
      <p:pic>
        <p:nvPicPr>
          <p:cNvPr id="115719" name="Picture 7" descr="Liby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30738"/>
            <a:ext cx="3313113" cy="1909762"/>
          </a:xfrm>
          <a:prstGeom prst="rect">
            <a:avLst/>
          </a:prstGeom>
          <a:noFill/>
          <a:extLst>
            <a:ext uri="{909E8E84-426E-40DD-AFC4-6F175D3DCCD1}">
              <a14:hiddenFill xmlns:a14="http://schemas.microsoft.com/office/drawing/2010/main">
                <a:solidFill>
                  <a:srgbClr val="FFFFFF"/>
                </a:solidFill>
              </a14:hiddenFill>
            </a:ext>
          </a:extLst>
        </p:spPr>
      </p:pic>
      <p:sp>
        <p:nvSpPr>
          <p:cNvPr id="115720" name="Text Box 8"/>
          <p:cNvSpPr txBox="1">
            <a:spLocks noChangeArrowheads="1"/>
          </p:cNvSpPr>
          <p:nvPr/>
        </p:nvSpPr>
        <p:spPr bwMode="auto">
          <a:xfrm>
            <a:off x="0" y="0"/>
            <a:ext cx="4572000" cy="578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KOREA (SOUTH)</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Another strange looking flag. The South Korean flag has a white background containing a two-coloured, red and blue circle in the centre. Different line symbols are placed near each corner. All the patterns and symbols are said to have a mystic origin. </a:t>
            </a:r>
            <a:r>
              <a:rPr lang="en-NZ" altLang="en-US" sz="1200" u="none">
                <a:latin typeface="Arial" panose="020B0604020202020204" pitchFamily="34" charset="0"/>
              </a:rPr>
              <a:t>Capital: </a:t>
            </a:r>
            <a:r>
              <a:rPr lang="en-NZ" altLang="en-US" sz="1200" b="0" u="none">
                <a:latin typeface="Arial" panose="020B0604020202020204" pitchFamily="34" charset="0"/>
              </a:rPr>
              <a:t>Seoul                                                                       </a:t>
            </a:r>
            <a:r>
              <a:rPr lang="en-NZ" altLang="en-US" sz="1200" u="none">
                <a:latin typeface="Arial" panose="020B0604020202020204" pitchFamily="34" charset="0"/>
              </a:rPr>
              <a:t>Area: </a:t>
            </a:r>
            <a:r>
              <a:rPr lang="en-NZ" altLang="en-US" sz="1200" b="0" u="none">
                <a:latin typeface="Arial" panose="020B0604020202020204" pitchFamily="34" charset="0"/>
              </a:rPr>
              <a:t>99 274 sq Km                                                                     </a:t>
            </a:r>
            <a:r>
              <a:rPr lang="en-NZ" altLang="en-US" sz="1200" u="none">
                <a:latin typeface="Arial" panose="020B0604020202020204" pitchFamily="34" charset="0"/>
              </a:rPr>
              <a:t>Population: </a:t>
            </a:r>
            <a:r>
              <a:rPr lang="en-NZ" altLang="en-US" sz="1200" b="0" u="none">
                <a:latin typeface="Arial" panose="020B0604020202020204" pitchFamily="34" charset="0"/>
              </a:rPr>
              <a:t>48 580 000</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LAOS</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is a horizontal tricolour of red, blue and red. The blue stripe contains a central white circle.                                             </a:t>
            </a:r>
            <a:r>
              <a:rPr lang="en-NZ" altLang="en-US" sz="1200" u="none">
                <a:latin typeface="Arial" panose="020B0604020202020204" pitchFamily="34" charset="0"/>
              </a:rPr>
              <a:t>Capital: </a:t>
            </a:r>
            <a:r>
              <a:rPr lang="en-NZ" altLang="en-US" sz="1200" b="0" u="none">
                <a:latin typeface="Arial" panose="020B0604020202020204" pitchFamily="34" charset="0"/>
              </a:rPr>
              <a:t>Vientiane                                                                          </a:t>
            </a:r>
            <a:r>
              <a:rPr lang="en-NZ" altLang="en-US" sz="1200" u="none">
                <a:latin typeface="Arial" panose="020B0604020202020204" pitchFamily="34" charset="0"/>
              </a:rPr>
              <a:t>Area: </a:t>
            </a:r>
            <a:r>
              <a:rPr lang="en-NZ" altLang="en-US" sz="1200" b="0" u="none">
                <a:latin typeface="Arial" panose="020B0604020202020204" pitchFamily="34" charset="0"/>
              </a:rPr>
              <a:t>236 800 sq Km                                                                            </a:t>
            </a:r>
            <a:r>
              <a:rPr lang="en-NZ" altLang="en-US" sz="1200" u="none">
                <a:latin typeface="Arial" panose="020B0604020202020204" pitchFamily="34" charset="0"/>
              </a:rPr>
              <a:t>Population: </a:t>
            </a:r>
            <a:r>
              <a:rPr lang="en-NZ" altLang="en-US" sz="1200" b="0" u="none">
                <a:latin typeface="Arial" panose="020B0604020202020204" pitchFamily="34" charset="0"/>
              </a:rPr>
              <a:t>6 465 800</a:t>
            </a:r>
          </a:p>
          <a:p>
            <a:pPr>
              <a:spcBef>
                <a:spcPct val="50000"/>
              </a:spcBef>
            </a:pPr>
            <a:endParaRPr lang="en-NZ" altLang="en-US" sz="1200" u="none">
              <a:latin typeface="Arial" panose="020B0604020202020204" pitchFamily="34" charset="0"/>
            </a:endParaRPr>
          </a:p>
          <a:p>
            <a:pPr>
              <a:spcBef>
                <a:spcPct val="50000"/>
              </a:spcBef>
            </a:pPr>
            <a:endParaRPr lang="en-NZ" altLang="en-US" sz="1200" u="none">
              <a:latin typeface="Arial" panose="020B0604020202020204" pitchFamily="34" charset="0"/>
            </a:endParaRPr>
          </a:p>
          <a:p>
            <a:pPr>
              <a:spcBef>
                <a:spcPct val="50000"/>
              </a:spcBef>
            </a:pPr>
            <a:endParaRPr lang="en-NZ" altLang="en-US" sz="1200" u="none">
              <a:latin typeface="Arial" panose="020B0604020202020204" pitchFamily="34" charset="0"/>
            </a:endParaRPr>
          </a:p>
          <a:p>
            <a:pPr>
              <a:spcBef>
                <a:spcPct val="50000"/>
              </a:spcBef>
            </a:pPr>
            <a:r>
              <a:rPr lang="en-NZ" altLang="en-US" u="none">
                <a:latin typeface="Arial" panose="020B0604020202020204" pitchFamily="34" charset="0"/>
              </a:rPr>
              <a:t>LIBYA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very simple flag. The national flag of Libya has only one colour; green.                                                                              </a:t>
            </a:r>
            <a:r>
              <a:rPr lang="en-NZ" altLang="en-US" sz="1200" u="none">
                <a:latin typeface="Arial" panose="020B0604020202020204" pitchFamily="34" charset="0"/>
              </a:rPr>
              <a:t>Capital: </a:t>
            </a:r>
            <a:r>
              <a:rPr lang="en-NZ" altLang="en-US" sz="1200" b="0" u="none">
                <a:latin typeface="Arial" panose="020B0604020202020204" pitchFamily="34" charset="0"/>
              </a:rPr>
              <a:t>Tripoli                                                                               </a:t>
            </a:r>
            <a:r>
              <a:rPr lang="en-NZ" altLang="en-US" sz="1200" u="none">
                <a:latin typeface="Arial" panose="020B0604020202020204" pitchFamily="34" charset="0"/>
              </a:rPr>
              <a:t>Area: </a:t>
            </a:r>
            <a:r>
              <a:rPr lang="en-NZ" altLang="en-US" sz="1200" b="0" u="none">
                <a:latin typeface="Arial" panose="020B0604020202020204" pitchFamily="34" charset="0"/>
              </a:rPr>
              <a:t>1 759 540 sq Km                                                                          </a:t>
            </a:r>
            <a:r>
              <a:rPr lang="en-NZ" altLang="en-US" sz="1200" u="none">
                <a:latin typeface="Arial" panose="020B0604020202020204" pitchFamily="34" charset="0"/>
              </a:rPr>
              <a:t>Population: </a:t>
            </a:r>
            <a:r>
              <a:rPr lang="en-NZ" altLang="en-US" sz="1200" b="0" u="none">
                <a:latin typeface="Arial" panose="020B0604020202020204" pitchFamily="34" charset="0"/>
              </a:rPr>
              <a:t>6 369 000</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39"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16740"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6741" name="Picture 5" descr="Luxembou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73050"/>
            <a:ext cx="3313113" cy="1858963"/>
          </a:xfrm>
          <a:prstGeom prst="rect">
            <a:avLst/>
          </a:prstGeom>
          <a:noFill/>
          <a:extLst>
            <a:ext uri="{909E8E84-426E-40DD-AFC4-6F175D3DCCD1}">
              <a14:hiddenFill xmlns:a14="http://schemas.microsoft.com/office/drawing/2010/main">
                <a:solidFill>
                  <a:srgbClr val="FFFFFF"/>
                </a:solidFill>
              </a14:hiddenFill>
            </a:ext>
          </a:extLst>
        </p:spPr>
      </p:pic>
      <p:pic>
        <p:nvPicPr>
          <p:cNvPr id="116742" name="Picture 6" descr="Madagasc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79675"/>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16744" name="Picture 8" descr="Malas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57725"/>
            <a:ext cx="3313113" cy="1873250"/>
          </a:xfrm>
          <a:prstGeom prst="rect">
            <a:avLst/>
          </a:prstGeom>
          <a:noFill/>
          <a:extLst>
            <a:ext uri="{909E8E84-426E-40DD-AFC4-6F175D3DCCD1}">
              <a14:hiddenFill xmlns:a14="http://schemas.microsoft.com/office/drawing/2010/main">
                <a:solidFill>
                  <a:srgbClr val="FFFFFF"/>
                </a:solidFill>
              </a14:hiddenFill>
            </a:ext>
          </a:extLst>
        </p:spPr>
      </p:pic>
      <p:sp>
        <p:nvSpPr>
          <p:cNvPr id="116745" name="Text Box 9"/>
          <p:cNvSpPr txBox="1">
            <a:spLocks noChangeArrowheads="1"/>
          </p:cNvSpPr>
          <p:nvPr/>
        </p:nvSpPr>
        <p:spPr bwMode="auto">
          <a:xfrm>
            <a:off x="0" y="0"/>
            <a:ext cx="4572000"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LUXEMBOURG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same colours as the </a:t>
            </a:r>
            <a:r>
              <a:rPr lang="en-NZ" altLang="en-US" sz="1200" b="0" u="none">
                <a:latin typeface="Arial" panose="020B0604020202020204" pitchFamily="34" charset="0"/>
                <a:hlinkClick r:id="rId6" action="ppaction://hlinksldjump"/>
              </a:rPr>
              <a:t>French</a:t>
            </a:r>
            <a:r>
              <a:rPr lang="en-NZ" altLang="en-US" sz="1200" b="0" u="none">
                <a:latin typeface="Arial" panose="020B0604020202020204" pitchFamily="34" charset="0"/>
              </a:rPr>
              <a:t> tricolour, only the flag of Luxembourg has horizontal stripes. The blue is also of a slightly lighter shade.                                                                               </a:t>
            </a:r>
            <a:r>
              <a:rPr lang="en-NZ" altLang="en-US" sz="1200" u="none">
                <a:latin typeface="Arial" panose="020B0604020202020204" pitchFamily="34" charset="0"/>
              </a:rPr>
              <a:t>Capital: </a:t>
            </a:r>
            <a:r>
              <a:rPr lang="en-NZ" altLang="en-US" sz="1200" b="0" u="none">
                <a:latin typeface="Arial" panose="020B0604020202020204" pitchFamily="34" charset="0"/>
              </a:rPr>
              <a:t>Luxembourg                                                                     </a:t>
            </a:r>
            <a:r>
              <a:rPr lang="en-NZ" altLang="en-US" sz="1200" u="none">
                <a:latin typeface="Arial" panose="020B0604020202020204" pitchFamily="34" charset="0"/>
              </a:rPr>
              <a:t>Area: </a:t>
            </a:r>
            <a:r>
              <a:rPr lang="en-NZ" altLang="en-US" sz="1200" b="0" u="none">
                <a:latin typeface="Arial" panose="020B0604020202020204" pitchFamily="34" charset="0"/>
              </a:rPr>
              <a:t>2 586 sq Km                                                                      </a:t>
            </a:r>
            <a:r>
              <a:rPr lang="en-NZ" altLang="en-US" sz="1200" u="none">
                <a:latin typeface="Arial" panose="020B0604020202020204" pitchFamily="34" charset="0"/>
              </a:rPr>
              <a:t>Population: </a:t>
            </a:r>
            <a:r>
              <a:rPr lang="en-NZ" altLang="en-US" sz="1200" b="0" u="none">
                <a:latin typeface="Arial" panose="020B0604020202020204" pitchFamily="34" charset="0"/>
              </a:rPr>
              <a:t>511 800</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MADAGASCA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An unusual tricolour. The flag of Madagascar is divided in half horizontally with the top half in red, and the lower half in green. The third nearest the hoist is in white.                                </a:t>
            </a:r>
            <a:r>
              <a:rPr lang="en-NZ" altLang="en-US" sz="1200" u="none">
                <a:latin typeface="Arial" panose="020B0604020202020204" pitchFamily="34" charset="0"/>
              </a:rPr>
              <a:t>Capital: </a:t>
            </a:r>
            <a:r>
              <a:rPr lang="en-NZ" altLang="en-US" sz="1200" b="0" u="none">
                <a:latin typeface="Arial" panose="020B0604020202020204" pitchFamily="34" charset="0"/>
              </a:rPr>
              <a:t>Antananarivo                                                                </a:t>
            </a:r>
            <a:r>
              <a:rPr lang="en-NZ" altLang="en-US" sz="1200" u="none">
                <a:latin typeface="Arial" panose="020B0604020202020204" pitchFamily="34" charset="0"/>
              </a:rPr>
              <a:t>Area: </a:t>
            </a:r>
            <a:r>
              <a:rPr lang="en-NZ" altLang="en-US" sz="1200" b="0" u="none">
                <a:latin typeface="Arial" panose="020B0604020202020204" pitchFamily="34" charset="0"/>
              </a:rPr>
              <a:t>587 041 sq Km                                                                               </a:t>
            </a:r>
            <a:r>
              <a:rPr lang="en-NZ" altLang="en-US" sz="1200" u="none">
                <a:latin typeface="Arial" panose="020B0604020202020204" pitchFamily="34" charset="0"/>
              </a:rPr>
              <a:t>Population: </a:t>
            </a:r>
            <a:r>
              <a:rPr lang="en-NZ" altLang="en-US" sz="1200" b="0" u="none">
                <a:latin typeface="Arial" panose="020B0604020202020204" pitchFamily="34" charset="0"/>
              </a:rPr>
              <a:t>20 696 070</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MALAYSIA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Malaysian flag has thirteen horizontal stripes of equal width, alternating between red and white. There is a blue canton containing a yellow moon and twelve-pointed star.</a:t>
            </a:r>
            <a:r>
              <a:rPr lang="en-NZ" altLang="en-US" sz="1200" u="none">
                <a:latin typeface="Arial" panose="020B0604020202020204" pitchFamily="34" charset="0"/>
              </a:rPr>
              <a:t>                       Capital: </a:t>
            </a:r>
            <a:r>
              <a:rPr lang="en-NZ" altLang="en-US" sz="1200" b="0" u="none">
                <a:latin typeface="Arial" panose="020B0604020202020204" pitchFamily="34" charset="0"/>
              </a:rPr>
              <a:t>Kuala Lumpur/Putrajaya                                                 </a:t>
            </a:r>
            <a:r>
              <a:rPr lang="en-NZ" altLang="en-US" sz="1200" u="none">
                <a:latin typeface="Arial" panose="020B0604020202020204" pitchFamily="34" charset="0"/>
              </a:rPr>
              <a:t>Area: </a:t>
            </a:r>
            <a:r>
              <a:rPr lang="en-NZ" altLang="en-US" sz="1200" b="0" u="none">
                <a:latin typeface="Arial" panose="020B0604020202020204" pitchFamily="34" charset="0"/>
              </a:rPr>
              <a:t>332 965 sq Km                                                                  </a:t>
            </a:r>
            <a:r>
              <a:rPr lang="en-NZ" altLang="en-US" sz="1200" u="none">
                <a:latin typeface="Arial" panose="020B0604020202020204" pitchFamily="34" charset="0"/>
              </a:rPr>
              <a:t>Population: </a:t>
            </a:r>
            <a:r>
              <a:rPr lang="en-NZ" altLang="en-US" sz="1200" b="0" u="none">
                <a:latin typeface="Arial" panose="020B0604020202020204" pitchFamily="34" charset="0"/>
              </a:rPr>
              <a:t>28 334 135                                                   </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3"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17764"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7765" name="Picture 5" descr="Mal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60350"/>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17766" name="Picture 6" descr="Mauritan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33638"/>
            <a:ext cx="3313113" cy="1871662"/>
          </a:xfrm>
          <a:prstGeom prst="rect">
            <a:avLst/>
          </a:prstGeom>
          <a:noFill/>
          <a:extLst>
            <a:ext uri="{909E8E84-426E-40DD-AFC4-6F175D3DCCD1}">
              <a14:hiddenFill xmlns:a14="http://schemas.microsoft.com/office/drawing/2010/main">
                <a:solidFill>
                  <a:srgbClr val="FFFFFF"/>
                </a:solidFill>
              </a14:hiddenFill>
            </a:ext>
          </a:extLst>
        </p:spPr>
      </p:pic>
      <p:pic>
        <p:nvPicPr>
          <p:cNvPr id="117767" name="Picture 7" descr="Mexic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05338"/>
            <a:ext cx="3313113" cy="1871662"/>
          </a:xfrm>
          <a:prstGeom prst="rect">
            <a:avLst/>
          </a:prstGeom>
          <a:noFill/>
          <a:extLst>
            <a:ext uri="{909E8E84-426E-40DD-AFC4-6F175D3DCCD1}">
              <a14:hiddenFill xmlns:a14="http://schemas.microsoft.com/office/drawing/2010/main">
                <a:solidFill>
                  <a:srgbClr val="FFFFFF"/>
                </a:solidFill>
              </a14:hiddenFill>
            </a:ext>
          </a:extLst>
        </p:spPr>
      </p:pic>
      <p:sp>
        <p:nvSpPr>
          <p:cNvPr id="117768" name="Text Box 8"/>
          <p:cNvSpPr txBox="1">
            <a:spLocks noChangeArrowheads="1"/>
          </p:cNvSpPr>
          <p:nvPr/>
        </p:nvSpPr>
        <p:spPr bwMode="auto">
          <a:xfrm>
            <a:off x="0" y="0"/>
            <a:ext cx="4572000" cy="633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MALI</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vertical tricolour of green, gold and red.     </a:t>
            </a:r>
            <a:r>
              <a:rPr lang="en-NZ" altLang="en-US" sz="1200" u="none">
                <a:latin typeface="Arial" panose="020B0604020202020204" pitchFamily="34" charset="0"/>
              </a:rPr>
              <a:t>                 Capital: </a:t>
            </a:r>
            <a:r>
              <a:rPr lang="en-NZ" altLang="en-US" sz="1200" b="0" u="none">
                <a:latin typeface="Arial" panose="020B0604020202020204" pitchFamily="34" charset="0"/>
              </a:rPr>
              <a:t>Bamako                                                                         </a:t>
            </a:r>
            <a:r>
              <a:rPr lang="en-NZ" altLang="en-US" sz="1200" u="none">
                <a:latin typeface="Arial" panose="020B0604020202020204" pitchFamily="34" charset="0"/>
              </a:rPr>
              <a:t>Area: </a:t>
            </a:r>
            <a:r>
              <a:rPr lang="en-NZ" altLang="en-US" sz="1200" b="0" u="none">
                <a:latin typeface="Arial" panose="020B0604020202020204" pitchFamily="34" charset="0"/>
              </a:rPr>
              <a:t>1 240 140 sq Km                                                            </a:t>
            </a:r>
            <a:r>
              <a:rPr lang="en-NZ" altLang="en-US" sz="1200" u="none">
                <a:latin typeface="Arial" panose="020B0604020202020204" pitchFamily="34" charset="0"/>
              </a:rPr>
              <a:t>Population: </a:t>
            </a:r>
            <a:r>
              <a:rPr lang="en-NZ" altLang="en-US" sz="1200" b="0" u="none">
                <a:latin typeface="Arial" panose="020B0604020202020204" pitchFamily="34" charset="0"/>
              </a:rPr>
              <a:t>16 319 000                   </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MAUTRITANIA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This flag has a green background with a yellow, horizontal crescent shape in the centre. Positioned above it is a yellow, five-pointed star.                                                                         </a:t>
            </a:r>
            <a:r>
              <a:rPr lang="en-NZ" altLang="en-US" sz="1200" u="none">
                <a:latin typeface="Arial" panose="020B0604020202020204" pitchFamily="34" charset="0"/>
              </a:rPr>
              <a:t>Capital: </a:t>
            </a:r>
            <a:r>
              <a:rPr lang="en-NZ" altLang="en-US" sz="1200" b="0" u="none">
                <a:latin typeface="Arial" panose="020B0604020202020204" pitchFamily="34" charset="0"/>
              </a:rPr>
              <a:t>Nouakchott                                                                    </a:t>
            </a:r>
            <a:r>
              <a:rPr lang="en-NZ" altLang="en-US" sz="1200" u="none">
                <a:latin typeface="Arial" panose="020B0604020202020204" pitchFamily="34" charset="0"/>
              </a:rPr>
              <a:t>Area: </a:t>
            </a:r>
            <a:r>
              <a:rPr lang="en-NZ" altLang="en-US" sz="1200" b="0" u="none">
                <a:latin typeface="Arial" panose="020B0604020202020204" pitchFamily="34" charset="0"/>
              </a:rPr>
              <a:t>1 030 700 sq Km                                                               </a:t>
            </a:r>
            <a:r>
              <a:rPr lang="en-NZ" altLang="en-US" sz="1200" u="none">
                <a:latin typeface="Arial" panose="020B0604020202020204" pitchFamily="34" charset="0"/>
              </a:rPr>
              <a:t>Population: </a:t>
            </a:r>
            <a:r>
              <a:rPr lang="en-NZ" altLang="en-US" sz="1200" b="0" u="none">
                <a:latin typeface="Arial" panose="020B0604020202020204" pitchFamily="34" charset="0"/>
              </a:rPr>
              <a:t>3 378 254</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MEXICO</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Mexican flag is much alike that of Italy, only it has an emblem in the centre. The emblem consists of a gold eagle holding a snake in its beak, surrounded by a wreath of prickly pear leaves. It is said to be based on an old Aztec legend.                 </a:t>
            </a:r>
            <a:r>
              <a:rPr lang="en-NZ" altLang="en-US" sz="1200" u="none">
                <a:latin typeface="Arial" panose="020B0604020202020204" pitchFamily="34" charset="0"/>
              </a:rPr>
              <a:t>Capital: </a:t>
            </a:r>
            <a:r>
              <a:rPr lang="en-NZ" altLang="en-US" sz="1200" b="0" u="none">
                <a:latin typeface="Arial" panose="020B0604020202020204" pitchFamily="34" charset="0"/>
              </a:rPr>
              <a:t>Mexico City                                                                     </a:t>
            </a:r>
            <a:r>
              <a:rPr lang="en-NZ" altLang="en-US" sz="1200" u="none">
                <a:latin typeface="Arial" panose="020B0604020202020204" pitchFamily="34" charset="0"/>
              </a:rPr>
              <a:t>Area: </a:t>
            </a:r>
            <a:r>
              <a:rPr lang="en-NZ" altLang="en-US" sz="1200" b="0" u="none">
                <a:latin typeface="Arial" panose="020B0604020202020204" pitchFamily="34" charset="0"/>
              </a:rPr>
              <a:t>1 972 545 sq Km                                                                      </a:t>
            </a:r>
            <a:r>
              <a:rPr lang="en-NZ" altLang="en-US" sz="1200" u="none">
                <a:latin typeface="Arial" panose="020B0604020202020204" pitchFamily="34" charset="0"/>
              </a:rPr>
              <a:t>Population: </a:t>
            </a:r>
            <a:r>
              <a:rPr lang="en-NZ" altLang="en-US" sz="1200" b="0" u="none">
                <a:latin typeface="Arial" panose="020B0604020202020204" pitchFamily="34" charset="0"/>
              </a:rPr>
              <a:t>112 336 538</a:t>
            </a:r>
            <a:endParaRPr lang="en-NZ" altLang="en-US" sz="1200" u="none">
              <a:latin typeface="Arial" panose="020B0604020202020204" pitchFamily="34" charset="0"/>
            </a:endParaRPr>
          </a:p>
          <a:p>
            <a:pPr>
              <a:spcBef>
                <a:spcPct val="50000"/>
              </a:spcBef>
            </a:pP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87"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18788"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8789" name="Picture 5" descr="Mongol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60350"/>
            <a:ext cx="3313113" cy="1870075"/>
          </a:xfrm>
          <a:prstGeom prst="rect">
            <a:avLst/>
          </a:prstGeom>
          <a:noFill/>
          <a:extLst>
            <a:ext uri="{909E8E84-426E-40DD-AFC4-6F175D3DCCD1}">
              <a14:hiddenFill xmlns:a14="http://schemas.microsoft.com/office/drawing/2010/main">
                <a:solidFill>
                  <a:srgbClr val="FFFFFF"/>
                </a:solidFill>
              </a14:hiddenFill>
            </a:ext>
          </a:extLst>
        </p:spPr>
      </p:pic>
      <p:pic>
        <p:nvPicPr>
          <p:cNvPr id="118790" name="Picture 6" descr="Morrocc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28875"/>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18791" name="Picture 7" descr="Mozambiqu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02163"/>
            <a:ext cx="3313113" cy="1871662"/>
          </a:xfrm>
          <a:prstGeom prst="rect">
            <a:avLst/>
          </a:prstGeom>
          <a:noFill/>
          <a:extLst>
            <a:ext uri="{909E8E84-426E-40DD-AFC4-6F175D3DCCD1}">
              <a14:hiddenFill xmlns:a14="http://schemas.microsoft.com/office/drawing/2010/main">
                <a:solidFill>
                  <a:srgbClr val="FFFFFF"/>
                </a:solidFill>
              </a14:hiddenFill>
            </a:ext>
          </a:extLst>
        </p:spPr>
      </p:pic>
      <p:sp>
        <p:nvSpPr>
          <p:cNvPr id="118792" name="Text Box 8"/>
          <p:cNvSpPr txBox="1">
            <a:spLocks noChangeArrowheads="1"/>
          </p:cNvSpPr>
          <p:nvPr/>
        </p:nvSpPr>
        <p:spPr bwMode="auto">
          <a:xfrm>
            <a:off x="0" y="0"/>
            <a:ext cx="4572000" cy="615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MONGLOIA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is a vertical tricolour of red, blue and red. In the red stripe nearest the hoist there is a range of yellow shapes placed above each other, the highest shape being a five-pointed star. The blue used is of medium colour strength.                           </a:t>
            </a:r>
            <a:r>
              <a:rPr lang="en-NZ" altLang="en-US" sz="1200" u="none">
                <a:latin typeface="Arial" panose="020B0604020202020204" pitchFamily="34" charset="0"/>
              </a:rPr>
              <a:t>Capital: </a:t>
            </a:r>
            <a:r>
              <a:rPr lang="en-NZ" altLang="en-US" sz="1200" b="0" u="none">
                <a:latin typeface="Arial" panose="020B0604020202020204" pitchFamily="34" charset="0"/>
              </a:rPr>
              <a:t>Ulan Bator                                                                            </a:t>
            </a:r>
            <a:r>
              <a:rPr lang="en-NZ" altLang="en-US" sz="1200" u="none">
                <a:latin typeface="Arial" panose="020B0604020202020204" pitchFamily="34" charset="0"/>
              </a:rPr>
              <a:t>Area: </a:t>
            </a:r>
            <a:r>
              <a:rPr lang="en-NZ" altLang="en-US" sz="1200" b="0" u="none">
                <a:latin typeface="Arial" panose="020B0604020202020204" pitchFamily="34" charset="0"/>
              </a:rPr>
              <a:t>1 565 000</a:t>
            </a:r>
            <a:r>
              <a:rPr lang="en-NZ" altLang="en-US" sz="1200" u="none">
                <a:latin typeface="Arial" panose="020B0604020202020204" pitchFamily="34" charset="0"/>
              </a:rPr>
              <a:t> </a:t>
            </a:r>
            <a:r>
              <a:rPr lang="en-NZ" altLang="en-US" sz="1200" b="0" u="none">
                <a:latin typeface="Arial" panose="020B0604020202020204" pitchFamily="34" charset="0"/>
              </a:rPr>
              <a:t>sq Km</a:t>
            </a:r>
            <a:r>
              <a:rPr lang="en-NZ" altLang="en-US" sz="1200" u="none">
                <a:latin typeface="Arial" panose="020B0604020202020204" pitchFamily="34" charset="0"/>
              </a:rPr>
              <a:t>                                                                      Population: </a:t>
            </a:r>
            <a:r>
              <a:rPr lang="en-NZ" altLang="en-US" sz="1200" b="0" u="none">
                <a:latin typeface="Arial" panose="020B0604020202020204" pitchFamily="34" charset="0"/>
              </a:rPr>
              <a:t>2 844 000                                               </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MOROCCO</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national flag of Morocco has a red background. In the centre is a figure known as a pentagram, traced out in green lines. The pentagram is a special form of five-pointed star which was used as a mystic symbol in ancient times.                            </a:t>
            </a:r>
            <a:r>
              <a:rPr lang="en-NZ" altLang="en-US" sz="1200" u="none">
                <a:latin typeface="Arial" panose="020B0604020202020204" pitchFamily="34" charset="0"/>
              </a:rPr>
              <a:t>Capital: </a:t>
            </a:r>
            <a:r>
              <a:rPr lang="en-NZ" altLang="en-US" sz="1200" b="0" u="none">
                <a:latin typeface="Arial" panose="020B0604020202020204" pitchFamily="34" charset="0"/>
              </a:rPr>
              <a:t>Rabat                                                                              </a:t>
            </a:r>
            <a:r>
              <a:rPr lang="en-NZ" altLang="en-US" sz="1200" u="none">
                <a:latin typeface="Arial" panose="020B0604020202020204" pitchFamily="34" charset="0"/>
              </a:rPr>
              <a:t>Area: </a:t>
            </a:r>
            <a:r>
              <a:rPr lang="en-NZ" altLang="en-US" sz="1200" b="0" u="none">
                <a:latin typeface="Arial" panose="020B0604020202020204" pitchFamily="34" charset="0"/>
              </a:rPr>
              <a:t>446 550 sq Km                                                                      </a:t>
            </a:r>
            <a:r>
              <a:rPr lang="en-NZ" altLang="en-US" sz="1200" u="none">
                <a:latin typeface="Arial" panose="020B0604020202020204" pitchFamily="34" charset="0"/>
              </a:rPr>
              <a:t>Population: </a:t>
            </a:r>
            <a:r>
              <a:rPr lang="en-NZ" altLang="en-US" sz="1200" b="0" u="none">
                <a:latin typeface="Arial" panose="020B0604020202020204" pitchFamily="34" charset="0"/>
              </a:rPr>
              <a:t>32 561 800                                  </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MOZAMBIQUE                    </a:t>
            </a:r>
            <a:endParaRPr lang="en-NZ" altLang="en-US" sz="1200" u="none">
              <a:latin typeface="Arial" panose="020B0604020202020204" pitchFamily="34" charset="0"/>
            </a:endParaRP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we have three horizontal stripes of green, black and yellow, with two, much thinner white stripes in between the large stripes. There is a red triangle in the hoist containing a large, yellow star. Inside the star is an image of a book, with a gun and hoe crossed in front of it.                                                         </a:t>
            </a:r>
            <a:r>
              <a:rPr lang="en-NZ" altLang="en-US" sz="1200" u="none">
                <a:latin typeface="Arial" panose="020B0604020202020204" pitchFamily="34" charset="0"/>
              </a:rPr>
              <a:t>Capital: </a:t>
            </a:r>
            <a:r>
              <a:rPr lang="en-NZ" altLang="en-US" sz="1200" b="0" u="none">
                <a:latin typeface="Arial" panose="020B0604020202020204" pitchFamily="34" charset="0"/>
              </a:rPr>
              <a:t>Maputo                                                                          </a:t>
            </a:r>
            <a:r>
              <a:rPr lang="en-NZ" altLang="en-US" sz="1200" u="none">
                <a:latin typeface="Arial" panose="020B0604020202020204" pitchFamily="34" charset="0"/>
              </a:rPr>
              <a:t>Area: </a:t>
            </a:r>
            <a:r>
              <a:rPr lang="en-NZ" altLang="en-US" sz="1200" b="0" u="none">
                <a:latin typeface="Arial" panose="020B0604020202020204" pitchFamily="34" charset="0"/>
              </a:rPr>
              <a:t>799 380 sq Km                                                                    </a:t>
            </a:r>
            <a:r>
              <a:rPr lang="en-NZ" altLang="en-US" sz="1200" u="none">
                <a:latin typeface="Arial" panose="020B0604020202020204" pitchFamily="34" charset="0"/>
              </a:rPr>
              <a:t>Population:</a:t>
            </a:r>
            <a:r>
              <a:rPr lang="en-NZ" altLang="en-US" sz="1200" b="0" u="none">
                <a:latin typeface="Arial" panose="020B0604020202020204" pitchFamily="34" charset="0"/>
              </a:rPr>
              <a:t> 23 700 715    </a:t>
            </a:r>
            <a:endParaRPr lang="en-GB" altLang="en-US"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19812"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9813" name="Picture 5" descr="Myanm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95275"/>
            <a:ext cx="3235325" cy="1811338"/>
          </a:xfrm>
          <a:prstGeom prst="rect">
            <a:avLst/>
          </a:prstGeom>
          <a:noFill/>
          <a:extLst>
            <a:ext uri="{909E8E84-426E-40DD-AFC4-6F175D3DCCD1}">
              <a14:hiddenFill xmlns:a14="http://schemas.microsoft.com/office/drawing/2010/main">
                <a:solidFill>
                  <a:srgbClr val="FFFFFF"/>
                </a:solidFill>
              </a14:hiddenFill>
            </a:ext>
          </a:extLst>
        </p:spPr>
      </p:pic>
      <p:pic>
        <p:nvPicPr>
          <p:cNvPr id="119814" name="Picture 6" descr="Namib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395538"/>
            <a:ext cx="3240088"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19815" name="Picture 7" descr="Nepa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543425"/>
            <a:ext cx="1666875" cy="1863725"/>
          </a:xfrm>
          <a:prstGeom prst="rect">
            <a:avLst/>
          </a:prstGeom>
          <a:noFill/>
          <a:extLst>
            <a:ext uri="{909E8E84-426E-40DD-AFC4-6F175D3DCCD1}">
              <a14:hiddenFill xmlns:a14="http://schemas.microsoft.com/office/drawing/2010/main">
                <a:solidFill>
                  <a:srgbClr val="FFFFFF"/>
                </a:solidFill>
              </a14:hiddenFill>
            </a:ext>
          </a:extLst>
        </p:spPr>
      </p:pic>
      <p:sp>
        <p:nvSpPr>
          <p:cNvPr id="119816" name="Text Box 8"/>
          <p:cNvSpPr txBox="1">
            <a:spLocks noChangeArrowheads="1"/>
          </p:cNvSpPr>
          <p:nvPr/>
        </p:nvSpPr>
        <p:spPr bwMode="auto">
          <a:xfrm>
            <a:off x="0" y="0"/>
            <a:ext cx="4572000" cy="63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MYANMAR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This flag is red with a blue canton. Inside the canton is a white, chequered circle containing a blue plant. Surrounding the circle are fourteen white, five-pointed stars.                                    </a:t>
            </a:r>
            <a:r>
              <a:rPr lang="en-NZ" altLang="en-US" sz="1200" u="none">
                <a:latin typeface="Arial" panose="020B0604020202020204" pitchFamily="34" charset="0"/>
              </a:rPr>
              <a:t>Capital: </a:t>
            </a:r>
            <a:r>
              <a:rPr lang="en-NZ" altLang="en-US" sz="1200" b="0" u="none">
                <a:latin typeface="Arial" panose="020B0604020202020204" pitchFamily="34" charset="0"/>
              </a:rPr>
              <a:t>Rangoon                                                                         </a:t>
            </a:r>
            <a:r>
              <a:rPr lang="en-NZ" altLang="en-US" sz="1200" u="none">
                <a:latin typeface="Arial" panose="020B0604020202020204" pitchFamily="34" charset="0"/>
              </a:rPr>
              <a:t>Area: </a:t>
            </a:r>
            <a:r>
              <a:rPr lang="en-NZ" altLang="en-US" sz="1200" b="0" u="none">
                <a:latin typeface="Arial" panose="020B0604020202020204" pitchFamily="34" charset="0"/>
              </a:rPr>
              <a:t>676 577 sq Km                                                                     </a:t>
            </a:r>
            <a:r>
              <a:rPr lang="en-NZ" altLang="en-US" sz="1200" u="none">
                <a:latin typeface="Arial" panose="020B0604020202020204" pitchFamily="34" charset="0"/>
              </a:rPr>
              <a:t>Population: </a:t>
            </a:r>
            <a:r>
              <a:rPr lang="en-NZ" altLang="en-US" sz="1200" b="0" u="none">
                <a:latin typeface="Arial" panose="020B0604020202020204" pitchFamily="34" charset="0"/>
              </a:rPr>
              <a:t>48 337 000                                                                  </a:t>
            </a:r>
            <a:endParaRPr lang="en-NZ" altLang="en-US" sz="1200" u="none">
              <a:latin typeface="Arial" panose="020B0604020202020204" pitchFamily="34" charset="0"/>
            </a:endParaRPr>
          </a:p>
          <a:p>
            <a:pPr algn="l">
              <a:spcBef>
                <a:spcPct val="50000"/>
              </a:spcBef>
            </a:pPr>
            <a:endParaRPr lang="en-NZ" altLang="en-US" sz="1200" u="none">
              <a:latin typeface="Arial" panose="020B0604020202020204" pitchFamily="34" charset="0"/>
            </a:endParaRPr>
          </a:p>
          <a:p>
            <a:pPr algn="l">
              <a:spcBef>
                <a:spcPct val="50000"/>
              </a:spcBef>
            </a:pPr>
            <a:endParaRPr lang="en-NZ" altLang="en-US" sz="1200" u="none">
              <a:latin typeface="Arial" panose="020B0604020202020204" pitchFamily="34" charset="0"/>
            </a:endParaRPr>
          </a:p>
          <a:p>
            <a:pPr>
              <a:spcBef>
                <a:spcPct val="50000"/>
              </a:spcBef>
            </a:pPr>
            <a:r>
              <a:rPr lang="en-NZ" altLang="en-US" u="none">
                <a:latin typeface="Arial" panose="020B0604020202020204" pitchFamily="34" charset="0"/>
              </a:rPr>
              <a:t>NAMIBIA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national flag of Namibia is divided diagonally from bottom left to top right by a white-edged, red stripe. The remainder of the flag forms two triangles. The triangle nearest the hoist is  blue, whereas nearer the fly it is green. There is a yellow sun symbol in the blue section.                                   </a:t>
            </a:r>
            <a:r>
              <a:rPr lang="en-NZ" altLang="en-US" sz="1200" u="none">
                <a:latin typeface="Arial" panose="020B0604020202020204" pitchFamily="34" charset="0"/>
              </a:rPr>
              <a:t>Capital: </a:t>
            </a:r>
            <a:r>
              <a:rPr lang="en-NZ" altLang="en-US" sz="1200" b="0" u="none">
                <a:latin typeface="Arial" panose="020B0604020202020204" pitchFamily="34" charset="0"/>
              </a:rPr>
              <a:t>Windhoek                                                                        </a:t>
            </a:r>
            <a:r>
              <a:rPr lang="en-NZ" altLang="en-US" sz="1200" u="none">
                <a:latin typeface="Arial" panose="020B0604020202020204" pitchFamily="34" charset="0"/>
              </a:rPr>
              <a:t>Area: </a:t>
            </a:r>
            <a:r>
              <a:rPr lang="en-NZ" altLang="en-US" sz="1200" b="0" u="none">
                <a:latin typeface="Arial" panose="020B0604020202020204" pitchFamily="34" charset="0"/>
              </a:rPr>
              <a:t>824 292 sq Km                                                                      </a:t>
            </a:r>
            <a:r>
              <a:rPr lang="en-NZ" altLang="en-US" sz="1200" u="none">
                <a:latin typeface="Arial" panose="020B0604020202020204" pitchFamily="34" charset="0"/>
              </a:rPr>
              <a:t>Population: </a:t>
            </a:r>
            <a:r>
              <a:rPr lang="en-NZ" altLang="en-US" sz="1200" b="0" u="none">
                <a:latin typeface="Arial" panose="020B0604020202020204" pitchFamily="34" charset="0"/>
              </a:rPr>
              <a:t>2 324 000</a:t>
            </a:r>
          </a:p>
          <a:p>
            <a:pPr>
              <a:spcBef>
                <a:spcPct val="50000"/>
              </a:spcBef>
            </a:pPr>
            <a:r>
              <a:rPr lang="en-NZ" altLang="en-US" u="none">
                <a:latin typeface="Arial" panose="020B0604020202020204" pitchFamily="34" charset="0"/>
              </a:rPr>
              <a:t>NEPAL</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flag with an unusual shape. The Nepalese flag is in the shape if two right-angled triangles, one above the other, overlapping a little in the centre. A pale blue stripe outlines the perimeter of the flag, whereas the overall colour is red. There are Two white symbols representing a hat in the top section, and a twelve pointed star in the lower.                                                   </a:t>
            </a:r>
            <a:r>
              <a:rPr lang="en-NZ" altLang="en-US" sz="1200" u="none">
                <a:latin typeface="Arial" panose="020B0604020202020204" pitchFamily="34" charset="0"/>
              </a:rPr>
              <a:t>Capital: </a:t>
            </a:r>
            <a:r>
              <a:rPr lang="en-NZ" altLang="en-US" sz="1200" b="0" u="none">
                <a:latin typeface="Arial" panose="020B0604020202020204" pitchFamily="34" charset="0"/>
              </a:rPr>
              <a:t>Kathmandu                                                                      </a:t>
            </a:r>
            <a:r>
              <a:rPr lang="en-NZ" altLang="en-US" sz="1200" u="none">
                <a:latin typeface="Arial" panose="020B0604020202020204" pitchFamily="34" charset="0"/>
              </a:rPr>
              <a:t>Area: </a:t>
            </a:r>
            <a:r>
              <a:rPr lang="en-NZ" altLang="en-US" sz="1200" b="0" u="none">
                <a:latin typeface="Arial" panose="020B0604020202020204" pitchFamily="34" charset="0"/>
              </a:rPr>
              <a:t>147 181 sq Km                                                                          </a:t>
            </a:r>
            <a:r>
              <a:rPr lang="en-NZ" altLang="en-US" sz="1200" u="none">
                <a:latin typeface="Arial" panose="020B0604020202020204" pitchFamily="34" charset="0"/>
              </a:rPr>
              <a:t>Population: </a:t>
            </a:r>
            <a:r>
              <a:rPr lang="en-NZ" altLang="en-US" sz="1200" b="0" u="none">
                <a:latin typeface="Arial" panose="020B0604020202020204" pitchFamily="34" charset="0"/>
              </a:rPr>
              <a:t>26 620 809</a:t>
            </a:r>
            <a:endParaRPr lang="en-GB" altLang="en-US" sz="1200" b="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35"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20836"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0837" name="Picture 5" descr="Netherlan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7000" y="285750"/>
            <a:ext cx="3240088" cy="1830388"/>
          </a:xfrm>
          <a:prstGeom prst="rect">
            <a:avLst/>
          </a:prstGeom>
          <a:noFill/>
          <a:extLst>
            <a:ext uri="{909E8E84-426E-40DD-AFC4-6F175D3DCCD1}">
              <a14:hiddenFill xmlns:a14="http://schemas.microsoft.com/office/drawing/2010/main">
                <a:solidFill>
                  <a:srgbClr val="FFFFFF"/>
                </a:solidFill>
              </a14:hiddenFill>
            </a:ext>
          </a:extLst>
        </p:spPr>
      </p:pic>
      <p:pic>
        <p:nvPicPr>
          <p:cNvPr id="120838" name="Picture 6" descr="New Zeal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4300" y="2489200"/>
            <a:ext cx="3275013" cy="1849438"/>
          </a:xfrm>
          <a:prstGeom prst="rect">
            <a:avLst/>
          </a:prstGeom>
          <a:noFill/>
          <a:extLst>
            <a:ext uri="{909E8E84-426E-40DD-AFC4-6F175D3DCCD1}">
              <a14:hiddenFill xmlns:a14="http://schemas.microsoft.com/office/drawing/2010/main">
                <a:solidFill>
                  <a:srgbClr val="FFFFFF"/>
                </a:solidFill>
              </a14:hiddenFill>
            </a:ext>
          </a:extLst>
        </p:spPr>
      </p:pic>
      <p:pic>
        <p:nvPicPr>
          <p:cNvPr id="120839" name="Picture 7" descr="Nig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6363" y="4648200"/>
            <a:ext cx="3311525" cy="1870075"/>
          </a:xfrm>
          <a:prstGeom prst="rect">
            <a:avLst/>
          </a:prstGeom>
          <a:noFill/>
          <a:extLst>
            <a:ext uri="{909E8E84-426E-40DD-AFC4-6F175D3DCCD1}">
              <a14:hiddenFill xmlns:a14="http://schemas.microsoft.com/office/drawing/2010/main">
                <a:solidFill>
                  <a:srgbClr val="FFFFFF"/>
                </a:solidFill>
              </a14:hiddenFill>
            </a:ext>
          </a:extLst>
        </p:spPr>
      </p:pic>
      <p:sp>
        <p:nvSpPr>
          <p:cNvPr id="120840" name="Text Box 8"/>
          <p:cNvSpPr txBox="1">
            <a:spLocks noChangeArrowheads="1"/>
          </p:cNvSpPr>
          <p:nvPr/>
        </p:nvSpPr>
        <p:spPr bwMode="auto">
          <a:xfrm>
            <a:off x="0" y="0"/>
            <a:ext cx="4572000" cy="588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NETHERLANDS</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Dutch flag is a horizontal tricolour of red, white and blue. It is the same as the Luxembourg flag, only a darker shade of blue.                                                                                        </a:t>
            </a:r>
            <a:r>
              <a:rPr lang="en-NZ" altLang="en-US" sz="1200" u="none">
                <a:latin typeface="Arial" panose="020B0604020202020204" pitchFamily="34" charset="0"/>
              </a:rPr>
              <a:t>Capital: </a:t>
            </a:r>
            <a:r>
              <a:rPr lang="en-NZ" altLang="en-US" sz="1200" b="0" u="none">
                <a:latin typeface="Arial" panose="020B0604020202020204" pitchFamily="34" charset="0"/>
              </a:rPr>
              <a:t>Amsterdam/The Hague                                                   </a:t>
            </a:r>
            <a:r>
              <a:rPr lang="en-NZ" altLang="en-US" sz="1200" u="none">
                <a:latin typeface="Arial" panose="020B0604020202020204" pitchFamily="34" charset="0"/>
              </a:rPr>
              <a:t>Area: </a:t>
            </a:r>
            <a:r>
              <a:rPr lang="en-NZ" altLang="en-US" sz="1200" b="0" u="none">
                <a:latin typeface="Arial" panose="020B0604020202020204" pitchFamily="34" charset="0"/>
              </a:rPr>
              <a:t>41 526 sq Km                                                                       </a:t>
            </a:r>
            <a:r>
              <a:rPr lang="en-NZ" altLang="en-US" sz="1200" u="none">
                <a:latin typeface="Arial" panose="020B0604020202020204" pitchFamily="34" charset="0"/>
              </a:rPr>
              <a:t>Population: </a:t>
            </a:r>
            <a:r>
              <a:rPr lang="en-NZ" altLang="en-US" sz="1200" b="0" u="none">
                <a:latin typeface="Arial" panose="020B0604020202020204" pitchFamily="34" charset="0"/>
              </a:rPr>
              <a:t>16 733 727 sq Km</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NEW ZEALAND</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Very similar to the </a:t>
            </a:r>
            <a:r>
              <a:rPr lang="en-NZ" altLang="en-US" sz="1200" b="0" u="none">
                <a:latin typeface="Arial" panose="020B0604020202020204" pitchFamily="34" charset="0"/>
                <a:hlinkClick r:id="rId6" action="ppaction://hlinksldjump"/>
              </a:rPr>
              <a:t>Australian</a:t>
            </a:r>
            <a:r>
              <a:rPr lang="en-NZ" altLang="en-US" sz="1200" b="0" u="none">
                <a:latin typeface="Arial" panose="020B0604020202020204" pitchFamily="34" charset="0"/>
              </a:rPr>
              <a:t> national flag. The New Zealand flag has four white-edged, red stars representing the southern cross instead of five, and does not show the commonwealth Star like the Australian flag.                                 </a:t>
            </a:r>
            <a:r>
              <a:rPr lang="en-NZ" altLang="en-US" sz="1200" u="none">
                <a:latin typeface="Arial" panose="020B0604020202020204" pitchFamily="34" charset="0"/>
              </a:rPr>
              <a:t>Capital: </a:t>
            </a:r>
            <a:r>
              <a:rPr lang="en-NZ" altLang="en-US" sz="1200" b="0" u="none">
                <a:latin typeface="Arial" panose="020B0604020202020204" pitchFamily="34" charset="0"/>
              </a:rPr>
              <a:t>Wellington                                                                     </a:t>
            </a:r>
            <a:r>
              <a:rPr lang="en-NZ" altLang="en-US" sz="1200" u="none">
                <a:latin typeface="Arial" panose="020B0604020202020204" pitchFamily="34" charset="0"/>
              </a:rPr>
              <a:t>Area: </a:t>
            </a:r>
            <a:r>
              <a:rPr lang="en-NZ" altLang="en-US" sz="1200" b="0" u="none">
                <a:latin typeface="Arial" panose="020B0604020202020204" pitchFamily="34" charset="0"/>
              </a:rPr>
              <a:t>270 534 sq Km                                                                 </a:t>
            </a:r>
            <a:r>
              <a:rPr lang="en-NZ" altLang="en-US" sz="1200" u="none">
                <a:latin typeface="Arial" panose="020B0604020202020204" pitchFamily="34" charset="0"/>
              </a:rPr>
              <a:t>Population: </a:t>
            </a:r>
            <a:r>
              <a:rPr lang="en-NZ" altLang="en-US" sz="1200" b="0" u="none">
                <a:latin typeface="Arial" panose="020B0604020202020204" pitchFamily="34" charset="0"/>
              </a:rPr>
              <a:t>4 435 990                                                           </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NIGER</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national flag of Niger has three horizontal stripes of orange, white and green. In the centre of the white stripe is an orange circle.                                                                            </a:t>
            </a:r>
            <a:r>
              <a:rPr lang="en-NZ" altLang="en-US" sz="1200" u="none">
                <a:latin typeface="Arial" panose="020B0604020202020204" pitchFamily="34" charset="0"/>
              </a:rPr>
              <a:t>Capital: </a:t>
            </a:r>
            <a:r>
              <a:rPr lang="en-NZ" altLang="en-US" sz="1200" b="0" u="none">
                <a:latin typeface="Arial" panose="020B0604020202020204" pitchFamily="34" charset="0"/>
              </a:rPr>
              <a:t>Niamey                                                                           </a:t>
            </a:r>
            <a:r>
              <a:rPr lang="en-NZ" altLang="en-US" sz="1200" u="none">
                <a:latin typeface="Arial" panose="020B0604020202020204" pitchFamily="34" charset="0"/>
              </a:rPr>
              <a:t>Area:</a:t>
            </a:r>
            <a:r>
              <a:rPr lang="en-NZ" altLang="en-US" sz="1200" b="0" u="none">
                <a:latin typeface="Arial" panose="020B0604020202020204" pitchFamily="34" charset="0"/>
              </a:rPr>
              <a:t> 1 267 000 sq Km                                                                         </a:t>
            </a:r>
            <a:r>
              <a:rPr lang="en-NZ" altLang="en-US" sz="1200" u="none">
                <a:latin typeface="Arial" panose="020B0604020202020204" pitchFamily="34" charset="0"/>
              </a:rPr>
              <a:t>Population: </a:t>
            </a:r>
            <a:r>
              <a:rPr lang="en-NZ" altLang="en-US" sz="1200" b="0" u="none">
                <a:latin typeface="Arial" panose="020B0604020202020204" pitchFamily="34" charset="0"/>
              </a:rPr>
              <a:t>16 247 738</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59"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21860"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1861" name="Picture 5" descr="Niger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9225" y="336550"/>
            <a:ext cx="3311525" cy="1839913"/>
          </a:xfrm>
          <a:prstGeom prst="rect">
            <a:avLst/>
          </a:prstGeom>
          <a:noFill/>
          <a:extLst>
            <a:ext uri="{909E8E84-426E-40DD-AFC4-6F175D3DCCD1}">
              <a14:hiddenFill xmlns:a14="http://schemas.microsoft.com/office/drawing/2010/main">
                <a:solidFill>
                  <a:srgbClr val="FFFFFF"/>
                </a:solidFill>
              </a14:hiddenFill>
            </a:ext>
          </a:extLst>
        </p:spPr>
      </p:pic>
      <p:pic>
        <p:nvPicPr>
          <p:cNvPr id="121862" name="Picture 6" descr="Northen Irel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2400" y="2466975"/>
            <a:ext cx="3300413" cy="1863725"/>
          </a:xfrm>
          <a:prstGeom prst="rect">
            <a:avLst/>
          </a:prstGeom>
          <a:noFill/>
          <a:extLst>
            <a:ext uri="{909E8E84-426E-40DD-AFC4-6F175D3DCCD1}">
              <a14:hiddenFill xmlns:a14="http://schemas.microsoft.com/office/drawing/2010/main">
                <a:solidFill>
                  <a:srgbClr val="FFFFFF"/>
                </a:solidFill>
              </a14:hiddenFill>
            </a:ext>
          </a:extLst>
        </p:spPr>
      </p:pic>
      <p:pic>
        <p:nvPicPr>
          <p:cNvPr id="121863" name="Picture 7" descr="Norw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1925" y="4640263"/>
            <a:ext cx="3313113" cy="1871662"/>
          </a:xfrm>
          <a:prstGeom prst="rect">
            <a:avLst/>
          </a:prstGeom>
          <a:noFill/>
          <a:extLst>
            <a:ext uri="{909E8E84-426E-40DD-AFC4-6F175D3DCCD1}">
              <a14:hiddenFill xmlns:a14="http://schemas.microsoft.com/office/drawing/2010/main">
                <a:solidFill>
                  <a:srgbClr val="FFFFFF"/>
                </a:solidFill>
              </a14:hiddenFill>
            </a:ext>
          </a:extLst>
        </p:spPr>
      </p:pic>
      <p:sp>
        <p:nvSpPr>
          <p:cNvPr id="121864" name="Text Box 8"/>
          <p:cNvSpPr txBox="1">
            <a:spLocks noChangeArrowheads="1"/>
          </p:cNvSpPr>
          <p:nvPr/>
        </p:nvSpPr>
        <p:spPr bwMode="auto">
          <a:xfrm>
            <a:off x="0" y="0"/>
            <a:ext cx="4572000" cy="506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NIGERIA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Nigerian national flag is a vertical tricolour of green, white and green.                                                                       </a:t>
            </a:r>
            <a:r>
              <a:rPr lang="en-NZ" altLang="en-US" sz="1200" u="none">
                <a:latin typeface="Arial" panose="020B0604020202020204" pitchFamily="34" charset="0"/>
              </a:rPr>
              <a:t>Capital: </a:t>
            </a:r>
            <a:r>
              <a:rPr lang="en-NZ" altLang="en-US" sz="1200" b="0" u="none">
                <a:latin typeface="Arial" panose="020B0604020202020204" pitchFamily="34" charset="0"/>
              </a:rPr>
              <a:t>Abuja                                                                                </a:t>
            </a:r>
            <a:r>
              <a:rPr lang="en-NZ" altLang="en-US" sz="1200" u="none">
                <a:latin typeface="Arial" panose="020B0604020202020204" pitchFamily="34" charset="0"/>
              </a:rPr>
              <a:t>Area: </a:t>
            </a:r>
            <a:r>
              <a:rPr lang="en-NZ" altLang="en-US" sz="1200" b="0" u="none">
                <a:latin typeface="Arial" panose="020B0604020202020204" pitchFamily="34" charset="0"/>
              </a:rPr>
              <a:t>1 267 000 sq Km                                                                 </a:t>
            </a:r>
            <a:r>
              <a:rPr lang="en-NZ" altLang="en-US" sz="1200" u="none">
                <a:latin typeface="Arial" panose="020B0604020202020204" pitchFamily="34" charset="0"/>
              </a:rPr>
              <a:t>Population: </a:t>
            </a:r>
            <a:r>
              <a:rPr lang="en-NZ" altLang="en-US" sz="1200" b="0" u="none">
                <a:latin typeface="Arial" panose="020B0604020202020204" pitchFamily="34" charset="0"/>
              </a:rPr>
              <a:t>162 471 000 (7)</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800" b="0" u="none">
              <a:latin typeface="Arial" panose="020B0604020202020204" pitchFamily="34" charset="0"/>
            </a:endParaRPr>
          </a:p>
          <a:p>
            <a:pPr algn="l">
              <a:spcBef>
                <a:spcPct val="50000"/>
              </a:spcBef>
            </a:pPr>
            <a:endParaRPr lang="en-NZ" altLang="en-US" sz="800" b="0" u="none">
              <a:latin typeface="Arial" panose="020B0604020202020204" pitchFamily="34" charset="0"/>
            </a:endParaRPr>
          </a:p>
          <a:p>
            <a:pPr>
              <a:spcBef>
                <a:spcPct val="50000"/>
              </a:spcBef>
            </a:pPr>
            <a:r>
              <a:rPr lang="en-NZ" altLang="en-US" u="none">
                <a:latin typeface="Arial" panose="020B0604020202020204" pitchFamily="34" charset="0"/>
              </a:rPr>
              <a:t>NORTHERN IRELAND</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This is basically the </a:t>
            </a:r>
            <a:r>
              <a:rPr lang="en-NZ" altLang="en-US" sz="1200" b="0" u="none">
                <a:latin typeface="Arial" panose="020B0604020202020204" pitchFamily="34" charset="0"/>
                <a:hlinkClick r:id="rId6" action="ppaction://hlinksldjump"/>
              </a:rPr>
              <a:t>English</a:t>
            </a:r>
            <a:r>
              <a:rPr lang="en-NZ" altLang="en-US" sz="1200" b="0" u="none">
                <a:latin typeface="Arial" panose="020B0604020202020204" pitchFamily="34" charset="0"/>
              </a:rPr>
              <a:t> flag, only it has a central emblem. At the centre of the cross is a white, six-pointed star containing a blood-red hand. Above this is the Royal Crown. The Crown indicates Northern Ireland’s allegiance to the British sovereign.                                                                                     </a:t>
            </a:r>
            <a:r>
              <a:rPr lang="en-NZ" altLang="en-US" sz="1200" u="none">
                <a:latin typeface="Arial" panose="020B0604020202020204" pitchFamily="34" charset="0"/>
              </a:rPr>
              <a:t>Capital: </a:t>
            </a:r>
            <a:r>
              <a:rPr lang="en-NZ" altLang="en-US" sz="1200" b="0" u="none">
                <a:latin typeface="Arial" panose="020B0604020202020204" pitchFamily="34" charset="0"/>
              </a:rPr>
              <a:t>Belfast                                                                            </a:t>
            </a:r>
            <a:r>
              <a:rPr lang="en-NZ" altLang="en-US" sz="1200" u="none">
                <a:latin typeface="Arial" panose="020B0604020202020204" pitchFamily="34" charset="0"/>
              </a:rPr>
              <a:t>Area: </a:t>
            </a:r>
            <a:r>
              <a:rPr lang="en-NZ" altLang="en-US" sz="1200" b="0" u="none">
                <a:latin typeface="Arial" panose="020B0604020202020204" pitchFamily="34" charset="0"/>
              </a:rPr>
              <a:t>                                                                                           </a:t>
            </a:r>
            <a:r>
              <a:rPr lang="en-NZ" altLang="en-US" sz="1200" u="none">
                <a:latin typeface="Arial" panose="020B0604020202020204" pitchFamily="34" charset="0"/>
              </a:rPr>
              <a:t>Population: </a:t>
            </a:r>
            <a:r>
              <a:rPr lang="en-NZ" altLang="en-US" sz="1200" b="0" u="none">
                <a:latin typeface="Arial" panose="020B0604020202020204" pitchFamily="34" charset="0"/>
              </a:rPr>
              <a:t>1 741 600                                                                  </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NORWAY</a:t>
            </a:r>
          </a:p>
          <a:p>
            <a:pPr algn="l">
              <a:spcBef>
                <a:spcPct val="50000"/>
              </a:spcBef>
            </a:pPr>
            <a:r>
              <a:rPr lang="en-NZ" altLang="en-US" sz="1200" u="none">
                <a:latin typeface="Arial" panose="020B0604020202020204" pitchFamily="34" charset="0"/>
              </a:rPr>
              <a:t>Flag: </a:t>
            </a:r>
            <a:endParaRPr lang="en-GB" altLang="en-US" sz="1200" u="none">
              <a:latin typeface="Arial" panose="020B0604020202020204" pitchFamily="34" charset="0"/>
            </a:endParaRPr>
          </a:p>
        </p:txBody>
      </p:sp>
      <p:sp>
        <p:nvSpPr>
          <p:cNvPr id="121866" name="Text Box 10"/>
          <p:cNvSpPr txBox="1">
            <a:spLocks noChangeArrowheads="1"/>
          </p:cNvSpPr>
          <p:nvPr/>
        </p:nvSpPr>
        <p:spPr bwMode="auto">
          <a:xfrm>
            <a:off x="0" y="0"/>
            <a:ext cx="4572000" cy="506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NIGERIA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Nigerian national flag is a vertical tricolour of green, white and green.                                                                       </a:t>
            </a:r>
            <a:r>
              <a:rPr lang="en-NZ" altLang="en-US" sz="1200" u="none">
                <a:latin typeface="Arial" panose="020B0604020202020204" pitchFamily="34" charset="0"/>
              </a:rPr>
              <a:t>Capital: </a:t>
            </a:r>
            <a:r>
              <a:rPr lang="en-NZ" altLang="en-US" sz="1200" b="0" u="none">
                <a:latin typeface="Arial" panose="020B0604020202020204" pitchFamily="34" charset="0"/>
              </a:rPr>
              <a:t>Abuja                                                                                </a:t>
            </a:r>
            <a:r>
              <a:rPr lang="en-NZ" altLang="en-US" sz="1200" u="none">
                <a:latin typeface="Arial" panose="020B0604020202020204" pitchFamily="34" charset="0"/>
              </a:rPr>
              <a:t>Area: </a:t>
            </a:r>
            <a:r>
              <a:rPr lang="en-NZ" altLang="en-US" sz="1200" b="0" u="none">
                <a:latin typeface="Arial" panose="020B0604020202020204" pitchFamily="34" charset="0"/>
              </a:rPr>
              <a:t>1 267 000 sq Km                                                                 </a:t>
            </a:r>
            <a:r>
              <a:rPr lang="en-NZ" altLang="en-US" sz="1200" u="none">
                <a:latin typeface="Arial" panose="020B0604020202020204" pitchFamily="34" charset="0"/>
              </a:rPr>
              <a:t>Population: </a:t>
            </a:r>
            <a:r>
              <a:rPr lang="en-NZ" altLang="en-US" sz="1200" b="0" u="none">
                <a:latin typeface="Arial" panose="020B0604020202020204" pitchFamily="34" charset="0"/>
              </a:rPr>
              <a:t>162 471 000 (7)</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800" b="0" u="none">
              <a:latin typeface="Arial" panose="020B0604020202020204" pitchFamily="34" charset="0"/>
            </a:endParaRPr>
          </a:p>
          <a:p>
            <a:pPr algn="l">
              <a:spcBef>
                <a:spcPct val="50000"/>
              </a:spcBef>
            </a:pPr>
            <a:endParaRPr lang="en-NZ" altLang="en-US" sz="800" b="0" u="none">
              <a:latin typeface="Arial" panose="020B0604020202020204" pitchFamily="34" charset="0"/>
            </a:endParaRPr>
          </a:p>
          <a:p>
            <a:pPr>
              <a:spcBef>
                <a:spcPct val="50000"/>
              </a:spcBef>
            </a:pPr>
            <a:r>
              <a:rPr lang="en-NZ" altLang="en-US" u="none">
                <a:latin typeface="Arial" panose="020B0604020202020204" pitchFamily="34" charset="0"/>
              </a:rPr>
              <a:t>NORTHERN IRELAND</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This is basically the </a:t>
            </a:r>
            <a:r>
              <a:rPr lang="en-NZ" altLang="en-US" sz="1200" b="0" u="none">
                <a:latin typeface="Arial" panose="020B0604020202020204" pitchFamily="34" charset="0"/>
                <a:hlinkClick r:id="rId6" action="ppaction://hlinksldjump"/>
              </a:rPr>
              <a:t>English</a:t>
            </a:r>
            <a:r>
              <a:rPr lang="en-NZ" altLang="en-US" sz="1200" b="0" u="none">
                <a:latin typeface="Arial" panose="020B0604020202020204" pitchFamily="34" charset="0"/>
              </a:rPr>
              <a:t> flag, only it has a central emblem. At the centre of the cross is a white, six-pointed star containing a blood-red hand. Above this is the Royal Crown. The Crown indicates Northern Ireland’s allegiance to the British sovereign.                                                                                     </a:t>
            </a:r>
            <a:r>
              <a:rPr lang="en-NZ" altLang="en-US" sz="1200" u="none">
                <a:latin typeface="Arial" panose="020B0604020202020204" pitchFamily="34" charset="0"/>
              </a:rPr>
              <a:t>Capital: </a:t>
            </a:r>
            <a:r>
              <a:rPr lang="en-NZ" altLang="en-US" sz="1200" b="0" u="none">
                <a:latin typeface="Arial" panose="020B0604020202020204" pitchFamily="34" charset="0"/>
              </a:rPr>
              <a:t>Belfast                                                                            </a:t>
            </a:r>
            <a:r>
              <a:rPr lang="en-NZ" altLang="en-US" sz="1200" u="none">
                <a:latin typeface="Arial" panose="020B0604020202020204" pitchFamily="34" charset="0"/>
              </a:rPr>
              <a:t>Area: </a:t>
            </a:r>
            <a:r>
              <a:rPr lang="en-NZ" altLang="en-US" sz="1200" b="0" u="none">
                <a:latin typeface="Arial" panose="020B0604020202020204" pitchFamily="34" charset="0"/>
              </a:rPr>
              <a:t>                                                                                           </a:t>
            </a:r>
            <a:r>
              <a:rPr lang="en-NZ" altLang="en-US" sz="1200" u="none">
                <a:latin typeface="Arial" panose="020B0604020202020204" pitchFamily="34" charset="0"/>
              </a:rPr>
              <a:t>Population: </a:t>
            </a:r>
            <a:r>
              <a:rPr lang="en-NZ" altLang="en-US" sz="1200" b="0" u="none">
                <a:latin typeface="Arial" panose="020B0604020202020204" pitchFamily="34" charset="0"/>
              </a:rPr>
              <a:t>1 741 600                                                                  </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NORWAY</a:t>
            </a:r>
          </a:p>
          <a:p>
            <a:pPr algn="l">
              <a:spcBef>
                <a:spcPct val="50000"/>
              </a:spcBef>
            </a:pPr>
            <a:r>
              <a:rPr lang="en-NZ" altLang="en-US" sz="1200" u="none">
                <a:latin typeface="Arial" panose="020B0604020202020204" pitchFamily="34" charset="0"/>
              </a:rPr>
              <a:t>Flag: </a:t>
            </a:r>
            <a:endParaRPr lang="en-GB" altLang="en-US" sz="1200" u="none">
              <a:latin typeface="Arial" panose="020B0604020202020204" pitchFamily="34" charset="0"/>
            </a:endParaRPr>
          </a:p>
        </p:txBody>
      </p:sp>
      <p:sp>
        <p:nvSpPr>
          <p:cNvPr id="121867" name="Text Box 11"/>
          <p:cNvSpPr txBox="1">
            <a:spLocks noChangeArrowheads="1"/>
          </p:cNvSpPr>
          <p:nvPr/>
        </p:nvSpPr>
        <p:spPr bwMode="auto">
          <a:xfrm>
            <a:off x="0" y="0"/>
            <a:ext cx="4572000" cy="615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NIGERIA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Nigerian national flag is a vertical tricolour of green, white and green.                                                                       </a:t>
            </a:r>
            <a:r>
              <a:rPr lang="en-NZ" altLang="en-US" sz="1200" u="none">
                <a:latin typeface="Arial" panose="020B0604020202020204" pitchFamily="34" charset="0"/>
              </a:rPr>
              <a:t>Capital: </a:t>
            </a:r>
            <a:r>
              <a:rPr lang="en-NZ" altLang="en-US" sz="1200" b="0" u="none">
                <a:latin typeface="Arial" panose="020B0604020202020204" pitchFamily="34" charset="0"/>
              </a:rPr>
              <a:t>Abuja                                                                                </a:t>
            </a:r>
            <a:r>
              <a:rPr lang="en-NZ" altLang="en-US" sz="1200" u="none">
                <a:latin typeface="Arial" panose="020B0604020202020204" pitchFamily="34" charset="0"/>
              </a:rPr>
              <a:t>Area: </a:t>
            </a:r>
            <a:r>
              <a:rPr lang="en-NZ" altLang="en-US" sz="1200" b="0" u="none">
                <a:latin typeface="Arial" panose="020B0604020202020204" pitchFamily="34" charset="0"/>
              </a:rPr>
              <a:t>1 267 000 sq Km                                                                 </a:t>
            </a:r>
            <a:r>
              <a:rPr lang="en-NZ" altLang="en-US" sz="1200" u="none">
                <a:latin typeface="Arial" panose="020B0604020202020204" pitchFamily="34" charset="0"/>
              </a:rPr>
              <a:t>Population: </a:t>
            </a:r>
            <a:r>
              <a:rPr lang="en-NZ" altLang="en-US" sz="1200" b="0" u="none">
                <a:latin typeface="Arial" panose="020B0604020202020204" pitchFamily="34" charset="0"/>
              </a:rPr>
              <a:t>162 471 000 (7)</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800" b="0" u="none">
              <a:latin typeface="Arial" panose="020B0604020202020204" pitchFamily="34" charset="0"/>
            </a:endParaRPr>
          </a:p>
          <a:p>
            <a:pPr algn="l">
              <a:spcBef>
                <a:spcPct val="50000"/>
              </a:spcBef>
            </a:pPr>
            <a:endParaRPr lang="en-NZ" altLang="en-US" sz="800" b="0" u="none">
              <a:latin typeface="Arial" panose="020B0604020202020204" pitchFamily="34" charset="0"/>
            </a:endParaRPr>
          </a:p>
          <a:p>
            <a:pPr>
              <a:spcBef>
                <a:spcPct val="50000"/>
              </a:spcBef>
            </a:pPr>
            <a:r>
              <a:rPr lang="en-NZ" altLang="en-US" u="none">
                <a:latin typeface="Arial" panose="020B0604020202020204" pitchFamily="34" charset="0"/>
              </a:rPr>
              <a:t>NORTHERN IRELAND</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This is basically the </a:t>
            </a:r>
            <a:r>
              <a:rPr lang="en-NZ" altLang="en-US" sz="1200" b="0" u="none">
                <a:latin typeface="Arial" panose="020B0604020202020204" pitchFamily="34" charset="0"/>
                <a:hlinkClick r:id="rId6" action="ppaction://hlinksldjump"/>
              </a:rPr>
              <a:t>English</a:t>
            </a:r>
            <a:r>
              <a:rPr lang="en-NZ" altLang="en-US" sz="1200" b="0" u="none">
                <a:latin typeface="Arial" panose="020B0604020202020204" pitchFamily="34" charset="0"/>
              </a:rPr>
              <a:t> flag, only it has a central emblem. At the centre of the cross is a white, six-pointed star containing a blood-red hand. Above this is the Royal Crown. The Crown indicates Northern Ireland’s allegiance to the British sovereign.                                                                                     </a:t>
            </a:r>
            <a:r>
              <a:rPr lang="en-NZ" altLang="en-US" sz="1200" u="none">
                <a:latin typeface="Arial" panose="020B0604020202020204" pitchFamily="34" charset="0"/>
              </a:rPr>
              <a:t>Capital: </a:t>
            </a:r>
            <a:r>
              <a:rPr lang="en-NZ" altLang="en-US" sz="1200" b="0" u="none">
                <a:latin typeface="Arial" panose="020B0604020202020204" pitchFamily="34" charset="0"/>
              </a:rPr>
              <a:t>Belfast                                                                            </a:t>
            </a:r>
            <a:r>
              <a:rPr lang="en-NZ" altLang="en-US" sz="1200" u="none">
                <a:latin typeface="Arial" panose="020B0604020202020204" pitchFamily="34" charset="0"/>
              </a:rPr>
              <a:t>Area: </a:t>
            </a:r>
            <a:r>
              <a:rPr lang="en-NZ" altLang="en-US" sz="1200" b="0" u="none">
                <a:latin typeface="Arial" panose="020B0604020202020204" pitchFamily="34" charset="0"/>
              </a:rPr>
              <a:t>13 843 sq Km                                                                                       </a:t>
            </a:r>
            <a:r>
              <a:rPr lang="en-NZ" altLang="en-US" sz="1200" u="none">
                <a:latin typeface="Arial" panose="020B0604020202020204" pitchFamily="34" charset="0"/>
              </a:rPr>
              <a:t>Population: </a:t>
            </a:r>
            <a:r>
              <a:rPr lang="en-NZ" altLang="en-US" sz="1200" b="0" u="none">
                <a:latin typeface="Arial" panose="020B0604020202020204" pitchFamily="34" charset="0"/>
              </a:rPr>
              <a:t>1 741 600                                                                  </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NORWAY</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Norwegian national flag has a red background with a white-edged, blue cross. The vertical component of the cross is offset to the left. This is the familiar pattern which we can recognise in all Scandinavian flags.                                   </a:t>
            </a:r>
            <a:r>
              <a:rPr lang="en-NZ" altLang="en-US" sz="1200" u="none">
                <a:latin typeface="Arial" panose="020B0604020202020204" pitchFamily="34" charset="0"/>
              </a:rPr>
              <a:t>           Capital: </a:t>
            </a:r>
            <a:r>
              <a:rPr lang="en-NZ" altLang="en-US" sz="1200" b="0" u="none">
                <a:latin typeface="Arial" panose="020B0604020202020204" pitchFamily="34" charset="0"/>
              </a:rPr>
              <a:t>Oslo                                                                                  </a:t>
            </a:r>
            <a:r>
              <a:rPr lang="en-NZ" altLang="en-US" sz="1200" u="none">
                <a:latin typeface="Arial" panose="020B0604020202020204" pitchFamily="34" charset="0"/>
              </a:rPr>
              <a:t>Area: </a:t>
            </a:r>
            <a:r>
              <a:rPr lang="en-NZ" altLang="en-US" sz="1200" b="0" u="none">
                <a:latin typeface="Arial" panose="020B0604020202020204" pitchFamily="34" charset="0"/>
              </a:rPr>
              <a:t>323 878 sq Km                                                                </a:t>
            </a:r>
            <a:r>
              <a:rPr lang="en-NZ" altLang="en-US" sz="1200" u="none">
                <a:latin typeface="Arial" panose="020B0604020202020204" pitchFamily="34" charset="0"/>
              </a:rPr>
              <a:t>Population: </a:t>
            </a:r>
            <a:r>
              <a:rPr lang="en-NZ" altLang="en-US" sz="1200" b="0" u="none">
                <a:latin typeface="Arial" panose="020B0604020202020204" pitchFamily="34" charset="0"/>
              </a:rPr>
              <a:t>5 013 400</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83"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22884"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2885" name="Picture 5" descr="Olympic Gam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60350"/>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22886" name="Picture 6" descr="Pakist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41575"/>
            <a:ext cx="3313113" cy="1873250"/>
          </a:xfrm>
          <a:prstGeom prst="rect">
            <a:avLst/>
          </a:prstGeom>
          <a:noFill/>
          <a:extLst>
            <a:ext uri="{909E8E84-426E-40DD-AFC4-6F175D3DCCD1}">
              <a14:hiddenFill xmlns:a14="http://schemas.microsoft.com/office/drawing/2010/main">
                <a:solidFill>
                  <a:srgbClr val="FFFFFF"/>
                </a:solidFill>
              </a14:hiddenFill>
            </a:ext>
          </a:extLst>
        </p:spPr>
      </p:pic>
      <p:pic>
        <p:nvPicPr>
          <p:cNvPr id="12288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14863"/>
            <a:ext cx="3313113" cy="1870075"/>
          </a:xfrm>
          <a:prstGeom prst="rect">
            <a:avLst/>
          </a:prstGeom>
          <a:noFill/>
          <a:extLst>
            <a:ext uri="{909E8E84-426E-40DD-AFC4-6F175D3DCCD1}">
              <a14:hiddenFill xmlns:a14="http://schemas.microsoft.com/office/drawing/2010/main">
                <a:solidFill>
                  <a:srgbClr val="FFFFFF"/>
                </a:solidFill>
              </a14:hiddenFill>
            </a:ext>
          </a:extLst>
        </p:spPr>
      </p:pic>
      <p:sp>
        <p:nvSpPr>
          <p:cNvPr id="122888" name="Text Box 8"/>
          <p:cNvSpPr txBox="1">
            <a:spLocks noChangeArrowheads="1"/>
          </p:cNvSpPr>
          <p:nvPr/>
        </p:nvSpPr>
        <p:spPr bwMode="auto">
          <a:xfrm>
            <a:off x="0" y="0"/>
            <a:ext cx="4572000" cy="588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OLYMPIC GAMES</a:t>
            </a:r>
          </a:p>
          <a:p>
            <a:pPr algn="l">
              <a:spcBef>
                <a:spcPct val="50000"/>
              </a:spcBef>
            </a:pPr>
            <a:r>
              <a:rPr lang="en-NZ" altLang="en-US" sz="1200" b="0" u="none">
                <a:latin typeface="Arial" panose="020B0604020202020204" pitchFamily="34" charset="0"/>
              </a:rPr>
              <a:t>The Olympic Games first began in ancient times in Olympia, Greece. Today they are held every four years, with many countries participating from across the globe.                             </a:t>
            </a:r>
            <a:r>
              <a:rPr lang="en-NZ" altLang="en-US" sz="1200" u="none">
                <a:latin typeface="Arial" panose="020B0604020202020204" pitchFamily="34" charset="0"/>
              </a:rPr>
              <a:t>Flag: </a:t>
            </a:r>
            <a:r>
              <a:rPr lang="en-NZ" altLang="en-US" sz="1200" b="0" u="none">
                <a:latin typeface="Arial" panose="020B0604020202020204" pitchFamily="34" charset="0"/>
              </a:rPr>
              <a:t>The flag representing the Olympic Games has a white background, with five coloured circles interlocked like chains. The colours from left to right are; blue, yellow, black, green and red.</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PAKISTAN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This is a flag of two colours. In the hoist is a broad, white, vertical stripe. The remainder of the flag has a green background into which is set a crescent moon and star. These are symbols of Mohammedan faith.                                                                     </a:t>
            </a:r>
            <a:r>
              <a:rPr lang="en-NZ" altLang="en-US" sz="1200" u="none">
                <a:latin typeface="Arial" panose="020B0604020202020204" pitchFamily="34" charset="0"/>
              </a:rPr>
              <a:t>Capital: </a:t>
            </a:r>
            <a:r>
              <a:rPr lang="en-NZ" altLang="en-US" sz="1200" b="0" u="none">
                <a:latin typeface="Arial" panose="020B0604020202020204" pitchFamily="34" charset="0"/>
              </a:rPr>
              <a:t>Islamabad                                                                   </a:t>
            </a:r>
            <a:r>
              <a:rPr lang="en-NZ" altLang="en-US" sz="1200" u="none">
                <a:latin typeface="Arial" panose="020B0604020202020204" pitchFamily="34" charset="0"/>
              </a:rPr>
              <a:t>Area: </a:t>
            </a:r>
            <a:r>
              <a:rPr lang="en-NZ" altLang="en-US" sz="1200" b="0" u="none">
                <a:latin typeface="Arial" panose="020B0604020202020204" pitchFamily="34" charset="0"/>
              </a:rPr>
              <a:t>803 940 sq Km                                                                  </a:t>
            </a:r>
            <a:r>
              <a:rPr lang="en-NZ" altLang="en-US" sz="1200" u="none">
                <a:latin typeface="Arial" panose="020B0604020202020204" pitchFamily="34" charset="0"/>
              </a:rPr>
              <a:t>Population: </a:t>
            </a:r>
            <a:r>
              <a:rPr lang="en-NZ" altLang="en-US" sz="1200" b="0" u="none">
                <a:latin typeface="Arial" panose="020B0604020202020204" pitchFamily="34" charset="0"/>
              </a:rPr>
              <a:t>179 645 000 (6)</a:t>
            </a:r>
          </a:p>
          <a:p>
            <a:pPr algn="l">
              <a:spcBef>
                <a:spcPct val="50000"/>
              </a:spcBef>
            </a:pPr>
            <a:endParaRPr lang="en-NZ" altLang="en-US" sz="800" b="0" u="none">
              <a:latin typeface="Arial" panose="020B0604020202020204" pitchFamily="34" charset="0"/>
            </a:endParaRPr>
          </a:p>
          <a:p>
            <a:pPr algn="l">
              <a:spcBef>
                <a:spcPct val="50000"/>
              </a:spcBef>
            </a:pPr>
            <a:endParaRPr lang="en-NZ" altLang="en-US" sz="800" b="0" u="none">
              <a:latin typeface="Arial" panose="020B0604020202020204" pitchFamily="34" charset="0"/>
            </a:endParaRPr>
          </a:p>
          <a:p>
            <a:pPr>
              <a:spcBef>
                <a:spcPct val="50000"/>
              </a:spcBef>
            </a:pPr>
            <a:r>
              <a:rPr lang="en-NZ" altLang="en-US" u="none">
                <a:latin typeface="Arial" panose="020B0604020202020204" pitchFamily="34" charset="0"/>
              </a:rPr>
              <a:t>PANAMA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is a flag of four quarters. The bottom left quarter is in blue, and the top right is in red. The top left and bottom right quarters contain five-pointed, blue and red stars respectively.   </a:t>
            </a:r>
            <a:r>
              <a:rPr lang="en-NZ" altLang="en-US" sz="1200" u="none">
                <a:latin typeface="Arial" panose="020B0604020202020204" pitchFamily="34" charset="0"/>
              </a:rPr>
              <a:t>Capital: </a:t>
            </a:r>
            <a:r>
              <a:rPr lang="en-NZ" altLang="en-US" sz="1200" b="0" u="none">
                <a:latin typeface="Arial" panose="020B0604020202020204" pitchFamily="34" charset="0"/>
              </a:rPr>
              <a:t>Panama City                                                            </a:t>
            </a:r>
            <a:r>
              <a:rPr lang="en-NZ" altLang="en-US" sz="1200" u="none">
                <a:latin typeface="Arial" panose="020B0604020202020204" pitchFamily="34" charset="0"/>
              </a:rPr>
              <a:t>Area: </a:t>
            </a:r>
            <a:r>
              <a:rPr lang="en-NZ" altLang="en-US" sz="1200" b="0" u="none">
                <a:latin typeface="Arial" panose="020B0604020202020204" pitchFamily="34" charset="0"/>
              </a:rPr>
              <a:t>77 082 sq Km                                                                     </a:t>
            </a:r>
            <a:r>
              <a:rPr lang="en-NZ" altLang="en-US" sz="1200" u="none">
                <a:latin typeface="Arial" panose="020B0604020202020204" pitchFamily="34" charset="0"/>
              </a:rPr>
              <a:t>Population: </a:t>
            </a:r>
            <a:r>
              <a:rPr lang="en-NZ" altLang="en-US" sz="1200" b="0" u="none">
                <a:latin typeface="Arial" panose="020B0604020202020204" pitchFamily="34" charset="0"/>
              </a:rPr>
              <a:t>3 405 813</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07"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23908"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3909" name="Picture 5" descr="Papua New Guin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307975"/>
            <a:ext cx="3313113" cy="1870075"/>
          </a:xfrm>
          <a:prstGeom prst="rect">
            <a:avLst/>
          </a:prstGeom>
          <a:noFill/>
          <a:extLst>
            <a:ext uri="{909E8E84-426E-40DD-AFC4-6F175D3DCCD1}">
              <a14:hiddenFill xmlns:a14="http://schemas.microsoft.com/office/drawing/2010/main">
                <a:solidFill>
                  <a:srgbClr val="FFFFFF"/>
                </a:solidFill>
              </a14:hiddenFill>
            </a:ext>
          </a:extLst>
        </p:spPr>
      </p:pic>
      <p:pic>
        <p:nvPicPr>
          <p:cNvPr id="123910" name="Picture 6" descr="Per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92375"/>
            <a:ext cx="3313113" cy="1870075"/>
          </a:xfrm>
          <a:prstGeom prst="rect">
            <a:avLst/>
          </a:prstGeom>
          <a:noFill/>
          <a:extLst>
            <a:ext uri="{909E8E84-426E-40DD-AFC4-6F175D3DCCD1}">
              <a14:hiddenFill xmlns:a14="http://schemas.microsoft.com/office/drawing/2010/main">
                <a:solidFill>
                  <a:srgbClr val="FFFFFF"/>
                </a:solidFill>
              </a14:hiddenFill>
            </a:ext>
          </a:extLst>
        </p:spPr>
      </p:pic>
      <p:pic>
        <p:nvPicPr>
          <p:cNvPr id="123911" name="Picture 7" descr="Philippin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52963"/>
            <a:ext cx="3313113" cy="1871662"/>
          </a:xfrm>
          <a:prstGeom prst="rect">
            <a:avLst/>
          </a:prstGeom>
          <a:noFill/>
          <a:extLst>
            <a:ext uri="{909E8E84-426E-40DD-AFC4-6F175D3DCCD1}">
              <a14:hiddenFill xmlns:a14="http://schemas.microsoft.com/office/drawing/2010/main">
                <a:solidFill>
                  <a:srgbClr val="FFFFFF"/>
                </a:solidFill>
              </a14:hiddenFill>
            </a:ext>
          </a:extLst>
        </p:spPr>
      </p:pic>
      <p:pic>
        <p:nvPicPr>
          <p:cNvPr id="123914" name="Picture 10" descr="Per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66975"/>
            <a:ext cx="3313113" cy="1870075"/>
          </a:xfrm>
          <a:prstGeom prst="rect">
            <a:avLst/>
          </a:prstGeom>
          <a:noFill/>
          <a:extLst>
            <a:ext uri="{909E8E84-426E-40DD-AFC4-6F175D3DCCD1}">
              <a14:hiddenFill xmlns:a14="http://schemas.microsoft.com/office/drawing/2010/main">
                <a:solidFill>
                  <a:srgbClr val="FFFFFF"/>
                </a:solidFill>
              </a14:hiddenFill>
            </a:ext>
          </a:extLst>
        </p:spPr>
      </p:pic>
      <p:pic>
        <p:nvPicPr>
          <p:cNvPr id="123916" name="Picture 12" descr="Per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20938"/>
            <a:ext cx="3313113" cy="1870075"/>
          </a:xfrm>
          <a:prstGeom prst="rect">
            <a:avLst/>
          </a:prstGeom>
          <a:noFill/>
          <a:extLst>
            <a:ext uri="{909E8E84-426E-40DD-AFC4-6F175D3DCCD1}">
              <a14:hiddenFill xmlns:a14="http://schemas.microsoft.com/office/drawing/2010/main">
                <a:solidFill>
                  <a:srgbClr val="FFFFFF"/>
                </a:solidFill>
              </a14:hiddenFill>
            </a:ext>
          </a:extLst>
        </p:spPr>
      </p:pic>
      <p:sp>
        <p:nvSpPr>
          <p:cNvPr id="123924" name="Text Box 20"/>
          <p:cNvSpPr txBox="1">
            <a:spLocks noChangeArrowheads="1"/>
          </p:cNvSpPr>
          <p:nvPr/>
        </p:nvSpPr>
        <p:spPr bwMode="auto">
          <a:xfrm>
            <a:off x="0" y="0"/>
            <a:ext cx="4572000" cy="606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PAPUA NEW GUINEA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is a flag of unusual design. The national flag of Papa New Guinea is split horizontally from top left to bottom right. The top right half is red and contains a gold bird. The bottom left half is black with five white stars in the formation of the southern cross.                                                                                          </a:t>
            </a:r>
            <a:r>
              <a:rPr lang="en-NZ" altLang="en-US" sz="1200" u="none">
                <a:latin typeface="Arial" panose="020B0604020202020204" pitchFamily="34" charset="0"/>
              </a:rPr>
              <a:t>Capital: </a:t>
            </a:r>
            <a:r>
              <a:rPr lang="en-NZ" altLang="en-US" sz="1200" b="0" u="none">
                <a:latin typeface="Arial" panose="020B0604020202020204" pitchFamily="34" charset="0"/>
              </a:rPr>
              <a:t>Port Moresby                                                            </a:t>
            </a:r>
            <a:r>
              <a:rPr lang="en-NZ" altLang="en-US" sz="1200" u="none">
                <a:latin typeface="Arial" panose="020B0604020202020204" pitchFamily="34" charset="0"/>
              </a:rPr>
              <a:t>Area: </a:t>
            </a:r>
            <a:r>
              <a:rPr lang="en-NZ" altLang="en-US" sz="1200" b="0" u="none">
                <a:latin typeface="Arial" panose="020B0604020202020204" pitchFamily="34" charset="0"/>
              </a:rPr>
              <a:t>462 840 sq Km                                                                 </a:t>
            </a:r>
            <a:r>
              <a:rPr lang="en-NZ" altLang="en-US" sz="1200" u="none">
                <a:latin typeface="Arial" panose="020B0604020202020204" pitchFamily="34" charset="0"/>
              </a:rPr>
              <a:t>Population: </a:t>
            </a:r>
            <a:r>
              <a:rPr lang="en-NZ" altLang="en-US" sz="1200" b="0" u="none">
                <a:latin typeface="Arial" panose="020B0604020202020204" pitchFamily="34" charset="0"/>
              </a:rPr>
              <a:t>1 014 000</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PERU                          </a:t>
            </a:r>
            <a:endParaRPr lang="en-NZ" altLang="en-US" sz="1200" u="none">
              <a:latin typeface="Arial" panose="020B0604020202020204" pitchFamily="34" charset="0"/>
            </a:endParaRP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Peruvian flag is divided into three vertical stripes of red, white and red. In the centre of the white stripe is the national emblem. This consists of a shield in which are illustrated a llama, a cinchona tree and a cornucopia. There is a wreath above and around shield.                                                                           </a:t>
            </a:r>
            <a:r>
              <a:rPr lang="en-NZ" altLang="en-US" sz="1200" u="none">
                <a:latin typeface="Arial" panose="020B0604020202020204" pitchFamily="34" charset="0"/>
              </a:rPr>
              <a:t>Capital: </a:t>
            </a:r>
            <a:r>
              <a:rPr lang="en-NZ" altLang="en-US" sz="1200" b="0" u="none">
                <a:latin typeface="Arial" panose="020B0604020202020204" pitchFamily="34" charset="0"/>
              </a:rPr>
              <a:t>Lima                                                                                </a:t>
            </a:r>
            <a:r>
              <a:rPr lang="en-NZ" altLang="en-US" sz="1200" u="none">
                <a:latin typeface="Arial" panose="020B0604020202020204" pitchFamily="34" charset="0"/>
              </a:rPr>
              <a:t>Area: </a:t>
            </a:r>
            <a:r>
              <a:rPr lang="en-NZ" altLang="en-US" sz="1200" b="0" u="none">
                <a:latin typeface="Arial" panose="020B0604020202020204" pitchFamily="34" charset="0"/>
              </a:rPr>
              <a:t>1 285 216 sq Km                                                                </a:t>
            </a:r>
            <a:r>
              <a:rPr lang="en-NZ" altLang="en-US" sz="1200" u="none">
                <a:latin typeface="Arial" panose="020B0604020202020204" pitchFamily="34" charset="0"/>
              </a:rPr>
              <a:t>Population: </a:t>
            </a:r>
            <a:r>
              <a:rPr lang="en-NZ" altLang="en-US" sz="1200" b="0" u="none">
                <a:latin typeface="Arial" panose="020B0604020202020204" pitchFamily="34" charset="0"/>
              </a:rPr>
              <a:t>30 135 875                                                           </a:t>
            </a:r>
          </a:p>
          <a:p>
            <a:pPr>
              <a:spcBef>
                <a:spcPct val="50000"/>
              </a:spcBef>
            </a:pPr>
            <a:r>
              <a:rPr lang="en-NZ" altLang="en-US" u="none">
                <a:latin typeface="Arial" panose="020B0604020202020204" pitchFamily="34" charset="0"/>
              </a:rPr>
              <a:t>PHILIPPINES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flag of the Philippine islands is halved horizontally into blue and red sections. In the hoist is a white triangle, the centre of which has a gold symbol representing the sun. A gold five-pointed star is placed in each of the three corners                         </a:t>
            </a:r>
            <a:r>
              <a:rPr lang="en-NZ" altLang="en-US" sz="1200" u="none">
                <a:latin typeface="Arial" panose="020B0604020202020204" pitchFamily="34" charset="0"/>
              </a:rPr>
              <a:t>Capital: </a:t>
            </a:r>
            <a:r>
              <a:rPr lang="en-NZ" altLang="en-US" sz="1200" b="0" u="none">
                <a:latin typeface="Arial" panose="020B0604020202020204" pitchFamily="34" charset="0"/>
              </a:rPr>
              <a:t>Manila                                                                               </a:t>
            </a:r>
            <a:r>
              <a:rPr lang="en-NZ" altLang="en-US" sz="1200" u="none">
                <a:latin typeface="Arial" panose="020B0604020202020204" pitchFamily="34" charset="0"/>
              </a:rPr>
              <a:t>Area: </a:t>
            </a:r>
            <a:r>
              <a:rPr lang="en-NZ" altLang="en-US" sz="1200" b="0" u="none">
                <a:latin typeface="Arial" panose="020B0604020202020204" pitchFamily="34" charset="0"/>
              </a:rPr>
              <a:t>300 000 sq Km                                                                     </a:t>
            </a:r>
            <a:r>
              <a:rPr lang="en-NZ" altLang="en-US" sz="1200" u="none">
                <a:latin typeface="Arial" panose="020B0604020202020204" pitchFamily="34" charset="0"/>
              </a:rPr>
              <a:t>Population: </a:t>
            </a:r>
            <a:r>
              <a:rPr lang="en-NZ" altLang="en-US" sz="1200" b="0" u="none">
                <a:latin typeface="Arial" panose="020B0604020202020204" pitchFamily="34" charset="0"/>
              </a:rPr>
              <a:t>92 337 852</a:t>
            </a:r>
            <a:endParaRPr lang="en-GB" altLang="en-US" sz="1200" u="none">
              <a:latin typeface="Arial" panose="020B0604020202020204" pitchFamily="34" charset="0"/>
            </a:endParaRPr>
          </a:p>
        </p:txBody>
      </p:sp>
      <p:pic>
        <p:nvPicPr>
          <p:cNvPr id="123926" name="Picture 22" descr="7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8750" y="307975"/>
            <a:ext cx="3294063" cy="1860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1"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24932"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4933" name="Picture 5" descr="Pol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61938"/>
            <a:ext cx="3313113" cy="1871662"/>
          </a:xfrm>
          <a:prstGeom prst="rect">
            <a:avLst/>
          </a:prstGeom>
          <a:noFill/>
          <a:extLst>
            <a:ext uri="{909E8E84-426E-40DD-AFC4-6F175D3DCCD1}">
              <a14:hiddenFill xmlns:a14="http://schemas.microsoft.com/office/drawing/2010/main">
                <a:solidFill>
                  <a:srgbClr val="FFFFFF"/>
                </a:solidFill>
              </a14:hiddenFill>
            </a:ext>
          </a:extLst>
        </p:spPr>
      </p:pic>
      <p:pic>
        <p:nvPicPr>
          <p:cNvPr id="124934" name="Picture 6" descr="Portug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20938"/>
            <a:ext cx="3316288" cy="1874837"/>
          </a:xfrm>
          <a:prstGeom prst="rect">
            <a:avLst/>
          </a:prstGeom>
          <a:noFill/>
          <a:extLst>
            <a:ext uri="{909E8E84-426E-40DD-AFC4-6F175D3DCCD1}">
              <a14:hiddenFill xmlns:a14="http://schemas.microsoft.com/office/drawing/2010/main">
                <a:solidFill>
                  <a:srgbClr val="FFFFFF"/>
                </a:solidFill>
              </a14:hiddenFill>
            </a:ext>
          </a:extLst>
        </p:spPr>
      </p:pic>
      <p:pic>
        <p:nvPicPr>
          <p:cNvPr id="124935" name="Picture 7" descr="Red Cros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581525"/>
            <a:ext cx="3313113" cy="1870075"/>
          </a:xfrm>
          <a:prstGeom prst="rect">
            <a:avLst/>
          </a:prstGeom>
          <a:noFill/>
          <a:extLst>
            <a:ext uri="{909E8E84-426E-40DD-AFC4-6F175D3DCCD1}">
              <a14:hiddenFill xmlns:a14="http://schemas.microsoft.com/office/drawing/2010/main">
                <a:solidFill>
                  <a:srgbClr val="FFFFFF"/>
                </a:solidFill>
              </a14:hiddenFill>
            </a:ext>
          </a:extLst>
        </p:spPr>
      </p:pic>
      <p:sp>
        <p:nvSpPr>
          <p:cNvPr id="124936" name="Text Box 8"/>
          <p:cNvSpPr txBox="1">
            <a:spLocks noChangeArrowheads="1"/>
          </p:cNvSpPr>
          <p:nvPr/>
        </p:nvSpPr>
        <p:spPr bwMode="auto">
          <a:xfrm>
            <a:off x="0" y="0"/>
            <a:ext cx="4572000"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POLAND</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Invert the flag of </a:t>
            </a:r>
            <a:r>
              <a:rPr lang="en-NZ" altLang="en-US" sz="1200" b="0" u="none">
                <a:latin typeface="Arial" panose="020B0604020202020204" pitchFamily="34" charset="0"/>
                <a:hlinkClick r:id="rId6" action="ppaction://hlinksldjump"/>
              </a:rPr>
              <a:t>Indonesia</a:t>
            </a:r>
            <a:r>
              <a:rPr lang="en-NZ" altLang="en-US" sz="1200" b="0" u="none">
                <a:latin typeface="Arial" panose="020B0604020202020204" pitchFamily="34" charset="0"/>
              </a:rPr>
              <a:t> and we have the flag of Poland. This flag is halved horizontally into a white portion at the top and a red portion below.                                                                 </a:t>
            </a:r>
            <a:r>
              <a:rPr lang="en-NZ" altLang="en-US" sz="1200" u="none">
                <a:latin typeface="Arial" panose="020B0604020202020204" pitchFamily="34" charset="0"/>
              </a:rPr>
              <a:t>  Capital: </a:t>
            </a:r>
            <a:r>
              <a:rPr lang="en-NZ" altLang="en-US" sz="1200" b="0" u="none">
                <a:latin typeface="Arial" panose="020B0604020202020204" pitchFamily="34" charset="0"/>
              </a:rPr>
              <a:t>Warsaw                                                                       </a:t>
            </a:r>
            <a:r>
              <a:rPr lang="en-NZ" altLang="en-US" sz="1200" u="none">
                <a:latin typeface="Arial" panose="020B0604020202020204" pitchFamily="34" charset="0"/>
              </a:rPr>
              <a:t>Area: </a:t>
            </a:r>
            <a:r>
              <a:rPr lang="en-NZ" altLang="en-US" sz="1200" b="0" u="none">
                <a:latin typeface="Arial" panose="020B0604020202020204" pitchFamily="34" charset="0"/>
              </a:rPr>
              <a:t>312 683 sq Km                                                                   </a:t>
            </a:r>
            <a:r>
              <a:rPr lang="en-NZ" altLang="en-US" sz="1200" u="none">
                <a:latin typeface="Arial" panose="020B0604020202020204" pitchFamily="34" charset="0"/>
              </a:rPr>
              <a:t>Population: </a:t>
            </a:r>
            <a:r>
              <a:rPr lang="en-NZ" altLang="en-US" sz="1200" b="0" u="none">
                <a:latin typeface="Arial" panose="020B0604020202020204" pitchFamily="34" charset="0"/>
              </a:rPr>
              <a:t>38 501 000</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PORTUGAL</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Portuguese national flag has green in the hoist and a much larger area of red in the fly. The national emblem is positioned where the two colours meet. It consists of a double shield symbol within an armillary sphere (a very early astronomical device once used for navigation).                    </a:t>
            </a:r>
            <a:r>
              <a:rPr lang="en-NZ" altLang="en-US" sz="1200" u="none">
                <a:latin typeface="Arial" panose="020B0604020202020204" pitchFamily="34" charset="0"/>
              </a:rPr>
              <a:t>  Capital: </a:t>
            </a:r>
            <a:r>
              <a:rPr lang="en-NZ" altLang="en-US" sz="1200" b="0" u="none">
                <a:latin typeface="Arial" panose="020B0604020202020204" pitchFamily="34" charset="0"/>
              </a:rPr>
              <a:t>Lisbon                                                                        </a:t>
            </a:r>
            <a:r>
              <a:rPr lang="en-NZ" altLang="en-US" sz="1200" u="none">
                <a:latin typeface="Arial" panose="020B0604020202020204" pitchFamily="34" charset="0"/>
              </a:rPr>
              <a:t>  Area: </a:t>
            </a:r>
            <a:r>
              <a:rPr lang="en-NZ" altLang="en-US" sz="1200" b="0" u="none">
                <a:latin typeface="Arial" panose="020B0604020202020204" pitchFamily="34" charset="0"/>
              </a:rPr>
              <a:t>88 940 sq Km                                                                       </a:t>
            </a:r>
            <a:r>
              <a:rPr lang="en-NZ" altLang="en-US" sz="1200" u="none">
                <a:latin typeface="Arial" panose="020B0604020202020204" pitchFamily="34" charset="0"/>
              </a:rPr>
              <a:t>Population: </a:t>
            </a:r>
            <a:r>
              <a:rPr lang="en-NZ" altLang="en-US" sz="1200" b="0" u="none">
                <a:latin typeface="Arial" panose="020B0604020202020204" pitchFamily="34" charset="0"/>
              </a:rPr>
              <a:t>10 561 614                                                           </a:t>
            </a:r>
          </a:p>
          <a:p>
            <a:pPr>
              <a:spcBef>
                <a:spcPct val="50000"/>
              </a:spcBef>
            </a:pPr>
            <a:r>
              <a:rPr lang="en-NZ" altLang="en-US" u="none">
                <a:latin typeface="Arial" panose="020B0604020202020204" pitchFamily="34" charset="0"/>
              </a:rPr>
              <a:t>RED CROSS</a:t>
            </a:r>
          </a:p>
          <a:p>
            <a:pPr algn="l">
              <a:spcBef>
                <a:spcPct val="50000"/>
              </a:spcBef>
            </a:pPr>
            <a:r>
              <a:rPr lang="en-NZ" altLang="en-US" sz="1200" b="0" u="none">
                <a:latin typeface="Arial" panose="020B0604020202020204" pitchFamily="34" charset="0"/>
              </a:rPr>
              <a:t>The Red Cross is an internationally known symbol known for first aid.                                                                                               </a:t>
            </a:r>
            <a:r>
              <a:rPr lang="en-NZ" altLang="en-US" sz="1200" u="none">
                <a:latin typeface="Arial" panose="020B0604020202020204" pitchFamily="34" charset="0"/>
              </a:rPr>
              <a:t>Flag: </a:t>
            </a:r>
            <a:r>
              <a:rPr lang="en-NZ" altLang="en-US" sz="1200" b="0" u="none">
                <a:latin typeface="Arial" panose="020B0604020202020204" pitchFamily="34" charset="0"/>
              </a:rPr>
              <a:t>The Red Cross flag has a white background with a central red cross that does not extend to the perimeter of the flag.</a:t>
            </a:r>
            <a:endParaRPr lang="en-GB" altLang="en-US" sz="1200" b="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5"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64516"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451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333375"/>
            <a:ext cx="3240088" cy="1830388"/>
          </a:xfrm>
          <a:prstGeom prst="rect">
            <a:avLst/>
          </a:prstGeom>
          <a:noFill/>
          <a:extLst>
            <a:ext uri="{909E8E84-426E-40DD-AFC4-6F175D3DCCD1}">
              <a14:hiddenFill xmlns:a14="http://schemas.microsoft.com/office/drawing/2010/main">
                <a:solidFill>
                  <a:srgbClr val="FFFFFF"/>
                </a:solidFill>
              </a14:hiddenFill>
            </a:ext>
          </a:extLst>
        </p:spPr>
      </p:pic>
      <p:pic>
        <p:nvPicPr>
          <p:cNvPr id="6451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33638"/>
            <a:ext cx="3240088" cy="1830387"/>
          </a:xfrm>
          <a:prstGeom prst="rect">
            <a:avLst/>
          </a:prstGeom>
          <a:noFill/>
          <a:extLst>
            <a:ext uri="{909E8E84-426E-40DD-AFC4-6F175D3DCCD1}">
              <a14:hiddenFill xmlns:a14="http://schemas.microsoft.com/office/drawing/2010/main">
                <a:solidFill>
                  <a:srgbClr val="FFFFFF"/>
                </a:solidFill>
              </a14:hiddenFill>
            </a:ext>
          </a:extLst>
        </p:spPr>
      </p:pic>
      <p:pic>
        <p:nvPicPr>
          <p:cNvPr id="64519" name="Picture 7" descr="Angoli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589463"/>
            <a:ext cx="3240088" cy="1830387"/>
          </a:xfrm>
          <a:prstGeom prst="rect">
            <a:avLst/>
          </a:prstGeom>
          <a:noFill/>
          <a:extLst>
            <a:ext uri="{909E8E84-426E-40DD-AFC4-6F175D3DCCD1}">
              <a14:hiddenFill xmlns:a14="http://schemas.microsoft.com/office/drawing/2010/main">
                <a:solidFill>
                  <a:srgbClr val="FFFFFF"/>
                </a:solidFill>
              </a14:hiddenFill>
            </a:ext>
          </a:extLst>
        </p:spPr>
      </p:pic>
      <p:sp>
        <p:nvSpPr>
          <p:cNvPr id="64522" name="Text Box 10"/>
          <p:cNvSpPr txBox="1">
            <a:spLocks noChangeArrowheads="1"/>
          </p:cNvSpPr>
          <p:nvPr/>
        </p:nvSpPr>
        <p:spPr bwMode="auto">
          <a:xfrm>
            <a:off x="0" y="188913"/>
            <a:ext cx="4427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ltLang="en-US" sz="1800" b="0" u="none">
              <a:latin typeface="Arial" panose="020B0604020202020204" pitchFamily="34" charset="0"/>
            </a:endParaRPr>
          </a:p>
        </p:txBody>
      </p:sp>
      <p:sp>
        <p:nvSpPr>
          <p:cNvPr id="64523" name="Text Box 11"/>
          <p:cNvSpPr txBox="1">
            <a:spLocks noChangeArrowheads="1"/>
          </p:cNvSpPr>
          <p:nvPr/>
        </p:nvSpPr>
        <p:spPr bwMode="auto">
          <a:xfrm>
            <a:off x="0" y="0"/>
            <a:ext cx="4572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AFGHANISTAN</a:t>
            </a:r>
          </a:p>
          <a:p>
            <a:pPr>
              <a:spcBef>
                <a:spcPct val="50000"/>
              </a:spcBef>
            </a:pPr>
            <a:endParaRPr lang="en-GB" altLang="en-US" b="0" u="none">
              <a:latin typeface="Arial" panose="020B0604020202020204" pitchFamily="34" charset="0"/>
            </a:endParaRPr>
          </a:p>
        </p:txBody>
      </p:sp>
      <p:sp>
        <p:nvSpPr>
          <p:cNvPr id="64524" name="Text Box 12"/>
          <p:cNvSpPr txBox="1">
            <a:spLocks noChangeArrowheads="1"/>
          </p:cNvSpPr>
          <p:nvPr/>
        </p:nvSpPr>
        <p:spPr bwMode="auto">
          <a:xfrm>
            <a:off x="0" y="476250"/>
            <a:ext cx="457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ltLang="en-US" sz="1800" b="0" u="none">
              <a:latin typeface="Arial" panose="020B0604020202020204" pitchFamily="34" charset="0"/>
            </a:endParaRPr>
          </a:p>
        </p:txBody>
      </p:sp>
      <p:sp>
        <p:nvSpPr>
          <p:cNvPr id="64525" name="Text Box 13"/>
          <p:cNvSpPr txBox="1">
            <a:spLocks noChangeArrowheads="1"/>
          </p:cNvSpPr>
          <p:nvPr/>
        </p:nvSpPr>
        <p:spPr bwMode="auto">
          <a:xfrm>
            <a:off x="0" y="260350"/>
            <a:ext cx="4572000"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NZ" altLang="en-US" sz="1000" b="0" u="none">
              <a:latin typeface="Arial" panose="020B0604020202020204" pitchFamily="34" charset="0"/>
            </a:endParaRP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vertical tricolour consisting of black, red and green. The central red stripe contains the afghan national emblem.                              </a:t>
            </a:r>
            <a:r>
              <a:rPr lang="en-NZ" altLang="en-US" sz="1200" u="none">
                <a:latin typeface="Arial" panose="020B0604020202020204" pitchFamily="34" charset="0"/>
              </a:rPr>
              <a:t>Capital: </a:t>
            </a:r>
            <a:r>
              <a:rPr lang="en-NZ" altLang="en-US" sz="1200" b="0" u="none">
                <a:latin typeface="Arial" panose="020B0604020202020204" pitchFamily="34" charset="0"/>
              </a:rPr>
              <a:t>Kabul                                                                                       </a:t>
            </a:r>
            <a:r>
              <a:rPr lang="en-NZ" altLang="en-US" sz="1200" u="none">
                <a:latin typeface="Arial" panose="020B0604020202020204" pitchFamily="34" charset="0"/>
              </a:rPr>
              <a:t>Area: </a:t>
            </a:r>
            <a:r>
              <a:rPr lang="en-NZ" altLang="en-US" sz="1200" b="0" u="none">
                <a:latin typeface="Arial" panose="020B0604020202020204" pitchFamily="34" charset="0"/>
              </a:rPr>
              <a:t>652 225 sq Km                                                                           </a:t>
            </a:r>
            <a:r>
              <a:rPr lang="en-NZ" altLang="en-US" sz="1200" u="none">
                <a:latin typeface="Arial" panose="020B0604020202020204" pitchFamily="34" charset="0"/>
              </a:rPr>
              <a:t>Population: </a:t>
            </a:r>
            <a:r>
              <a:rPr lang="en-NZ" altLang="en-US" sz="1200" b="0" u="none">
                <a:latin typeface="Arial" panose="020B0604020202020204" pitchFamily="34" charset="0"/>
              </a:rPr>
              <a:t>25 500 100</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lgn="l">
              <a:spcBef>
                <a:spcPct val="50000"/>
              </a:spcBef>
            </a:pPr>
            <a:r>
              <a:rPr lang="en-NZ" altLang="en-US" sz="1200" u="none">
                <a:latin typeface="Arial" panose="020B0604020202020204" pitchFamily="34" charset="0"/>
              </a:rPr>
              <a:t>                                     </a:t>
            </a:r>
            <a:r>
              <a:rPr lang="en-NZ" altLang="en-US" u="none">
                <a:latin typeface="Arial" panose="020B0604020202020204" pitchFamily="34" charset="0"/>
              </a:rPr>
              <a:t>ALGERIA                  </a:t>
            </a:r>
            <a:r>
              <a:rPr lang="en-NZ" altLang="en-US" sz="1200" u="none">
                <a:latin typeface="Arial" panose="020B0604020202020204" pitchFamily="34" charset="0"/>
              </a:rPr>
              <a:t>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This flag is divided vertically down the centre. The half nearer the hoist is green, whereas the half nearer the fly is white. A red star and crescent are positioned in the centre.             </a:t>
            </a:r>
            <a:r>
              <a:rPr lang="en-NZ" altLang="en-US" sz="1200" u="none">
                <a:latin typeface="Arial" panose="020B0604020202020204" pitchFamily="34" charset="0"/>
              </a:rPr>
              <a:t>            Capital: </a:t>
            </a:r>
            <a:r>
              <a:rPr lang="en-NZ" altLang="en-US" sz="1200" b="0" u="none">
                <a:latin typeface="Arial" panose="020B0604020202020204" pitchFamily="34" charset="0"/>
              </a:rPr>
              <a:t>Algiers                                                                                  </a:t>
            </a:r>
            <a:r>
              <a:rPr lang="en-NZ" altLang="en-US" sz="1200" u="none">
                <a:latin typeface="Arial" panose="020B0604020202020204" pitchFamily="34" charset="0"/>
              </a:rPr>
              <a:t>Area: </a:t>
            </a:r>
            <a:r>
              <a:rPr lang="en-NZ" altLang="en-US" sz="1200" b="0" u="none">
                <a:latin typeface="Arial" panose="020B0604020202020204" pitchFamily="34" charset="0"/>
              </a:rPr>
              <a:t>2 381 741 sq Km                                                                      </a:t>
            </a:r>
            <a:r>
              <a:rPr lang="en-NZ" altLang="en-US" sz="1200" u="none">
                <a:latin typeface="Arial" panose="020B0604020202020204" pitchFamily="34" charset="0"/>
              </a:rPr>
              <a:t>Population: </a:t>
            </a:r>
            <a:r>
              <a:rPr lang="en-NZ" altLang="en-US" sz="1200" b="0" u="none">
                <a:latin typeface="Arial" panose="020B0604020202020204" pitchFamily="34" charset="0"/>
              </a:rPr>
              <a:t>37 100 000</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lgn="l">
              <a:spcBef>
                <a:spcPct val="50000"/>
              </a:spcBef>
            </a:pPr>
            <a:r>
              <a:rPr lang="en-NZ" altLang="en-US" u="none">
                <a:latin typeface="Arial" panose="020B0604020202020204" pitchFamily="34" charset="0"/>
              </a:rPr>
              <a:t>                       ANGOLA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This flag is divided in half horizontally, with the top half being red and the lower half being black. A yellow emblem containing a star, a shaft and a crescent shape is positioned in the centre.                                                                          </a:t>
            </a:r>
            <a:r>
              <a:rPr lang="en-NZ" altLang="en-US" sz="1200" u="none">
                <a:latin typeface="Arial" panose="020B0604020202020204" pitchFamily="34" charset="0"/>
              </a:rPr>
              <a:t>Capital:</a:t>
            </a:r>
            <a:r>
              <a:rPr lang="en-NZ" altLang="en-US" sz="1200" b="0" u="none">
                <a:latin typeface="Arial" panose="020B0604020202020204" pitchFamily="34" charset="0"/>
              </a:rPr>
              <a:t> Luanda                                                                                  </a:t>
            </a:r>
            <a:r>
              <a:rPr lang="en-NZ" altLang="en-US" sz="1200" u="none">
                <a:latin typeface="Arial" panose="020B0604020202020204" pitchFamily="34" charset="0"/>
              </a:rPr>
              <a:t>Area: </a:t>
            </a:r>
            <a:r>
              <a:rPr lang="en-NZ" altLang="en-US" sz="1200" b="0" u="none">
                <a:latin typeface="Arial" panose="020B0604020202020204" pitchFamily="34" charset="0"/>
              </a:rPr>
              <a:t>1 246 700 sq Km                                                                                                   </a:t>
            </a:r>
            <a:r>
              <a:rPr lang="en-NZ" altLang="en-US" sz="1200" u="none">
                <a:latin typeface="Arial" panose="020B0604020202020204" pitchFamily="34" charset="0"/>
              </a:rPr>
              <a:t>Population: </a:t>
            </a:r>
            <a:r>
              <a:rPr lang="en-NZ" altLang="en-US" sz="1200" b="0" u="none">
                <a:latin typeface="Arial" panose="020B0604020202020204" pitchFamily="34" charset="0"/>
              </a:rPr>
              <a:t>20 269 294</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55"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25956"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5957" name="Picture 5" descr="Roman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2238" y="307975"/>
            <a:ext cx="3330575" cy="1887538"/>
          </a:xfrm>
          <a:prstGeom prst="rect">
            <a:avLst/>
          </a:prstGeom>
          <a:noFill/>
          <a:extLst>
            <a:ext uri="{909E8E84-426E-40DD-AFC4-6F175D3DCCD1}">
              <a14:hiddenFill xmlns:a14="http://schemas.microsoft.com/office/drawing/2010/main">
                <a:solidFill>
                  <a:srgbClr val="FFFFFF"/>
                </a:solidFill>
              </a14:hiddenFill>
            </a:ext>
          </a:extLst>
        </p:spPr>
      </p:pic>
      <p:pic>
        <p:nvPicPr>
          <p:cNvPr id="125958" name="Picture 6" descr="Royal Standa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6363" y="2479675"/>
            <a:ext cx="3351212" cy="1893888"/>
          </a:xfrm>
          <a:prstGeom prst="rect">
            <a:avLst/>
          </a:prstGeom>
          <a:noFill/>
          <a:extLst>
            <a:ext uri="{909E8E84-426E-40DD-AFC4-6F175D3DCCD1}">
              <a14:hiddenFill xmlns:a14="http://schemas.microsoft.com/office/drawing/2010/main">
                <a:solidFill>
                  <a:srgbClr val="FFFFFF"/>
                </a:solidFill>
              </a14:hiddenFill>
            </a:ext>
          </a:extLst>
        </p:spPr>
      </p:pic>
      <p:pic>
        <p:nvPicPr>
          <p:cNvPr id="125959" name="Picture 7" descr="Russ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9063" y="4660900"/>
            <a:ext cx="3359150" cy="1897063"/>
          </a:xfrm>
          <a:prstGeom prst="rect">
            <a:avLst/>
          </a:prstGeom>
          <a:noFill/>
          <a:extLst>
            <a:ext uri="{909E8E84-426E-40DD-AFC4-6F175D3DCCD1}">
              <a14:hiddenFill xmlns:a14="http://schemas.microsoft.com/office/drawing/2010/main">
                <a:solidFill>
                  <a:srgbClr val="FFFFFF"/>
                </a:solidFill>
              </a14:hiddenFill>
            </a:ext>
          </a:extLst>
        </p:spPr>
      </p:pic>
      <p:sp>
        <p:nvSpPr>
          <p:cNvPr id="125962" name="Text Box 10"/>
          <p:cNvSpPr txBox="1">
            <a:spLocks noChangeArrowheads="1"/>
          </p:cNvSpPr>
          <p:nvPr/>
        </p:nvSpPr>
        <p:spPr bwMode="auto">
          <a:xfrm>
            <a:off x="0" y="0"/>
            <a:ext cx="4572000" cy="587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ROMANIA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vertical tricolour of blue, yellow and red. In the central yellow stripe is an emblem; a yellow eagle in a blue shield symbol. On the eagles chest is a grid of four squares alternating between blue and red, each containing it’s own symbol.              </a:t>
            </a:r>
            <a:r>
              <a:rPr lang="en-NZ" altLang="en-US" sz="1200" u="none">
                <a:latin typeface="Arial" panose="020B0604020202020204" pitchFamily="34" charset="0"/>
              </a:rPr>
              <a:t>Capital: </a:t>
            </a:r>
            <a:r>
              <a:rPr lang="en-NZ" altLang="en-US" sz="1200" b="0" u="none">
                <a:latin typeface="Arial" panose="020B0604020202020204" pitchFamily="34" charset="0"/>
              </a:rPr>
              <a:t>Bucharest                                                                        </a:t>
            </a:r>
            <a:r>
              <a:rPr lang="en-NZ" altLang="en-US" sz="1200" u="none">
                <a:latin typeface="Arial" panose="020B0604020202020204" pitchFamily="34" charset="0"/>
              </a:rPr>
              <a:t>Area: </a:t>
            </a:r>
            <a:r>
              <a:rPr lang="en-NZ" altLang="en-US" sz="1200" b="0" u="none">
                <a:latin typeface="Arial" panose="020B0604020202020204" pitchFamily="34" charset="0"/>
              </a:rPr>
              <a:t>237 500 sq Km                                                             </a:t>
            </a:r>
            <a:r>
              <a:rPr lang="en-NZ" altLang="en-US" sz="1200" u="none">
                <a:latin typeface="Arial" panose="020B0604020202020204" pitchFamily="34" charset="0"/>
              </a:rPr>
              <a:t>Population: </a:t>
            </a:r>
            <a:r>
              <a:rPr lang="en-NZ" altLang="en-US" sz="1200" b="0" u="none">
                <a:latin typeface="Arial" panose="020B0604020202020204" pitchFamily="34" charset="0"/>
              </a:rPr>
              <a:t>19 042 936</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ROYAL STANDARD</a:t>
            </a:r>
          </a:p>
          <a:p>
            <a:pPr algn="l">
              <a:spcBef>
                <a:spcPct val="50000"/>
              </a:spcBef>
            </a:pPr>
            <a:r>
              <a:rPr lang="en-NZ" altLang="en-US" sz="1200" b="0" u="none">
                <a:latin typeface="Arial" panose="020B0604020202020204" pitchFamily="34" charset="0"/>
              </a:rPr>
              <a:t>This is the personal flag of the reigning sovereign of Great Briton. It is only flown when the sovereign is actually present, being hoisted when she arrives, and lowered when she leaves.</a:t>
            </a:r>
            <a:r>
              <a:rPr lang="en-NZ" altLang="en-US" sz="1200" u="none">
                <a:latin typeface="Arial" panose="020B0604020202020204" pitchFamily="34" charset="0"/>
              </a:rPr>
              <a:t>              Flag: </a:t>
            </a:r>
            <a:r>
              <a:rPr lang="en-NZ" altLang="en-US" sz="1200" b="0" u="none">
                <a:latin typeface="Arial" panose="020B0604020202020204" pitchFamily="34" charset="0"/>
              </a:rPr>
              <a:t>This flag is divided evenly into four quarters. The first and last quarters contain yellow lions on a red background, and are the Royal Emblem of England. The second quarter has a red rampant lion on a yellow background and is the Royal Emblem of Scotland. The Royal Emblem of Ireland is a harp on a blue background and is displayed in the third quarter. Wales has its own standard and national flag.</a:t>
            </a:r>
          </a:p>
          <a:p>
            <a:pPr>
              <a:spcBef>
                <a:spcPct val="50000"/>
              </a:spcBef>
            </a:pPr>
            <a:r>
              <a:rPr lang="en-NZ" altLang="en-US" u="none">
                <a:latin typeface="Arial" panose="020B0604020202020204" pitchFamily="34" charset="0"/>
              </a:rPr>
              <a:t>RUSSIA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Russian Federation has a horizontal tricolour for its flag. It has three stripes of white blue and red.                             </a:t>
            </a:r>
            <a:r>
              <a:rPr lang="en-NZ" altLang="en-US" sz="1200" u="none">
                <a:latin typeface="Arial" panose="020B0604020202020204" pitchFamily="34" charset="0"/>
              </a:rPr>
              <a:t>Capital: </a:t>
            </a:r>
            <a:r>
              <a:rPr lang="en-NZ" altLang="en-US" sz="1200" b="0" u="none">
                <a:latin typeface="Arial" panose="020B0604020202020204" pitchFamily="34" charset="0"/>
              </a:rPr>
              <a:t>Moscow                                                                           </a:t>
            </a:r>
            <a:r>
              <a:rPr lang="en-NZ" altLang="en-US" sz="1200" u="none">
                <a:latin typeface="Arial" panose="020B0604020202020204" pitchFamily="34" charset="0"/>
              </a:rPr>
              <a:t>Area: </a:t>
            </a:r>
            <a:r>
              <a:rPr lang="en-NZ" altLang="en-US" sz="1200" b="0" u="none">
                <a:latin typeface="Arial" panose="020B0604020202020204" pitchFamily="34" charset="0"/>
              </a:rPr>
              <a:t>17 075 400 sq Km (1)                                                             </a:t>
            </a:r>
            <a:r>
              <a:rPr lang="en-NZ" altLang="en-US" sz="1200" u="none">
                <a:latin typeface="Arial" panose="020B0604020202020204" pitchFamily="34" charset="0"/>
              </a:rPr>
              <a:t>Population: </a:t>
            </a:r>
            <a:r>
              <a:rPr lang="en-NZ" altLang="en-US" sz="1200" b="0" u="none">
                <a:latin typeface="Arial" panose="020B0604020202020204" pitchFamily="34" charset="0"/>
              </a:rPr>
              <a:t>143 100 000 (8)</a:t>
            </a:r>
            <a:endParaRPr lang="en-GB" altLang="en-US" sz="1200" b="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79"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26980"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6981" name="Picture 5" descr="Samo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307975"/>
            <a:ext cx="3325813" cy="1862138"/>
          </a:xfrm>
          <a:prstGeom prst="rect">
            <a:avLst/>
          </a:prstGeom>
          <a:noFill/>
          <a:extLst>
            <a:ext uri="{909E8E84-426E-40DD-AFC4-6F175D3DCCD1}">
              <a14:hiddenFill xmlns:a14="http://schemas.microsoft.com/office/drawing/2010/main">
                <a:solidFill>
                  <a:srgbClr val="FFFFFF"/>
                </a:solidFill>
              </a14:hiddenFill>
            </a:ext>
          </a:extLst>
        </p:spPr>
      </p:pic>
      <p:pic>
        <p:nvPicPr>
          <p:cNvPr id="126982" name="Picture 6" descr="Saudi Arab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79675"/>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26983" name="Picture 7" descr="Scotla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52963"/>
            <a:ext cx="3313113" cy="1871662"/>
          </a:xfrm>
          <a:prstGeom prst="rect">
            <a:avLst/>
          </a:prstGeom>
          <a:noFill/>
          <a:extLst>
            <a:ext uri="{909E8E84-426E-40DD-AFC4-6F175D3DCCD1}">
              <a14:hiddenFill xmlns:a14="http://schemas.microsoft.com/office/drawing/2010/main">
                <a:solidFill>
                  <a:srgbClr val="FFFFFF"/>
                </a:solidFill>
              </a14:hiddenFill>
            </a:ext>
          </a:extLst>
        </p:spPr>
      </p:pic>
      <p:pic>
        <p:nvPicPr>
          <p:cNvPr id="126985" name="Picture 9" descr="Samo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7000" y="333375"/>
            <a:ext cx="3325813" cy="1862138"/>
          </a:xfrm>
          <a:prstGeom prst="rect">
            <a:avLst/>
          </a:prstGeom>
          <a:noFill/>
          <a:extLst>
            <a:ext uri="{909E8E84-426E-40DD-AFC4-6F175D3DCCD1}">
              <a14:hiddenFill xmlns:a14="http://schemas.microsoft.com/office/drawing/2010/main">
                <a:solidFill>
                  <a:srgbClr val="FFFFFF"/>
                </a:solidFill>
              </a14:hiddenFill>
            </a:ext>
          </a:extLst>
        </p:spPr>
      </p:pic>
      <p:sp>
        <p:nvSpPr>
          <p:cNvPr id="126986" name="Text Box 10"/>
          <p:cNvSpPr txBox="1">
            <a:spLocks noChangeArrowheads="1"/>
          </p:cNvSpPr>
          <p:nvPr/>
        </p:nvSpPr>
        <p:spPr bwMode="auto">
          <a:xfrm>
            <a:off x="0" y="0"/>
            <a:ext cx="4572000" cy="606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SAMOA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national flag of Samoa has a red background with a blue canton. Inside the canton are four small white stars and one large white star, arranged in the formation of the Southern Cross. </a:t>
            </a:r>
            <a:r>
              <a:rPr lang="en-NZ" altLang="en-US" sz="1200" u="none">
                <a:latin typeface="Arial" panose="020B0604020202020204" pitchFamily="34" charset="0"/>
              </a:rPr>
              <a:t>Capital: </a:t>
            </a:r>
            <a:r>
              <a:rPr lang="en-NZ" altLang="en-US" sz="1200" b="0" u="none">
                <a:latin typeface="Arial" panose="020B0604020202020204" pitchFamily="34" charset="0"/>
              </a:rPr>
              <a:t>Apia                                                                               </a:t>
            </a:r>
            <a:r>
              <a:rPr lang="en-NZ" altLang="en-US" sz="1200" u="none">
                <a:latin typeface="Arial" panose="020B0604020202020204" pitchFamily="34" charset="0"/>
              </a:rPr>
              <a:t>Area: </a:t>
            </a:r>
            <a:r>
              <a:rPr lang="en-NZ" altLang="en-US" sz="1200" b="0" u="none">
                <a:latin typeface="Arial" panose="020B0604020202020204" pitchFamily="34" charset="0"/>
              </a:rPr>
              <a:t>2 831 sq Km                                                                      </a:t>
            </a:r>
            <a:r>
              <a:rPr lang="en-NZ" altLang="en-US" sz="1200" u="none">
                <a:latin typeface="Arial" panose="020B0604020202020204" pitchFamily="34" charset="0"/>
              </a:rPr>
              <a:t>Population: </a:t>
            </a:r>
            <a:r>
              <a:rPr lang="en-NZ" altLang="en-US" sz="1200" b="0" u="none">
                <a:latin typeface="Arial" panose="020B0604020202020204" pitchFamily="34" charset="0"/>
              </a:rPr>
              <a:t>186 340                                           </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SAUDI ARABIA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Green provides the background for the for the flag of Saudi Arabia. A white sword is pictured in the lower portion, above which are Arabic characters that read ‘There is no God but God, and Mohamed is the Prophet of god’. This is Mohammedan declaration of faith.                                                                       </a:t>
            </a:r>
            <a:r>
              <a:rPr lang="en-NZ" altLang="en-US" sz="1200" u="none">
                <a:latin typeface="Arial" panose="020B0604020202020204" pitchFamily="34" charset="0"/>
              </a:rPr>
              <a:t>Capital: </a:t>
            </a:r>
            <a:r>
              <a:rPr lang="en-NZ" altLang="en-US" sz="1200" b="0" u="none">
                <a:latin typeface="Arial" panose="020B0604020202020204" pitchFamily="34" charset="0"/>
              </a:rPr>
              <a:t>Riyadh                                                                             </a:t>
            </a:r>
            <a:r>
              <a:rPr lang="en-NZ" altLang="en-US" sz="1200" u="none">
                <a:latin typeface="Arial" panose="020B0604020202020204" pitchFamily="34" charset="0"/>
              </a:rPr>
              <a:t>Area: </a:t>
            </a:r>
            <a:r>
              <a:rPr lang="en-NZ" altLang="en-US" sz="1200" b="0" u="none">
                <a:latin typeface="Arial" panose="020B0604020202020204" pitchFamily="34" charset="0"/>
              </a:rPr>
              <a:t>2 200 000 sq Km                                                                </a:t>
            </a:r>
            <a:r>
              <a:rPr lang="en-NZ" altLang="en-US" sz="1200" u="none">
                <a:latin typeface="Arial" panose="020B0604020202020204" pitchFamily="34" charset="0"/>
              </a:rPr>
              <a:t>Population: </a:t>
            </a:r>
            <a:r>
              <a:rPr lang="en-NZ" altLang="en-US" sz="1200" b="0" u="none">
                <a:latin typeface="Arial" panose="020B0604020202020204" pitchFamily="34" charset="0"/>
              </a:rPr>
              <a:t>27 136 977                                                   </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SCOTLAND</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Scottish flag has the white diagonal cross of St. Andrew on its blue background. This flag provides the base for the Union Jack                                                                            </a:t>
            </a:r>
            <a:r>
              <a:rPr lang="en-NZ" altLang="en-US" sz="1200" u="none">
                <a:latin typeface="Arial" panose="020B0604020202020204" pitchFamily="34" charset="0"/>
              </a:rPr>
              <a:t>Capital: </a:t>
            </a:r>
            <a:r>
              <a:rPr lang="en-NZ" altLang="en-US" sz="1200" b="0" u="none">
                <a:latin typeface="Arial" panose="020B0604020202020204" pitchFamily="34" charset="0"/>
              </a:rPr>
              <a:t>Edinburgh                                                                     </a:t>
            </a:r>
            <a:r>
              <a:rPr lang="en-NZ" altLang="en-US" sz="1200" u="none">
                <a:latin typeface="Arial" panose="020B0604020202020204" pitchFamily="34" charset="0"/>
              </a:rPr>
              <a:t>Area: </a:t>
            </a:r>
            <a:r>
              <a:rPr lang="en-NZ" altLang="en-US" sz="1200" b="0" u="none">
                <a:latin typeface="Arial" panose="020B0604020202020204" pitchFamily="34" charset="0"/>
              </a:rPr>
              <a:t>78 722 sq Km                                                                      </a:t>
            </a:r>
            <a:r>
              <a:rPr lang="en-NZ" altLang="en-US" sz="1200" u="none">
                <a:latin typeface="Arial" panose="020B0604020202020204" pitchFamily="34" charset="0"/>
              </a:rPr>
              <a:t>Population: </a:t>
            </a:r>
            <a:r>
              <a:rPr lang="en-NZ" altLang="en-US" sz="1200" b="0" u="none">
                <a:latin typeface="Arial" panose="020B0604020202020204" pitchFamily="34" charset="0"/>
              </a:rPr>
              <a:t>5 116 900</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03"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28004"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8005" name="Picture 5" descr="Silver Fer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8900" y="295275"/>
            <a:ext cx="3349625" cy="1892300"/>
          </a:xfrm>
          <a:prstGeom prst="rect">
            <a:avLst/>
          </a:prstGeom>
          <a:noFill/>
          <a:extLst>
            <a:ext uri="{909E8E84-426E-40DD-AFC4-6F175D3DCCD1}">
              <a14:hiddenFill xmlns:a14="http://schemas.microsoft.com/office/drawing/2010/main">
                <a:solidFill>
                  <a:srgbClr val="FFFFFF"/>
                </a:solidFill>
              </a14:hiddenFill>
            </a:ext>
          </a:extLst>
        </p:spPr>
      </p:pic>
      <p:pic>
        <p:nvPicPr>
          <p:cNvPr id="128006" name="Picture 6" descr="Singapo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263" y="2476500"/>
            <a:ext cx="3384550" cy="1911350"/>
          </a:xfrm>
          <a:prstGeom prst="rect">
            <a:avLst/>
          </a:prstGeom>
          <a:noFill/>
          <a:extLst>
            <a:ext uri="{909E8E84-426E-40DD-AFC4-6F175D3DCCD1}">
              <a14:hiddenFill xmlns:a14="http://schemas.microsoft.com/office/drawing/2010/main">
                <a:solidFill>
                  <a:srgbClr val="FFFFFF"/>
                </a:solidFill>
              </a14:hiddenFill>
            </a:ext>
          </a:extLst>
        </p:spPr>
      </p:pic>
      <p:pic>
        <p:nvPicPr>
          <p:cNvPr id="128007" name="Picture 7" descr="Somal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0963" y="4673600"/>
            <a:ext cx="3384550" cy="1911350"/>
          </a:xfrm>
          <a:prstGeom prst="rect">
            <a:avLst/>
          </a:prstGeom>
          <a:noFill/>
          <a:extLst>
            <a:ext uri="{909E8E84-426E-40DD-AFC4-6F175D3DCCD1}">
              <a14:hiddenFill xmlns:a14="http://schemas.microsoft.com/office/drawing/2010/main">
                <a:solidFill>
                  <a:srgbClr val="FFFFFF"/>
                </a:solidFill>
              </a14:hiddenFill>
            </a:ext>
          </a:extLst>
        </p:spPr>
      </p:pic>
      <p:sp>
        <p:nvSpPr>
          <p:cNvPr id="128008" name="Text Box 8"/>
          <p:cNvSpPr txBox="1">
            <a:spLocks noChangeArrowheads="1"/>
          </p:cNvSpPr>
          <p:nvPr/>
        </p:nvSpPr>
        <p:spPr bwMode="auto">
          <a:xfrm>
            <a:off x="0" y="0"/>
            <a:ext cx="4572000" cy="588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SILVER FERN      </a:t>
            </a:r>
          </a:p>
          <a:p>
            <a:pPr algn="l">
              <a:spcBef>
                <a:spcPct val="50000"/>
              </a:spcBef>
            </a:pPr>
            <a:r>
              <a:rPr lang="en-NZ" altLang="en-US" sz="1200" b="0" u="none">
                <a:latin typeface="Arial" panose="020B0604020202020204" pitchFamily="34" charset="0"/>
              </a:rPr>
              <a:t>This flag represents all New Zealand sports teams.                       </a:t>
            </a:r>
            <a:r>
              <a:rPr lang="en-NZ" altLang="en-US" sz="1200" u="none">
                <a:latin typeface="Arial" panose="020B0604020202020204" pitchFamily="34" charset="0"/>
              </a:rPr>
              <a:t>Flag: </a:t>
            </a:r>
            <a:r>
              <a:rPr lang="en-NZ" altLang="en-US" sz="1200" b="0" u="none">
                <a:latin typeface="Arial" panose="020B0604020202020204" pitchFamily="34" charset="0"/>
              </a:rPr>
              <a:t>Contrary to its name, the Silver Fern does not actually contain the colour silver. It has a white fern leaf shape on a black background.                                                                                    </a:t>
            </a:r>
            <a:endParaRPr lang="en-NZ" altLang="en-US" sz="1200" u="none">
              <a:latin typeface="Arial" panose="020B0604020202020204" pitchFamily="34" charset="0"/>
            </a:endParaRPr>
          </a:p>
          <a:p>
            <a:pPr algn="l">
              <a:spcBef>
                <a:spcPct val="50000"/>
              </a:spcBef>
            </a:pPr>
            <a:endParaRPr lang="en-NZ" altLang="en-US" sz="1200" u="none">
              <a:latin typeface="Arial" panose="020B0604020202020204" pitchFamily="34" charset="0"/>
            </a:endParaRPr>
          </a:p>
          <a:p>
            <a:pPr algn="l">
              <a:spcBef>
                <a:spcPct val="50000"/>
              </a:spcBef>
            </a:pPr>
            <a:endParaRPr lang="en-NZ" altLang="en-US" sz="1200" u="none">
              <a:latin typeface="Arial" panose="020B0604020202020204" pitchFamily="34" charset="0"/>
            </a:endParaRPr>
          </a:p>
          <a:p>
            <a:pPr algn="l">
              <a:spcBef>
                <a:spcPct val="50000"/>
              </a:spcBef>
            </a:pPr>
            <a:endParaRPr lang="en-NZ" altLang="en-US" sz="1200" u="none">
              <a:latin typeface="Arial" panose="020B0604020202020204" pitchFamily="34" charset="0"/>
            </a:endParaRPr>
          </a:p>
          <a:p>
            <a:pPr>
              <a:spcBef>
                <a:spcPct val="50000"/>
              </a:spcBef>
            </a:pPr>
            <a:r>
              <a:rPr lang="en-NZ" altLang="en-US" u="none">
                <a:latin typeface="Arial" panose="020B0604020202020204" pitchFamily="34" charset="0"/>
              </a:rPr>
              <a:t>SINGAPORE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flag of </a:t>
            </a:r>
            <a:r>
              <a:rPr lang="en-NZ" altLang="en-US" sz="1200" b="0" u="none">
                <a:latin typeface="Arial" panose="020B0604020202020204" pitchFamily="34" charset="0"/>
                <a:hlinkClick r:id="rId6" action="ppaction://hlinksldjump"/>
              </a:rPr>
              <a:t>Indonesia</a:t>
            </a:r>
            <a:r>
              <a:rPr lang="en-NZ" altLang="en-US" sz="1200" b="0" u="none">
                <a:latin typeface="Arial" panose="020B0604020202020204" pitchFamily="34" charset="0"/>
              </a:rPr>
              <a:t> makes up the base of the Singapore national flag. It has white in the lower half and red in the upper. To the left of the red section is a white moon symbol beside five white stars.                                                                                 </a:t>
            </a:r>
            <a:r>
              <a:rPr lang="en-NZ" altLang="en-US" sz="1200" u="none">
                <a:latin typeface="Arial" panose="020B0604020202020204" pitchFamily="34" charset="0"/>
              </a:rPr>
              <a:t>Capital: </a:t>
            </a:r>
            <a:r>
              <a:rPr lang="en-NZ" altLang="en-US" sz="1200" b="0" u="none">
                <a:latin typeface="Arial" panose="020B0604020202020204" pitchFamily="34" charset="0"/>
              </a:rPr>
              <a:t>Singapore                                                                         </a:t>
            </a:r>
            <a:r>
              <a:rPr lang="en-NZ" altLang="en-US" sz="1200" u="none">
                <a:latin typeface="Arial" panose="020B0604020202020204" pitchFamily="34" charset="0"/>
              </a:rPr>
              <a:t>Area: </a:t>
            </a:r>
            <a:r>
              <a:rPr lang="en-NZ" altLang="en-US" sz="1200" b="0" u="none">
                <a:latin typeface="Arial" panose="020B0604020202020204" pitchFamily="34" charset="0"/>
              </a:rPr>
              <a:t>639 sq Km                                                                            </a:t>
            </a:r>
            <a:r>
              <a:rPr lang="en-NZ" altLang="en-US" sz="1200" u="none">
                <a:latin typeface="Arial" panose="020B0604020202020204" pitchFamily="34" charset="0"/>
              </a:rPr>
              <a:t>Population: </a:t>
            </a:r>
            <a:r>
              <a:rPr lang="en-NZ" altLang="en-US" sz="1200" b="0" u="none">
                <a:latin typeface="Arial" panose="020B0604020202020204" pitchFamily="34" charset="0"/>
              </a:rPr>
              <a:t>5 138 700                                                               </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SOMALIA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flag that is simple in design. The African nation has a pale blue background with a central, white, five-pointed star.       </a:t>
            </a:r>
            <a:r>
              <a:rPr lang="en-NZ" altLang="en-US" sz="1200" u="none">
                <a:latin typeface="Arial" panose="020B0604020202020204" pitchFamily="34" charset="0"/>
              </a:rPr>
              <a:t>Capital: </a:t>
            </a:r>
            <a:r>
              <a:rPr lang="en-NZ" altLang="en-US" sz="1200" b="0" u="none">
                <a:latin typeface="Arial" panose="020B0604020202020204" pitchFamily="34" charset="0"/>
              </a:rPr>
              <a:t>Mogadishu                                                                     </a:t>
            </a:r>
            <a:r>
              <a:rPr lang="en-NZ" altLang="en-US" sz="1200" u="none">
                <a:latin typeface="Arial" panose="020B0604020202020204" pitchFamily="34" charset="0"/>
              </a:rPr>
              <a:t>Area: </a:t>
            </a:r>
            <a:r>
              <a:rPr lang="en-NZ" altLang="en-US" sz="1200" b="0" u="none">
                <a:latin typeface="Arial" panose="020B0604020202020204" pitchFamily="34" charset="0"/>
              </a:rPr>
              <a:t>637 657 sq Km                                                                   </a:t>
            </a:r>
            <a:r>
              <a:rPr lang="en-NZ" altLang="en-US" sz="1200" u="none">
                <a:latin typeface="Arial" panose="020B0604020202020204" pitchFamily="34" charset="0"/>
              </a:rPr>
              <a:t>Population: </a:t>
            </a:r>
            <a:r>
              <a:rPr lang="en-NZ" altLang="en-US" sz="1200" b="0" u="none">
                <a:latin typeface="Arial" panose="020B0604020202020204" pitchFamily="34" charset="0"/>
              </a:rPr>
              <a:t>9 797 000</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27"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29028"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029" name="Picture 5" descr="South Afric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5563" y="285750"/>
            <a:ext cx="3384550" cy="1911350"/>
          </a:xfrm>
          <a:prstGeom prst="rect">
            <a:avLst/>
          </a:prstGeom>
          <a:noFill/>
          <a:extLst>
            <a:ext uri="{909E8E84-426E-40DD-AFC4-6F175D3DCCD1}">
              <a14:hiddenFill xmlns:a14="http://schemas.microsoft.com/office/drawing/2010/main">
                <a:solidFill>
                  <a:srgbClr val="FFFFFF"/>
                </a:solidFill>
              </a14:hiddenFill>
            </a:ext>
          </a:extLst>
        </p:spPr>
      </p:pic>
      <p:pic>
        <p:nvPicPr>
          <p:cNvPr id="129030" name="Picture 6" descr="Spa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863" y="2466975"/>
            <a:ext cx="3384550" cy="1911350"/>
          </a:xfrm>
          <a:prstGeom prst="rect">
            <a:avLst/>
          </a:prstGeom>
          <a:noFill/>
          <a:extLst>
            <a:ext uri="{909E8E84-426E-40DD-AFC4-6F175D3DCCD1}">
              <a14:hiddenFill xmlns:a14="http://schemas.microsoft.com/office/drawing/2010/main">
                <a:solidFill>
                  <a:srgbClr val="FFFFFF"/>
                </a:solidFill>
              </a14:hiddenFill>
            </a:ext>
          </a:extLst>
        </p:spPr>
      </p:pic>
      <p:pic>
        <p:nvPicPr>
          <p:cNvPr id="129031" name="Picture 7" descr="Sud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263" y="4648200"/>
            <a:ext cx="3384550" cy="1911350"/>
          </a:xfrm>
          <a:prstGeom prst="rect">
            <a:avLst/>
          </a:prstGeom>
          <a:noFill/>
          <a:extLst>
            <a:ext uri="{909E8E84-426E-40DD-AFC4-6F175D3DCCD1}">
              <a14:hiddenFill xmlns:a14="http://schemas.microsoft.com/office/drawing/2010/main">
                <a:solidFill>
                  <a:srgbClr val="FFFFFF"/>
                </a:solidFill>
              </a14:hiddenFill>
            </a:ext>
          </a:extLst>
        </p:spPr>
      </p:pic>
      <p:sp>
        <p:nvSpPr>
          <p:cNvPr id="129032" name="Text Box 8"/>
          <p:cNvSpPr txBox="1">
            <a:spLocks noChangeArrowheads="1"/>
          </p:cNvSpPr>
          <p:nvPr/>
        </p:nvSpPr>
        <p:spPr bwMode="auto">
          <a:xfrm>
            <a:off x="0" y="0"/>
            <a:ext cx="4572000" cy="578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SOUTH AFRICA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Different to many of the other flags in this book. The South African national flag has a wide green horizontal stripe which covers the two-thirds nearest the fly. It is met by two more diagonal lines coming from the two left hand corners. A black triangle is formed in the hoist and bordered by a thin yellow stripe. The remaining areas are in red and blue and bordered by white stripe.                                                                                 </a:t>
            </a:r>
            <a:r>
              <a:rPr lang="en-NZ" altLang="en-US" sz="1200" u="none">
                <a:latin typeface="Arial" panose="020B0604020202020204" pitchFamily="34" charset="0"/>
              </a:rPr>
              <a:t>Capital: </a:t>
            </a:r>
            <a:r>
              <a:rPr lang="en-NZ" altLang="en-US" sz="1200" b="0" u="none">
                <a:latin typeface="Arial" panose="020B0604020202020204" pitchFamily="34" charset="0"/>
              </a:rPr>
              <a:t>Pretoria/cape Town                                                       </a:t>
            </a:r>
            <a:r>
              <a:rPr lang="en-NZ" altLang="en-US" sz="1200" u="none">
                <a:latin typeface="Arial" panose="020B0604020202020204" pitchFamily="34" charset="0"/>
              </a:rPr>
              <a:t>Area: </a:t>
            </a:r>
            <a:r>
              <a:rPr lang="en-NZ" altLang="en-US" sz="1200" b="0" u="none">
                <a:latin typeface="Arial" panose="020B0604020202020204" pitchFamily="34" charset="0"/>
              </a:rPr>
              <a:t>1 219 090 sq Km                                                                      </a:t>
            </a:r>
            <a:r>
              <a:rPr lang="en-NZ" altLang="en-US" sz="1200" u="none">
                <a:latin typeface="Arial" panose="020B0604020202020204" pitchFamily="34" charset="0"/>
              </a:rPr>
              <a:t>Population: </a:t>
            </a:r>
            <a:r>
              <a:rPr lang="en-NZ" altLang="en-US" sz="1200" b="0" u="none">
                <a:latin typeface="Arial" panose="020B0604020202020204" pitchFamily="34" charset="0"/>
              </a:rPr>
              <a:t>50 586 757</a:t>
            </a:r>
          </a:p>
          <a:p>
            <a:pPr>
              <a:spcBef>
                <a:spcPct val="50000"/>
              </a:spcBef>
            </a:pPr>
            <a:r>
              <a:rPr lang="en-NZ" altLang="en-US" u="none">
                <a:latin typeface="Arial" panose="020B0604020202020204" pitchFamily="34" charset="0"/>
              </a:rPr>
              <a:t>SPAIN</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Spain has a flag of red, yellow and red horizontal stripes. The central yellow stripe is twice as wide as the red ones. The Spanish coat-of-arms is sometimes displayed in the yellow stripe.                                                                                            </a:t>
            </a:r>
            <a:r>
              <a:rPr lang="en-NZ" altLang="en-US" sz="1200" u="none">
                <a:latin typeface="Arial" panose="020B0604020202020204" pitchFamily="34" charset="0"/>
              </a:rPr>
              <a:t>Capital: </a:t>
            </a:r>
            <a:r>
              <a:rPr lang="en-NZ" altLang="en-US" sz="1200" b="0" u="none">
                <a:latin typeface="Arial" panose="020B0604020202020204" pitchFamily="34" charset="0"/>
              </a:rPr>
              <a:t>Madrid                                                                             </a:t>
            </a:r>
            <a:r>
              <a:rPr lang="en-NZ" altLang="en-US" sz="1200" u="none">
                <a:latin typeface="Arial" panose="020B0604020202020204" pitchFamily="34" charset="0"/>
              </a:rPr>
              <a:t>Area: </a:t>
            </a:r>
            <a:r>
              <a:rPr lang="en-NZ" altLang="en-US" sz="1200" b="0" u="none">
                <a:latin typeface="Arial" panose="020B0604020202020204" pitchFamily="34" charset="0"/>
              </a:rPr>
              <a:t>504 782 sq Km                                                                    </a:t>
            </a:r>
            <a:r>
              <a:rPr lang="en-NZ" altLang="en-US" sz="1200" u="none">
                <a:latin typeface="Arial" panose="020B0604020202020204" pitchFamily="34" charset="0"/>
              </a:rPr>
              <a:t>Population: </a:t>
            </a:r>
            <a:r>
              <a:rPr lang="en-NZ" altLang="en-US" sz="1200" b="0" u="none">
                <a:latin typeface="Arial" panose="020B0604020202020204" pitchFamily="34" charset="0"/>
              </a:rPr>
              <a:t>46 185 697                                                            </a:t>
            </a:r>
          </a:p>
          <a:p>
            <a:pPr>
              <a:spcBef>
                <a:spcPct val="50000"/>
              </a:spcBef>
            </a:pPr>
            <a:r>
              <a:rPr lang="en-NZ" altLang="en-US" u="none">
                <a:latin typeface="Arial" panose="020B0604020202020204" pitchFamily="34" charset="0"/>
              </a:rPr>
              <a:t>SUDAN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Common of many African flags, the Sudanese flag has a green triangle in the hoist. The remainder of the flag is in horizontal stripes of red, white and black.                                        </a:t>
            </a:r>
            <a:r>
              <a:rPr lang="en-NZ" altLang="en-US" sz="1200" u="none">
                <a:latin typeface="Arial" panose="020B0604020202020204" pitchFamily="34" charset="0"/>
              </a:rPr>
              <a:t>Capital: </a:t>
            </a:r>
            <a:r>
              <a:rPr lang="en-NZ" altLang="en-US" sz="1200" b="0" u="none">
                <a:latin typeface="Arial" panose="020B0604020202020204" pitchFamily="34" charset="0"/>
              </a:rPr>
              <a:t>Khartoum                                                                        </a:t>
            </a:r>
            <a:r>
              <a:rPr lang="en-NZ" altLang="en-US" sz="1200" u="none">
                <a:latin typeface="Arial" panose="020B0604020202020204" pitchFamily="34" charset="0"/>
              </a:rPr>
              <a:t>Area: </a:t>
            </a:r>
            <a:r>
              <a:rPr lang="en-NZ" altLang="en-US" sz="1200" b="0" u="none">
                <a:latin typeface="Arial" panose="020B0604020202020204" pitchFamily="34" charset="0"/>
              </a:rPr>
              <a:t>2 505 813 sq Km (10)                                                </a:t>
            </a:r>
            <a:r>
              <a:rPr lang="en-NZ" altLang="en-US" sz="1200" u="none">
                <a:latin typeface="Arial" panose="020B0604020202020204" pitchFamily="34" charset="0"/>
              </a:rPr>
              <a:t>Population: </a:t>
            </a:r>
            <a:r>
              <a:rPr lang="en-NZ" altLang="en-US" sz="1200" b="0" u="none">
                <a:latin typeface="Arial" panose="020B0604020202020204" pitchFamily="34" charset="0"/>
              </a:rPr>
              <a:t>30 894 000</a:t>
            </a:r>
            <a:endParaRPr lang="en-GB" altLang="en-US" sz="1200" b="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1"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30052"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0053" name="Picture 5" descr="Swed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0963" y="260350"/>
            <a:ext cx="3384550" cy="1911350"/>
          </a:xfrm>
          <a:prstGeom prst="rect">
            <a:avLst/>
          </a:prstGeom>
          <a:noFill/>
          <a:extLst>
            <a:ext uri="{909E8E84-426E-40DD-AFC4-6F175D3DCCD1}">
              <a14:hiddenFill xmlns:a14="http://schemas.microsoft.com/office/drawing/2010/main">
                <a:solidFill>
                  <a:srgbClr val="FFFFFF"/>
                </a:solidFill>
              </a14:hiddenFill>
            </a:ext>
          </a:extLst>
        </p:spPr>
      </p:pic>
      <p:pic>
        <p:nvPicPr>
          <p:cNvPr id="130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0963" y="2420938"/>
            <a:ext cx="33718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30055" name="Picture 7" descr="Syr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263" y="4581525"/>
            <a:ext cx="3384550" cy="1911350"/>
          </a:xfrm>
          <a:prstGeom prst="rect">
            <a:avLst/>
          </a:prstGeom>
          <a:noFill/>
          <a:extLst>
            <a:ext uri="{909E8E84-426E-40DD-AFC4-6F175D3DCCD1}">
              <a14:hiddenFill xmlns:a14="http://schemas.microsoft.com/office/drawing/2010/main">
                <a:solidFill>
                  <a:srgbClr val="FFFFFF"/>
                </a:solidFill>
              </a14:hiddenFill>
            </a:ext>
          </a:extLst>
        </p:spPr>
      </p:pic>
      <p:sp>
        <p:nvSpPr>
          <p:cNvPr id="130056" name="Text Box 8"/>
          <p:cNvSpPr txBox="1">
            <a:spLocks noChangeArrowheads="1"/>
          </p:cNvSpPr>
          <p:nvPr/>
        </p:nvSpPr>
        <p:spPr bwMode="auto">
          <a:xfrm>
            <a:off x="0" y="0"/>
            <a:ext cx="4572000" cy="569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SWEDEN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familiar type of cross, which indicates its Scandinavian origin, is displayed on the national flag of Sweden. The cross is yellow with the upright stripe offset towards the hoist. The background is blue of a fairly light shade.                                 </a:t>
            </a:r>
            <a:r>
              <a:rPr lang="en-NZ" altLang="en-US" sz="1200" u="none">
                <a:latin typeface="Arial" panose="020B0604020202020204" pitchFamily="34" charset="0"/>
              </a:rPr>
              <a:t>Capital: </a:t>
            </a:r>
            <a:r>
              <a:rPr lang="en-NZ" altLang="en-US" sz="1200" b="0" u="none">
                <a:latin typeface="Arial" panose="020B0604020202020204" pitchFamily="34" charset="0"/>
              </a:rPr>
              <a:t>Stockholm                                                                </a:t>
            </a:r>
            <a:r>
              <a:rPr lang="en-NZ" altLang="en-US" sz="1200" u="none">
                <a:latin typeface="Arial" panose="020B0604020202020204" pitchFamily="34" charset="0"/>
              </a:rPr>
              <a:t>Area: </a:t>
            </a:r>
            <a:r>
              <a:rPr lang="en-NZ" altLang="en-US" sz="1200" b="0" u="none">
                <a:latin typeface="Arial" panose="020B0604020202020204" pitchFamily="34" charset="0"/>
              </a:rPr>
              <a:t>449 964 sq Km                                                                     </a:t>
            </a:r>
            <a:r>
              <a:rPr lang="en-NZ" altLang="en-US" sz="1200" u="none">
                <a:latin typeface="Arial" panose="020B0604020202020204" pitchFamily="34" charset="0"/>
              </a:rPr>
              <a:t>Population: </a:t>
            </a:r>
            <a:r>
              <a:rPr lang="en-NZ" altLang="en-US" sz="1200" b="0" u="none">
                <a:latin typeface="Arial" panose="020B0604020202020204" pitchFamily="34" charset="0"/>
              </a:rPr>
              <a:t>9 495 113                                                                   </a:t>
            </a:r>
            <a:endParaRPr lang="en-NZ" altLang="en-US" sz="1200" u="none">
              <a:latin typeface="Arial" panose="020B0604020202020204" pitchFamily="34" charset="0"/>
            </a:endParaRPr>
          </a:p>
          <a:p>
            <a:pPr algn="l">
              <a:spcBef>
                <a:spcPct val="50000"/>
              </a:spcBef>
            </a:pPr>
            <a:endParaRPr lang="en-NZ" altLang="en-US" sz="1200" u="none">
              <a:latin typeface="Arial" panose="020B0604020202020204" pitchFamily="34" charset="0"/>
            </a:endParaRPr>
          </a:p>
          <a:p>
            <a:pPr>
              <a:spcBef>
                <a:spcPct val="50000"/>
              </a:spcBef>
            </a:pPr>
            <a:r>
              <a:rPr lang="en-NZ" altLang="en-US" u="none">
                <a:latin typeface="Arial" panose="020B0604020202020204" pitchFamily="34" charset="0"/>
              </a:rPr>
              <a:t>SWITZERLAND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Invert the colours of the </a:t>
            </a:r>
            <a:r>
              <a:rPr lang="en-NZ" altLang="en-US" sz="1200" b="0" u="none">
                <a:latin typeface="Arial" panose="020B0604020202020204" pitchFamily="34" charset="0"/>
                <a:hlinkClick r:id="rId6" action="ppaction://hlinksldjump"/>
              </a:rPr>
              <a:t>Red Cross</a:t>
            </a:r>
            <a:r>
              <a:rPr lang="en-NZ" altLang="en-US" sz="1200" b="0" u="none">
                <a:latin typeface="Arial" panose="020B0604020202020204" pitchFamily="34" charset="0"/>
              </a:rPr>
              <a:t>, and we have the flag of Switzerland. It consists of a white cross in the centre of a red background.                                                                                   </a:t>
            </a:r>
            <a:r>
              <a:rPr lang="en-NZ" altLang="en-US" sz="1200" u="none">
                <a:latin typeface="Arial" panose="020B0604020202020204" pitchFamily="34" charset="0"/>
              </a:rPr>
              <a:t>Capital: </a:t>
            </a:r>
            <a:r>
              <a:rPr lang="en-NZ" altLang="en-US" sz="1200" b="0" u="none">
                <a:latin typeface="Arial" panose="020B0604020202020204" pitchFamily="34" charset="0"/>
              </a:rPr>
              <a:t>Bern                                                                              </a:t>
            </a:r>
            <a:r>
              <a:rPr lang="en-NZ" altLang="en-US" sz="1200" u="none">
                <a:latin typeface="Arial" panose="020B0604020202020204" pitchFamily="34" charset="0"/>
              </a:rPr>
              <a:t>Area: </a:t>
            </a:r>
            <a:r>
              <a:rPr lang="en-NZ" altLang="en-US" sz="1200" b="0" u="none">
                <a:latin typeface="Arial" panose="020B0604020202020204" pitchFamily="34" charset="0"/>
              </a:rPr>
              <a:t>41 239 sq Km                                                                    </a:t>
            </a:r>
            <a:r>
              <a:rPr lang="en-NZ" altLang="en-US" sz="1200" u="none">
                <a:latin typeface="Arial" panose="020B0604020202020204" pitchFamily="34" charset="0"/>
              </a:rPr>
              <a:t>Population: </a:t>
            </a:r>
            <a:r>
              <a:rPr lang="en-NZ" altLang="en-US" sz="1200" b="0" u="none">
                <a:latin typeface="Arial" panose="020B0604020202020204" pitchFamily="34" charset="0"/>
              </a:rPr>
              <a:t>7 952 600</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SYRIA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is a horizontal tricolour of red, white and black. The central white stripe displays two green, five-pointed stripes.  </a:t>
            </a:r>
            <a:r>
              <a:rPr lang="en-NZ" altLang="en-US" sz="1200" u="none">
                <a:latin typeface="Arial" panose="020B0604020202020204" pitchFamily="34" charset="0"/>
              </a:rPr>
              <a:t>Capital: </a:t>
            </a:r>
            <a:r>
              <a:rPr lang="en-NZ" altLang="en-US" sz="1200" b="0" u="none">
                <a:latin typeface="Arial" panose="020B0604020202020204" pitchFamily="34" charset="0"/>
              </a:rPr>
              <a:t>Damascus                                                                        </a:t>
            </a:r>
            <a:r>
              <a:rPr lang="en-NZ" altLang="en-US" sz="1200" u="none">
                <a:latin typeface="Arial" panose="020B0604020202020204" pitchFamily="34" charset="0"/>
              </a:rPr>
              <a:t>Area: </a:t>
            </a:r>
            <a:r>
              <a:rPr lang="en-NZ" altLang="en-US" sz="1200" b="0" u="none">
                <a:latin typeface="Arial" panose="020B0604020202020204" pitchFamily="34" charset="0"/>
              </a:rPr>
              <a:t>185 180 sq Km                                                                    </a:t>
            </a:r>
            <a:r>
              <a:rPr lang="en-NZ" altLang="en-US" sz="1200" u="none">
                <a:latin typeface="Arial" panose="020B0604020202020204" pitchFamily="34" charset="0"/>
              </a:rPr>
              <a:t>Population: </a:t>
            </a:r>
            <a:r>
              <a:rPr lang="en-NZ" altLang="en-US" sz="1200" b="0" u="none">
                <a:latin typeface="Arial" panose="020B0604020202020204" pitchFamily="34" charset="0"/>
              </a:rPr>
              <a:t>21 585 000</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5"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31076"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1077" name="Picture 5" descr="Taiw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263" y="295275"/>
            <a:ext cx="3384550" cy="1893888"/>
          </a:xfrm>
          <a:prstGeom prst="rect">
            <a:avLst/>
          </a:prstGeom>
          <a:noFill/>
          <a:extLst>
            <a:ext uri="{909E8E84-426E-40DD-AFC4-6F175D3DCCD1}">
              <a14:hiddenFill xmlns:a14="http://schemas.microsoft.com/office/drawing/2010/main">
                <a:solidFill>
                  <a:srgbClr val="FFFFFF"/>
                </a:solidFill>
              </a14:hiddenFill>
            </a:ext>
          </a:extLst>
        </p:spPr>
      </p:pic>
      <p:pic>
        <p:nvPicPr>
          <p:cNvPr id="131078" name="Picture 6" descr="Tanzan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263" y="2466975"/>
            <a:ext cx="3384550" cy="1911350"/>
          </a:xfrm>
          <a:prstGeom prst="rect">
            <a:avLst/>
          </a:prstGeom>
          <a:noFill/>
          <a:extLst>
            <a:ext uri="{909E8E84-426E-40DD-AFC4-6F175D3DCCD1}">
              <a14:hiddenFill xmlns:a14="http://schemas.microsoft.com/office/drawing/2010/main">
                <a:solidFill>
                  <a:srgbClr val="FFFFFF"/>
                </a:solidFill>
              </a14:hiddenFill>
            </a:ext>
          </a:extLst>
        </p:spPr>
      </p:pic>
      <p:pic>
        <p:nvPicPr>
          <p:cNvPr id="131079" name="Picture 7" descr="Thila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263" y="4665663"/>
            <a:ext cx="3384550" cy="1911350"/>
          </a:xfrm>
          <a:prstGeom prst="rect">
            <a:avLst/>
          </a:prstGeom>
          <a:noFill/>
          <a:extLst>
            <a:ext uri="{909E8E84-426E-40DD-AFC4-6F175D3DCCD1}">
              <a14:hiddenFill xmlns:a14="http://schemas.microsoft.com/office/drawing/2010/main">
                <a:solidFill>
                  <a:srgbClr val="FFFFFF"/>
                </a:solidFill>
              </a14:hiddenFill>
            </a:ext>
          </a:extLst>
        </p:spPr>
      </p:pic>
      <p:sp>
        <p:nvSpPr>
          <p:cNvPr id="131081" name="Text Box 9"/>
          <p:cNvSpPr txBox="1">
            <a:spLocks noChangeArrowheads="1"/>
          </p:cNvSpPr>
          <p:nvPr/>
        </p:nvSpPr>
        <p:spPr bwMode="auto">
          <a:xfrm>
            <a:off x="0" y="0"/>
            <a:ext cx="4572000" cy="588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TAIWAN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national flag of Taiwan has a red background with a blue canton. Pictured in the canton is a white symbol representing the sun.                                                                  </a:t>
            </a:r>
            <a:r>
              <a:rPr lang="en-NZ" altLang="en-US" sz="1200" u="none">
                <a:latin typeface="Arial" panose="020B0604020202020204" pitchFamily="34" charset="0"/>
              </a:rPr>
              <a:t>Capital: </a:t>
            </a:r>
            <a:r>
              <a:rPr lang="en-NZ" altLang="en-US" sz="1200" b="0" u="none">
                <a:latin typeface="Arial" panose="020B0604020202020204" pitchFamily="34" charset="0"/>
              </a:rPr>
              <a:t>T’aipei                                                                            </a:t>
            </a:r>
            <a:r>
              <a:rPr lang="en-NZ" altLang="en-US" sz="1200" u="none">
                <a:latin typeface="Arial" panose="020B0604020202020204" pitchFamily="34" charset="0"/>
              </a:rPr>
              <a:t>Area: </a:t>
            </a:r>
            <a:r>
              <a:rPr lang="en-NZ" altLang="en-US" sz="1200" b="0" u="none">
                <a:latin typeface="Arial" panose="020B0604020202020204" pitchFamily="34" charset="0"/>
              </a:rPr>
              <a:t>36 179 sq Km                                                                  </a:t>
            </a:r>
            <a:r>
              <a:rPr lang="en-NZ" altLang="en-US" sz="1200" u="none">
                <a:latin typeface="Arial" panose="020B0604020202020204" pitchFamily="34" charset="0"/>
              </a:rPr>
              <a:t>Population: </a:t>
            </a:r>
            <a:r>
              <a:rPr lang="en-NZ" altLang="en-US" sz="1200" b="0" u="none">
                <a:latin typeface="Arial" panose="020B0604020202020204" pitchFamily="34" charset="0"/>
              </a:rPr>
              <a:t>23 245 018                                                             </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TANZANIA </a:t>
            </a:r>
            <a:r>
              <a:rPr lang="en-NZ" altLang="en-US" sz="1200" u="none">
                <a:latin typeface="Arial" panose="020B0604020202020204" pitchFamily="34" charset="0"/>
              </a:rPr>
              <a:t> </a:t>
            </a:r>
            <a:r>
              <a:rPr lang="en-NZ" altLang="en-US" sz="1200" b="0" u="none">
                <a:latin typeface="Arial" panose="020B0604020202020204" pitchFamily="34" charset="0"/>
              </a:rPr>
              <a:t>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This flag has a wide, black, diagonal stripe</a:t>
            </a:r>
            <a:r>
              <a:rPr lang="en-NZ" altLang="en-US" sz="1200" u="none">
                <a:latin typeface="Arial" panose="020B0604020202020204" pitchFamily="34" charset="0"/>
              </a:rPr>
              <a:t> </a:t>
            </a:r>
            <a:r>
              <a:rPr lang="en-NZ" altLang="en-US" sz="1200" b="0" u="none">
                <a:latin typeface="Arial" panose="020B0604020202020204" pitchFamily="34" charset="0"/>
              </a:rPr>
              <a:t>from bottom left to top right. It is bordered by a thinner, yellow stripe on each side. The two remaining triangles that are formed are in green and pale blue.                                                                             </a:t>
            </a:r>
            <a:r>
              <a:rPr lang="en-NZ" altLang="en-US" sz="1200" u="none">
                <a:latin typeface="Arial" panose="020B0604020202020204" pitchFamily="34" charset="0"/>
              </a:rPr>
              <a:t>Capital: </a:t>
            </a:r>
            <a:r>
              <a:rPr lang="en-NZ" altLang="en-US" sz="1200" b="0" u="none">
                <a:latin typeface="Arial" panose="020B0604020202020204" pitchFamily="34" charset="0"/>
              </a:rPr>
              <a:t>Dodoma                                                                         </a:t>
            </a:r>
            <a:r>
              <a:rPr lang="en-NZ" altLang="en-US" sz="1200" u="none">
                <a:latin typeface="Arial" panose="020B0604020202020204" pitchFamily="34" charset="0"/>
              </a:rPr>
              <a:t>Area: </a:t>
            </a:r>
            <a:r>
              <a:rPr lang="en-NZ" altLang="en-US" sz="1200" b="0" u="none">
                <a:latin typeface="Arial" panose="020B0604020202020204" pitchFamily="34" charset="0"/>
              </a:rPr>
              <a:t>945 087 sq Km                                                                       </a:t>
            </a:r>
            <a:r>
              <a:rPr lang="en-NZ" altLang="en-US" sz="1200" u="none">
                <a:latin typeface="Arial" panose="020B0604020202020204" pitchFamily="34" charset="0"/>
              </a:rPr>
              <a:t>Population: </a:t>
            </a:r>
            <a:r>
              <a:rPr lang="en-NZ" altLang="en-US" sz="1200" b="0" u="none">
                <a:latin typeface="Arial" panose="020B0604020202020204" pitchFamily="34" charset="0"/>
              </a:rPr>
              <a:t>43 118 00 </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THAILAND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Thai flag is made up of five horizontal stripes of red, white, blue, white and red respectively from the top. The central blue stripe is of double width.                                                  </a:t>
            </a:r>
            <a:r>
              <a:rPr lang="en-NZ" altLang="en-US" sz="1200" u="none">
                <a:latin typeface="Arial" panose="020B0604020202020204" pitchFamily="34" charset="0"/>
              </a:rPr>
              <a:t>Capital: </a:t>
            </a:r>
            <a:r>
              <a:rPr lang="en-NZ" altLang="en-US" sz="1200" b="0" u="none">
                <a:latin typeface="Arial" panose="020B0604020202020204" pitchFamily="34" charset="0"/>
              </a:rPr>
              <a:t>Bangkok                                                                         </a:t>
            </a:r>
            <a:r>
              <a:rPr lang="en-NZ" altLang="en-US" sz="1200" u="none">
                <a:latin typeface="Arial" panose="020B0604020202020204" pitchFamily="34" charset="0"/>
              </a:rPr>
              <a:t>Area: </a:t>
            </a:r>
            <a:r>
              <a:rPr lang="en-NZ" altLang="en-US" sz="1200" b="0" u="none">
                <a:latin typeface="Arial" panose="020B0604020202020204" pitchFamily="34" charset="0"/>
              </a:rPr>
              <a:t>513 115 sq Km                                                                    </a:t>
            </a:r>
            <a:r>
              <a:rPr lang="en-NZ" altLang="en-US" sz="1200" u="none">
                <a:latin typeface="Arial" panose="020B0604020202020204" pitchFamily="34" charset="0"/>
              </a:rPr>
              <a:t>Population: </a:t>
            </a:r>
            <a:r>
              <a:rPr lang="en-NZ" altLang="en-US" sz="1200" b="0" u="none">
                <a:latin typeface="Arial" panose="020B0604020202020204" pitchFamily="34" charset="0"/>
              </a:rPr>
              <a:t>65 479 453   </a:t>
            </a:r>
            <a:endParaRPr lang="en-GB" altLang="en-US"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099"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32100"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2101" name="Picture 5" descr="Tong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263" y="260350"/>
            <a:ext cx="3384550" cy="1912938"/>
          </a:xfrm>
          <a:prstGeom prst="rect">
            <a:avLst/>
          </a:prstGeom>
          <a:noFill/>
          <a:extLst>
            <a:ext uri="{909E8E84-426E-40DD-AFC4-6F175D3DCCD1}">
              <a14:hiddenFill xmlns:a14="http://schemas.microsoft.com/office/drawing/2010/main">
                <a:solidFill>
                  <a:srgbClr val="FFFFFF"/>
                </a:solidFill>
              </a14:hiddenFill>
            </a:ext>
          </a:extLst>
        </p:spPr>
      </p:pic>
      <p:pic>
        <p:nvPicPr>
          <p:cNvPr id="132102" name="Picture 6" descr="Turke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263" y="2420938"/>
            <a:ext cx="3384550" cy="1911350"/>
          </a:xfrm>
          <a:prstGeom prst="rect">
            <a:avLst/>
          </a:prstGeom>
          <a:noFill/>
          <a:extLst>
            <a:ext uri="{909E8E84-426E-40DD-AFC4-6F175D3DCCD1}">
              <a14:hiddenFill xmlns:a14="http://schemas.microsoft.com/office/drawing/2010/main">
                <a:solidFill>
                  <a:srgbClr val="FFFFFF"/>
                </a:solidFill>
              </a14:hiddenFill>
            </a:ext>
          </a:extLst>
        </p:spPr>
      </p:pic>
      <p:pic>
        <p:nvPicPr>
          <p:cNvPr id="132103" name="Picture 7" descr="Ukra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263" y="4592638"/>
            <a:ext cx="3384550" cy="1911350"/>
          </a:xfrm>
          <a:prstGeom prst="rect">
            <a:avLst/>
          </a:prstGeom>
          <a:noFill/>
          <a:extLst>
            <a:ext uri="{909E8E84-426E-40DD-AFC4-6F175D3DCCD1}">
              <a14:hiddenFill xmlns:a14="http://schemas.microsoft.com/office/drawing/2010/main">
                <a:solidFill>
                  <a:srgbClr val="FFFFFF"/>
                </a:solidFill>
              </a14:hiddenFill>
            </a:ext>
          </a:extLst>
        </p:spPr>
      </p:pic>
      <p:sp>
        <p:nvSpPr>
          <p:cNvPr id="132104" name="Text Box 8"/>
          <p:cNvSpPr txBox="1">
            <a:spLocks noChangeArrowheads="1"/>
          </p:cNvSpPr>
          <p:nvPr/>
        </p:nvSpPr>
        <p:spPr bwMode="auto">
          <a:xfrm>
            <a:off x="0" y="0"/>
            <a:ext cx="45720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TONGA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national flag of Tonga has a red background with the </a:t>
            </a:r>
            <a:r>
              <a:rPr lang="en-NZ" altLang="en-US" sz="1200" b="0" u="none">
                <a:latin typeface="Arial" panose="020B0604020202020204" pitchFamily="34" charset="0"/>
                <a:hlinkClick r:id="rId6" action="ppaction://hlinksldjump"/>
              </a:rPr>
              <a:t>Red Cross </a:t>
            </a:r>
            <a:r>
              <a:rPr lang="en-NZ" altLang="en-US" sz="1200" b="0" u="none">
                <a:latin typeface="Arial" panose="020B0604020202020204" pitchFamily="34" charset="0"/>
              </a:rPr>
              <a:t>featuring in the canton.                                             </a:t>
            </a:r>
            <a:r>
              <a:rPr lang="en-NZ" altLang="en-US" sz="1200" u="none">
                <a:latin typeface="Arial" panose="020B0604020202020204" pitchFamily="34" charset="0"/>
              </a:rPr>
              <a:t>Capital: </a:t>
            </a:r>
            <a:r>
              <a:rPr lang="en-NZ" altLang="en-US" sz="1200" b="0" u="none">
                <a:latin typeface="Arial" panose="020B0604020202020204" pitchFamily="34" charset="0"/>
              </a:rPr>
              <a:t>Nuku’alofa                                                                       </a:t>
            </a:r>
            <a:r>
              <a:rPr lang="en-NZ" altLang="en-US" sz="1200" u="none">
                <a:latin typeface="Arial" panose="020B0604020202020204" pitchFamily="34" charset="0"/>
              </a:rPr>
              <a:t>Area: </a:t>
            </a:r>
            <a:r>
              <a:rPr lang="en-NZ" altLang="en-US" sz="1200" b="0" u="none">
                <a:latin typeface="Arial" panose="020B0604020202020204" pitchFamily="34" charset="0"/>
              </a:rPr>
              <a:t>748 sq Km                                                                             </a:t>
            </a:r>
            <a:r>
              <a:rPr lang="en-NZ" altLang="en-US" sz="1200" u="none">
                <a:latin typeface="Arial" panose="020B0604020202020204" pitchFamily="34" charset="0"/>
              </a:rPr>
              <a:t>Population: </a:t>
            </a:r>
            <a:r>
              <a:rPr lang="en-NZ" altLang="en-US" sz="1200" b="0" u="none">
                <a:latin typeface="Arial" panose="020B0604020202020204" pitchFamily="34" charset="0"/>
              </a:rPr>
              <a:t>103 036                                                                   </a:t>
            </a:r>
            <a:endParaRPr lang="en-NZ" altLang="en-US" sz="1200" u="none">
              <a:latin typeface="Arial" panose="020B0604020202020204" pitchFamily="34" charset="0"/>
            </a:endParaRPr>
          </a:p>
          <a:p>
            <a:pPr>
              <a:spcBef>
                <a:spcPct val="50000"/>
              </a:spcBef>
            </a:pPr>
            <a:endParaRPr lang="en-NZ" altLang="en-US" b="0" u="none">
              <a:latin typeface="Arial" panose="020B0604020202020204" pitchFamily="34" charset="0"/>
            </a:endParaRPr>
          </a:p>
          <a:p>
            <a:pPr>
              <a:spcBef>
                <a:spcPct val="50000"/>
              </a:spcBef>
            </a:pPr>
            <a:r>
              <a:rPr lang="en-NZ" altLang="en-US" u="none">
                <a:latin typeface="Arial" panose="020B0604020202020204" pitchFamily="34" charset="0"/>
              </a:rPr>
              <a:t>TURKEY</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Turkish flag has a red background with a white crescent and five-pointed star in the centre.                             </a:t>
            </a:r>
            <a:r>
              <a:rPr lang="en-NZ" altLang="en-US" sz="1200" u="none">
                <a:latin typeface="Arial" panose="020B0604020202020204" pitchFamily="34" charset="0"/>
              </a:rPr>
              <a:t>Capital: </a:t>
            </a:r>
            <a:r>
              <a:rPr lang="en-NZ" altLang="en-US" sz="1200" b="0" u="none">
                <a:latin typeface="Arial" panose="020B0604020202020204" pitchFamily="34" charset="0"/>
              </a:rPr>
              <a:t>Ankara                                                                     </a:t>
            </a:r>
            <a:r>
              <a:rPr lang="en-NZ" altLang="en-US" sz="1200" u="none">
                <a:latin typeface="Arial" panose="020B0604020202020204" pitchFamily="34" charset="0"/>
              </a:rPr>
              <a:t>Area: </a:t>
            </a:r>
            <a:r>
              <a:rPr lang="en-NZ" altLang="en-US" sz="1200" b="0" u="none">
                <a:latin typeface="Arial" panose="020B0604020202020204" pitchFamily="34" charset="0"/>
              </a:rPr>
              <a:t>779 452 sq Km                                                               </a:t>
            </a:r>
            <a:r>
              <a:rPr lang="en-NZ" altLang="en-US" sz="1200" u="none">
                <a:latin typeface="Arial" panose="020B0604020202020204" pitchFamily="34" charset="0"/>
              </a:rPr>
              <a:t>Population: </a:t>
            </a:r>
            <a:r>
              <a:rPr lang="en-NZ" altLang="en-US" sz="1200" b="0" u="none">
                <a:latin typeface="Arial" panose="020B0604020202020204" pitchFamily="34" charset="0"/>
              </a:rPr>
              <a:t>74 724 269</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UKRAINE </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Ukraine has a flag of two colours. It is divided in half horizontally, the top part being blue and the lower being yellow.</a:t>
            </a:r>
            <a:r>
              <a:rPr lang="en-NZ" altLang="en-US" sz="1200" u="none">
                <a:latin typeface="Arial" panose="020B0604020202020204" pitchFamily="34" charset="0"/>
              </a:rPr>
              <a:t> Capital: </a:t>
            </a:r>
            <a:r>
              <a:rPr lang="en-NZ" altLang="en-US" sz="1200" b="0" u="none">
                <a:latin typeface="Arial" panose="020B0604020202020204" pitchFamily="34" charset="0"/>
              </a:rPr>
              <a:t>Kiev                                                                             </a:t>
            </a:r>
            <a:r>
              <a:rPr lang="en-NZ" altLang="en-US" sz="1200" u="none">
                <a:latin typeface="Arial" panose="020B0604020202020204" pitchFamily="34" charset="0"/>
              </a:rPr>
              <a:t>Area: </a:t>
            </a:r>
            <a:r>
              <a:rPr lang="en-NZ" altLang="en-US" sz="1200" b="0" u="none">
                <a:latin typeface="Arial" panose="020B0604020202020204" pitchFamily="34" charset="0"/>
              </a:rPr>
              <a:t>603 700 sq Km                                                                   </a:t>
            </a:r>
            <a:r>
              <a:rPr lang="en-NZ" altLang="en-US" sz="1200" u="none">
                <a:latin typeface="Arial" panose="020B0604020202020204" pitchFamily="34" charset="0"/>
              </a:rPr>
              <a:t>Population: </a:t>
            </a:r>
            <a:r>
              <a:rPr lang="en-NZ" altLang="en-US" sz="1200" b="0" u="none">
                <a:latin typeface="Arial" panose="020B0604020202020204" pitchFamily="34" charset="0"/>
              </a:rPr>
              <a:t>45 644 419                                              </a:t>
            </a:r>
            <a:endParaRPr lang="en-GB" altLang="en-US" sz="1200" b="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3"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33124"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3126" name="Picture 6" descr="United Kingd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263" y="260350"/>
            <a:ext cx="3384550" cy="1911350"/>
          </a:xfrm>
          <a:prstGeom prst="rect">
            <a:avLst/>
          </a:prstGeom>
          <a:noFill/>
          <a:extLst>
            <a:ext uri="{909E8E84-426E-40DD-AFC4-6F175D3DCCD1}">
              <a14:hiddenFill xmlns:a14="http://schemas.microsoft.com/office/drawing/2010/main">
                <a:solidFill>
                  <a:srgbClr val="FFFFFF"/>
                </a:solidFill>
              </a14:hiddenFill>
            </a:ext>
          </a:extLst>
        </p:spPr>
      </p:pic>
      <p:pic>
        <p:nvPicPr>
          <p:cNvPr id="133127" name="Picture 7" descr="United Nati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263" y="2446338"/>
            <a:ext cx="3384550" cy="1911350"/>
          </a:xfrm>
          <a:prstGeom prst="rect">
            <a:avLst/>
          </a:prstGeom>
          <a:noFill/>
          <a:extLst>
            <a:ext uri="{909E8E84-426E-40DD-AFC4-6F175D3DCCD1}">
              <a14:hiddenFill xmlns:a14="http://schemas.microsoft.com/office/drawing/2010/main">
                <a:solidFill>
                  <a:srgbClr val="FFFFFF"/>
                </a:solidFill>
              </a14:hiddenFill>
            </a:ext>
          </a:extLst>
        </p:spPr>
      </p:pic>
      <p:pic>
        <p:nvPicPr>
          <p:cNvPr id="133128" name="Picture 8" descr="United States of Americ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263" y="4652963"/>
            <a:ext cx="3384550" cy="1893887"/>
          </a:xfrm>
          <a:prstGeom prst="rect">
            <a:avLst/>
          </a:prstGeom>
          <a:noFill/>
          <a:extLst>
            <a:ext uri="{909E8E84-426E-40DD-AFC4-6F175D3DCCD1}">
              <a14:hiddenFill xmlns:a14="http://schemas.microsoft.com/office/drawing/2010/main">
                <a:solidFill>
                  <a:srgbClr val="FFFFFF"/>
                </a:solidFill>
              </a14:hiddenFill>
            </a:ext>
          </a:extLst>
        </p:spPr>
      </p:pic>
      <p:sp>
        <p:nvSpPr>
          <p:cNvPr id="133129" name="Text Box 9"/>
          <p:cNvSpPr txBox="1">
            <a:spLocks noChangeArrowheads="1"/>
          </p:cNvSpPr>
          <p:nvPr/>
        </p:nvSpPr>
        <p:spPr bwMode="auto">
          <a:xfrm>
            <a:off x="0" y="0"/>
            <a:ext cx="4572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UNITED KINGDOM</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Union Jack (flag of the United Kingdom) is created from a combination of the </a:t>
            </a:r>
            <a:r>
              <a:rPr lang="en-NZ" altLang="en-US" sz="1200" b="0" u="none">
                <a:latin typeface="Arial" panose="020B0604020202020204" pitchFamily="34" charset="0"/>
                <a:hlinkClick r:id="rId6" action="ppaction://hlinksldjump"/>
              </a:rPr>
              <a:t>English</a:t>
            </a:r>
            <a:r>
              <a:rPr lang="en-NZ" altLang="en-US" sz="1200" b="0" u="none">
                <a:latin typeface="Arial" panose="020B0604020202020204" pitchFamily="34" charset="0"/>
              </a:rPr>
              <a:t> (St. George’s Cross), </a:t>
            </a:r>
            <a:r>
              <a:rPr lang="en-NZ" altLang="en-US" sz="1200" b="0" u="none">
                <a:latin typeface="Arial" panose="020B0604020202020204" pitchFamily="34" charset="0"/>
                <a:hlinkClick r:id="rId7" action="ppaction://hlinksldjump"/>
              </a:rPr>
              <a:t>Scottish</a:t>
            </a:r>
            <a:endParaRPr lang="en-GB" altLang="en-US" sz="1200" u="none">
              <a:latin typeface="Arial" panose="020B0604020202020204" pitchFamily="34" charset="0"/>
            </a:endParaRPr>
          </a:p>
        </p:txBody>
      </p:sp>
      <p:pic>
        <p:nvPicPr>
          <p:cNvPr id="133130"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5650" y="1628775"/>
            <a:ext cx="792163" cy="461963"/>
          </a:xfrm>
          <a:prstGeom prst="rect">
            <a:avLst/>
          </a:prstGeom>
          <a:noFill/>
          <a:extLst>
            <a:ext uri="{909E8E84-426E-40DD-AFC4-6F175D3DCCD1}">
              <a14:hiddenFill xmlns:a14="http://schemas.microsoft.com/office/drawing/2010/main">
                <a:solidFill>
                  <a:srgbClr val="FFFFFF"/>
                </a:solidFill>
              </a14:hiddenFill>
            </a:ext>
          </a:extLst>
        </p:spPr>
      </p:pic>
      <p:pic>
        <p:nvPicPr>
          <p:cNvPr id="133131" name="Picture 11" descr="England">
            <a:hlinkClick r:id="rId6" action="ppaction://hlinksldjump"/>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9388" y="874713"/>
            <a:ext cx="792162" cy="447675"/>
          </a:xfrm>
          <a:prstGeom prst="rect">
            <a:avLst/>
          </a:prstGeom>
          <a:noFill/>
          <a:extLst>
            <a:ext uri="{909E8E84-426E-40DD-AFC4-6F175D3DCCD1}">
              <a14:hiddenFill xmlns:a14="http://schemas.microsoft.com/office/drawing/2010/main">
                <a:solidFill>
                  <a:srgbClr val="FFFFFF"/>
                </a:solidFill>
              </a14:hiddenFill>
            </a:ext>
          </a:extLst>
        </p:spPr>
      </p:pic>
      <p:pic>
        <p:nvPicPr>
          <p:cNvPr id="133132" name="Picture 12">
            <a:hlinkClick r:id="rId7"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31913" y="892175"/>
            <a:ext cx="792162" cy="447675"/>
          </a:xfrm>
          <a:prstGeom prst="rect">
            <a:avLst/>
          </a:prstGeom>
          <a:noFill/>
          <a:extLst>
            <a:ext uri="{909E8E84-426E-40DD-AFC4-6F175D3DCCD1}">
              <a14:hiddenFill xmlns:a14="http://schemas.microsoft.com/office/drawing/2010/main">
                <a:solidFill>
                  <a:srgbClr val="FFFFFF"/>
                </a:solidFill>
              </a14:hiddenFill>
            </a:ext>
          </a:extLst>
        </p:spPr>
      </p:pic>
      <p:sp>
        <p:nvSpPr>
          <p:cNvPr id="133133" name="Line 13"/>
          <p:cNvSpPr>
            <a:spLocks noChangeShapeType="1"/>
          </p:cNvSpPr>
          <p:nvPr/>
        </p:nvSpPr>
        <p:spPr bwMode="auto">
          <a:xfrm>
            <a:off x="1042988" y="1052513"/>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34" name="Line 14"/>
          <p:cNvSpPr>
            <a:spLocks noChangeShapeType="1"/>
          </p:cNvSpPr>
          <p:nvPr/>
        </p:nvSpPr>
        <p:spPr bwMode="auto">
          <a:xfrm>
            <a:off x="1116013" y="981075"/>
            <a:ext cx="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35" name="Line 15"/>
          <p:cNvSpPr>
            <a:spLocks noChangeShapeType="1"/>
          </p:cNvSpPr>
          <p:nvPr/>
        </p:nvSpPr>
        <p:spPr bwMode="auto">
          <a:xfrm>
            <a:off x="1116013" y="1412875"/>
            <a:ext cx="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36" name="Line 16"/>
          <p:cNvSpPr>
            <a:spLocks noChangeShapeType="1"/>
          </p:cNvSpPr>
          <p:nvPr/>
        </p:nvSpPr>
        <p:spPr bwMode="auto">
          <a:xfrm>
            <a:off x="1042988" y="1484313"/>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37" name="Line 17"/>
          <p:cNvSpPr>
            <a:spLocks noChangeShapeType="1"/>
          </p:cNvSpPr>
          <p:nvPr/>
        </p:nvSpPr>
        <p:spPr bwMode="auto">
          <a:xfrm>
            <a:off x="1116013" y="2133600"/>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3138" name="Picture 18" descr="United Kingd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2400300"/>
            <a:ext cx="792163" cy="447675"/>
          </a:xfrm>
          <a:prstGeom prst="rect">
            <a:avLst/>
          </a:prstGeom>
          <a:noFill/>
          <a:extLst>
            <a:ext uri="{909E8E84-426E-40DD-AFC4-6F175D3DCCD1}">
              <a14:hiddenFill xmlns:a14="http://schemas.microsoft.com/office/drawing/2010/main">
                <a:solidFill>
                  <a:srgbClr val="FFFFFF"/>
                </a:solidFill>
              </a14:hiddenFill>
            </a:ext>
          </a:extLst>
        </p:spPr>
      </p:pic>
      <p:sp>
        <p:nvSpPr>
          <p:cNvPr id="133139" name="Text Box 19"/>
          <p:cNvSpPr txBox="1">
            <a:spLocks noChangeArrowheads="1"/>
          </p:cNvSpPr>
          <p:nvPr/>
        </p:nvSpPr>
        <p:spPr bwMode="auto">
          <a:xfrm>
            <a:off x="2170113" y="742950"/>
            <a:ext cx="24018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altLang="en-US" sz="1200" b="0" u="none">
                <a:latin typeface="Arial" panose="020B0604020202020204" pitchFamily="34" charset="0"/>
              </a:rPr>
              <a:t>(St. Andrew’s cross), and former Irish (St. Patrick’s Cross) Flags. The United Kingdom consists of England, Scotland, Wales and Northern Ireland.                        </a:t>
            </a:r>
            <a:r>
              <a:rPr lang="en-NZ" altLang="en-US" sz="1200" u="none">
                <a:latin typeface="Arial" panose="020B0604020202020204" pitchFamily="34" charset="0"/>
              </a:rPr>
              <a:t>Capital: </a:t>
            </a:r>
            <a:r>
              <a:rPr lang="en-NZ" altLang="en-US" sz="1200" b="0" u="none">
                <a:latin typeface="Arial" panose="020B0604020202020204" pitchFamily="34" charset="0"/>
              </a:rPr>
              <a:t>London                         </a:t>
            </a:r>
            <a:r>
              <a:rPr lang="en-NZ" altLang="en-US" sz="1200" u="none">
                <a:latin typeface="Arial" panose="020B0604020202020204" pitchFamily="34" charset="0"/>
              </a:rPr>
              <a:t>Area: </a:t>
            </a:r>
            <a:r>
              <a:rPr lang="en-NZ" altLang="en-US" sz="1200" b="0" u="none">
                <a:latin typeface="Arial" panose="020B0604020202020204" pitchFamily="34" charset="0"/>
              </a:rPr>
              <a:t>243 789 sq Km                </a:t>
            </a:r>
            <a:r>
              <a:rPr lang="en-NZ" altLang="en-US" sz="1200" u="none">
                <a:latin typeface="Arial" panose="020B0604020202020204" pitchFamily="34" charset="0"/>
              </a:rPr>
              <a:t>Population: </a:t>
            </a:r>
            <a:r>
              <a:rPr lang="en-NZ" altLang="en-US" sz="1200" b="0" u="none">
                <a:latin typeface="Arial" panose="020B0604020202020204" pitchFamily="34" charset="0"/>
              </a:rPr>
              <a:t>60 587 300</a:t>
            </a:r>
            <a:endParaRPr lang="en-GB" altLang="en-US" sz="1200" b="0" u="none">
              <a:latin typeface="Arial" panose="020B0604020202020204" pitchFamily="34" charset="0"/>
            </a:endParaRPr>
          </a:p>
        </p:txBody>
      </p:sp>
      <p:sp>
        <p:nvSpPr>
          <p:cNvPr id="133141" name="Text Box 21"/>
          <p:cNvSpPr txBox="1">
            <a:spLocks noChangeArrowheads="1"/>
          </p:cNvSpPr>
          <p:nvPr/>
        </p:nvSpPr>
        <p:spPr bwMode="auto">
          <a:xfrm>
            <a:off x="0" y="2852738"/>
            <a:ext cx="4572000" cy="341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UNITED NATIONS</a:t>
            </a:r>
          </a:p>
          <a:p>
            <a:pPr algn="l">
              <a:spcBef>
                <a:spcPct val="50000"/>
              </a:spcBef>
            </a:pPr>
            <a:r>
              <a:rPr lang="en-NZ" altLang="en-US" sz="1200" b="0" u="none">
                <a:latin typeface="Arial" panose="020B0604020202020204" pitchFamily="34" charset="0"/>
              </a:rPr>
              <a:t>A world organisation formed to maintain security, justice, welfare and human rights of all its member nations.                                </a:t>
            </a:r>
            <a:r>
              <a:rPr lang="en-NZ" altLang="en-US" sz="1200" u="none">
                <a:latin typeface="Arial" panose="020B0604020202020204" pitchFamily="34" charset="0"/>
              </a:rPr>
              <a:t>Flag: </a:t>
            </a:r>
            <a:r>
              <a:rPr lang="en-NZ" altLang="en-US" sz="1200" b="0" u="none">
                <a:latin typeface="Arial" panose="020B0604020202020204" pitchFamily="34" charset="0"/>
              </a:rPr>
              <a:t>The United Nations flag is pale blue. In the Centre, in white, is a map of the world (as seen from above the North Pole) with an olive branch on either flank.</a:t>
            </a:r>
          </a:p>
          <a:p>
            <a:pPr>
              <a:spcBef>
                <a:spcPct val="50000"/>
              </a:spcBef>
            </a:pPr>
            <a:r>
              <a:rPr lang="en-NZ" altLang="en-US" sz="1200" b="0" u="none">
                <a:latin typeface="Arial" panose="020B0604020202020204" pitchFamily="34" charset="0"/>
              </a:rPr>
              <a:t> </a:t>
            </a:r>
            <a:r>
              <a:rPr lang="en-NZ" altLang="en-US" u="none">
                <a:latin typeface="Arial" panose="020B0604020202020204" pitchFamily="34" charset="0"/>
              </a:rPr>
              <a:t>UNITED STATES OF AMERICA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Stars and stripes. The American flag consists of fifty white stars on a blue background in the canton, The remainder of the flag is divided into thirteen red and white horizontal stripes. The stars represent the fifty states in the union. There is a stripe for each of the states from which the union was originally formed.    </a:t>
            </a:r>
            <a:r>
              <a:rPr lang="en-NZ" altLang="en-US" sz="1200" u="none">
                <a:latin typeface="Arial" panose="020B0604020202020204" pitchFamily="34" charset="0"/>
              </a:rPr>
              <a:t>Capital: </a:t>
            </a:r>
            <a:r>
              <a:rPr lang="en-NZ" altLang="en-US" sz="1200" b="0" u="none">
                <a:latin typeface="Arial" panose="020B0604020202020204" pitchFamily="34" charset="0"/>
              </a:rPr>
              <a:t>Washington DC                                                              </a:t>
            </a:r>
            <a:r>
              <a:rPr lang="en-NZ" altLang="en-US" sz="1200" u="none">
                <a:latin typeface="Arial" panose="020B0604020202020204" pitchFamily="34" charset="0"/>
              </a:rPr>
              <a:t>Area: </a:t>
            </a:r>
            <a:r>
              <a:rPr lang="en-NZ" altLang="en-US" sz="1200" b="0" u="none">
                <a:latin typeface="Arial" panose="020B0604020202020204" pitchFamily="34" charset="0"/>
              </a:rPr>
              <a:t>9 809 378 sq Km (3)                                                           </a:t>
            </a:r>
            <a:r>
              <a:rPr lang="en-NZ" altLang="en-US" sz="1200" u="none">
                <a:latin typeface="Arial" panose="020B0604020202020204" pitchFamily="34" charset="0"/>
              </a:rPr>
              <a:t>Population: </a:t>
            </a:r>
            <a:r>
              <a:rPr lang="en-NZ" altLang="en-US" sz="1200" b="0" u="none">
                <a:latin typeface="Arial" panose="020B0604020202020204" pitchFamily="34" charset="0"/>
              </a:rPr>
              <a:t>313 606 000 (3)</a:t>
            </a:r>
            <a:endParaRPr lang="en-GB" altLang="en-US" sz="1200" b="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19"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37220"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7221" name="Picture 5" descr="Venezuel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263" y="260350"/>
            <a:ext cx="3384550" cy="1911350"/>
          </a:xfrm>
          <a:prstGeom prst="rect">
            <a:avLst/>
          </a:prstGeom>
          <a:noFill/>
          <a:extLst>
            <a:ext uri="{909E8E84-426E-40DD-AFC4-6F175D3DCCD1}">
              <a14:hiddenFill xmlns:a14="http://schemas.microsoft.com/office/drawing/2010/main">
                <a:solidFill>
                  <a:srgbClr val="FFFFFF"/>
                </a:solidFill>
              </a14:hiddenFill>
            </a:ext>
          </a:extLst>
        </p:spPr>
      </p:pic>
      <p:pic>
        <p:nvPicPr>
          <p:cNvPr id="137222" name="Picture 6" descr="Vietna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8900" y="2459038"/>
            <a:ext cx="3384550" cy="1912937"/>
          </a:xfrm>
          <a:prstGeom prst="rect">
            <a:avLst/>
          </a:prstGeom>
          <a:noFill/>
          <a:extLst>
            <a:ext uri="{909E8E84-426E-40DD-AFC4-6F175D3DCCD1}">
              <a14:hiddenFill xmlns:a14="http://schemas.microsoft.com/office/drawing/2010/main">
                <a:solidFill>
                  <a:srgbClr val="FFFFFF"/>
                </a:solidFill>
              </a14:hiddenFill>
            </a:ext>
          </a:extLst>
        </p:spPr>
      </p:pic>
      <p:pic>
        <p:nvPicPr>
          <p:cNvPr id="137223" name="Picture 7" descr="Wal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8900" y="4600575"/>
            <a:ext cx="3363913" cy="1900238"/>
          </a:xfrm>
          <a:prstGeom prst="rect">
            <a:avLst/>
          </a:prstGeom>
          <a:noFill/>
          <a:extLst>
            <a:ext uri="{909E8E84-426E-40DD-AFC4-6F175D3DCCD1}">
              <a14:hiddenFill xmlns:a14="http://schemas.microsoft.com/office/drawing/2010/main">
                <a:solidFill>
                  <a:srgbClr val="FFFFFF"/>
                </a:solidFill>
              </a14:hiddenFill>
            </a:ext>
          </a:extLst>
        </p:spPr>
      </p:pic>
      <p:sp>
        <p:nvSpPr>
          <p:cNvPr id="137224" name="Text Box 8"/>
          <p:cNvSpPr txBox="1">
            <a:spLocks noChangeArrowheads="1"/>
          </p:cNvSpPr>
          <p:nvPr/>
        </p:nvSpPr>
        <p:spPr bwMode="auto">
          <a:xfrm>
            <a:off x="0" y="0"/>
            <a:ext cx="4572000" cy="606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VENEZUELA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we have a horizontal tricolour of yellow, blue and red. In the central blue stripe, are placed seven white stars in the shape of an arc. Positioned to the left of the yellow stripe is the Venezuelan coat of arms.                                                            </a:t>
            </a:r>
            <a:r>
              <a:rPr lang="en-NZ" altLang="en-US" sz="1200" u="none">
                <a:latin typeface="Arial" panose="020B0604020202020204" pitchFamily="34" charset="0"/>
              </a:rPr>
              <a:t>Capital: </a:t>
            </a:r>
            <a:r>
              <a:rPr lang="en-NZ" altLang="en-US" sz="1200" b="0" u="none">
                <a:latin typeface="Arial" panose="020B0604020202020204" pitchFamily="34" charset="0"/>
              </a:rPr>
              <a:t>Caracas                                                                             </a:t>
            </a:r>
            <a:r>
              <a:rPr lang="en-NZ" altLang="en-US" sz="1200" u="none">
                <a:latin typeface="Arial" panose="020B0604020202020204" pitchFamily="34" charset="0"/>
              </a:rPr>
              <a:t>Area: </a:t>
            </a:r>
            <a:r>
              <a:rPr lang="en-NZ" altLang="en-US" sz="1200" b="0" u="none">
                <a:latin typeface="Arial" panose="020B0604020202020204" pitchFamily="34" charset="0"/>
              </a:rPr>
              <a:t>912 050 sq Km                                                                  </a:t>
            </a:r>
            <a:r>
              <a:rPr lang="en-NZ" altLang="en-US" sz="1200" u="none">
                <a:latin typeface="Arial" panose="020B0604020202020204" pitchFamily="34" charset="0"/>
              </a:rPr>
              <a:t>Population: </a:t>
            </a:r>
            <a:r>
              <a:rPr lang="en-NZ" altLang="en-US" sz="1200" b="0" u="none">
                <a:latin typeface="Arial" panose="020B0604020202020204" pitchFamily="34" charset="0"/>
              </a:rPr>
              <a:t>27 150 095 </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VIETNAM</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simple design is used for the national flag of Vietnam. It has a red background with a large, yellow, five-pointed star in the centre.                                                                                       </a:t>
            </a:r>
            <a:r>
              <a:rPr lang="en-NZ" altLang="en-US" sz="1200" u="none">
                <a:latin typeface="Arial" panose="020B0604020202020204" pitchFamily="34" charset="0"/>
              </a:rPr>
              <a:t>Capital: </a:t>
            </a:r>
            <a:r>
              <a:rPr lang="en-NZ" altLang="en-US" sz="1200" b="0" u="none">
                <a:latin typeface="Arial" panose="020B0604020202020204" pitchFamily="34" charset="0"/>
              </a:rPr>
              <a:t>Ha Noi                                                                         </a:t>
            </a:r>
            <a:r>
              <a:rPr lang="en-NZ" altLang="en-US" sz="1200" u="none">
                <a:latin typeface="Arial" panose="020B0604020202020204" pitchFamily="34" charset="0"/>
              </a:rPr>
              <a:t>Area: </a:t>
            </a:r>
            <a:r>
              <a:rPr lang="en-NZ" altLang="en-US" sz="1200" b="0" u="none">
                <a:latin typeface="Arial" panose="020B0604020202020204" pitchFamily="34" charset="0"/>
              </a:rPr>
              <a:t>329 565 sq Km                                                                 </a:t>
            </a:r>
            <a:r>
              <a:rPr lang="en-NZ" altLang="en-US" sz="1200" u="none">
                <a:latin typeface="Arial" panose="020B0604020202020204" pitchFamily="34" charset="0"/>
              </a:rPr>
              <a:t>Population: </a:t>
            </a:r>
            <a:r>
              <a:rPr lang="en-NZ" altLang="en-US" sz="1200" b="0" u="none">
                <a:latin typeface="Arial" panose="020B0604020202020204" pitchFamily="34" charset="0"/>
              </a:rPr>
              <a:t>87 840  </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WALES</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Wales has an individual flag that is not part of the </a:t>
            </a:r>
            <a:r>
              <a:rPr lang="en-NZ" altLang="en-US" sz="1200" b="0" u="none">
                <a:latin typeface="Arial" panose="020B0604020202020204" pitchFamily="34" charset="0"/>
                <a:hlinkClick r:id="rId6" action="ppaction://hlinksldjump"/>
              </a:rPr>
              <a:t>British Union flag.</a:t>
            </a:r>
            <a:r>
              <a:rPr lang="en-NZ" altLang="en-US" sz="1200" b="0" u="none">
                <a:latin typeface="Arial" panose="020B0604020202020204" pitchFamily="34" charset="0"/>
              </a:rPr>
              <a:t> The Welsh flag is divided horizontally into two halves of white and green. The red Welsh Dragon is displayed prominently across both colours.                                                   </a:t>
            </a:r>
            <a:r>
              <a:rPr lang="en-NZ" altLang="en-US" sz="1200" u="none">
                <a:latin typeface="Arial" panose="020B0604020202020204" pitchFamily="34" charset="0"/>
              </a:rPr>
              <a:t>Capital: </a:t>
            </a:r>
            <a:r>
              <a:rPr lang="en-NZ" altLang="en-US" sz="1200" b="0" u="none">
                <a:latin typeface="Arial" panose="020B0604020202020204" pitchFamily="34" charset="0"/>
              </a:rPr>
              <a:t>Cardiff                                                                           </a:t>
            </a:r>
            <a:r>
              <a:rPr lang="en-NZ" altLang="en-US" sz="1200" u="none">
                <a:latin typeface="Arial" panose="020B0604020202020204" pitchFamily="34" charset="0"/>
              </a:rPr>
              <a:t>Area: </a:t>
            </a:r>
            <a:r>
              <a:rPr lang="en-NZ" altLang="en-US" sz="1200" b="0" u="none">
                <a:latin typeface="Arial" panose="020B0604020202020204" pitchFamily="34" charset="0"/>
              </a:rPr>
              <a:t>20 779 sq Km                                                                        </a:t>
            </a:r>
            <a:r>
              <a:rPr lang="en-NZ" altLang="en-US" sz="1200" u="none">
                <a:latin typeface="Arial" panose="020B0604020202020204" pitchFamily="34" charset="0"/>
              </a:rPr>
              <a:t>Population: </a:t>
            </a:r>
            <a:r>
              <a:rPr lang="en-NZ" altLang="en-US" sz="1200" b="0" u="none">
                <a:latin typeface="Arial" panose="020B0604020202020204" pitchFamily="34" charset="0"/>
              </a:rPr>
              <a:t>2 965 200</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43"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38244"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8245" name="Picture 5" descr="Zamb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263" y="325438"/>
            <a:ext cx="3384550" cy="1912937"/>
          </a:xfrm>
          <a:prstGeom prst="rect">
            <a:avLst/>
          </a:prstGeom>
          <a:noFill/>
          <a:extLst>
            <a:ext uri="{909E8E84-426E-40DD-AFC4-6F175D3DCCD1}">
              <a14:hiddenFill xmlns:a14="http://schemas.microsoft.com/office/drawing/2010/main">
                <a:solidFill>
                  <a:srgbClr val="FFFFFF"/>
                </a:solidFill>
              </a14:hiddenFill>
            </a:ext>
          </a:extLst>
        </p:spPr>
      </p:pic>
      <p:pic>
        <p:nvPicPr>
          <p:cNvPr id="138246" name="Picture 6" descr="Zimbabw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263" y="2525713"/>
            <a:ext cx="3384550" cy="1911350"/>
          </a:xfrm>
          <a:prstGeom prst="rect">
            <a:avLst/>
          </a:prstGeom>
          <a:noFill/>
          <a:extLst>
            <a:ext uri="{909E8E84-426E-40DD-AFC4-6F175D3DCCD1}">
              <a14:hiddenFill xmlns:a14="http://schemas.microsoft.com/office/drawing/2010/main">
                <a:solidFill>
                  <a:srgbClr val="FFFFFF"/>
                </a:solidFill>
              </a14:hiddenFill>
            </a:ext>
          </a:extLst>
        </p:spPr>
      </p:pic>
      <p:sp>
        <p:nvSpPr>
          <p:cNvPr id="138249" name="Text Box 9"/>
          <p:cNvSpPr txBox="1">
            <a:spLocks noChangeArrowheads="1"/>
          </p:cNvSpPr>
          <p:nvPr/>
        </p:nvSpPr>
        <p:spPr bwMode="auto">
          <a:xfrm>
            <a:off x="0" y="0"/>
            <a:ext cx="4572000" cy="432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ZAMBIA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Zambian flag has a background of green. The Lower portion of the fly is divided into three vertical stripes of red, black and orange. Above these, in red, is depicted a flying eagle.    </a:t>
            </a:r>
            <a:r>
              <a:rPr lang="en-NZ" altLang="en-US" sz="1200" u="none">
                <a:latin typeface="Arial" panose="020B0604020202020204" pitchFamily="34" charset="0"/>
              </a:rPr>
              <a:t>Capital: </a:t>
            </a:r>
            <a:r>
              <a:rPr lang="en-NZ" altLang="en-US" sz="1200" b="0" u="none">
                <a:latin typeface="Arial" panose="020B0604020202020204" pitchFamily="34" charset="0"/>
              </a:rPr>
              <a:t>Lusaka                                                                      </a:t>
            </a:r>
            <a:r>
              <a:rPr lang="en-NZ" altLang="en-US" sz="1200" u="none">
                <a:latin typeface="Arial" panose="020B0604020202020204" pitchFamily="34" charset="0"/>
              </a:rPr>
              <a:t>Area: </a:t>
            </a:r>
            <a:r>
              <a:rPr lang="en-NZ" altLang="en-US" sz="1200" b="0" u="none">
                <a:latin typeface="Arial" panose="020B0604020202020204" pitchFamily="34" charset="0"/>
              </a:rPr>
              <a:t>752 614 sq Km                                                                     </a:t>
            </a:r>
            <a:r>
              <a:rPr lang="en-NZ" altLang="en-US" sz="1200" u="none">
                <a:latin typeface="Arial" panose="020B0604020202020204" pitchFamily="34" charset="0"/>
              </a:rPr>
              <a:t>Population: </a:t>
            </a:r>
            <a:r>
              <a:rPr lang="en-NZ" altLang="en-US" sz="1200" b="0" u="none">
                <a:latin typeface="Arial" panose="020B0604020202020204" pitchFamily="34" charset="0"/>
              </a:rPr>
              <a:t>13 046 508 </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ZIMBABWE</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Last but not least. The national flag of Zimbabwe has seven horizontal stripes of green, yellow, red, black, red, yellow and green. The central black stripe has a width of twice that of the other stripes. A white triangle is positioned in the hoist, containing a red, five-pointed star, in front of which is depicted a bird, in yellow.                                                                           </a:t>
            </a:r>
            <a:r>
              <a:rPr lang="en-NZ" altLang="en-US" sz="1200" u="none">
                <a:latin typeface="Arial" panose="020B0604020202020204" pitchFamily="34" charset="0"/>
              </a:rPr>
              <a:t>Capital: </a:t>
            </a:r>
            <a:r>
              <a:rPr lang="en-NZ" altLang="en-US" sz="1200" b="0" u="none">
                <a:latin typeface="Arial" panose="020B0604020202020204" pitchFamily="34" charset="0"/>
              </a:rPr>
              <a:t>Harare                                                                                </a:t>
            </a:r>
            <a:r>
              <a:rPr lang="en-NZ" altLang="en-US" sz="1200" u="none">
                <a:latin typeface="Arial" panose="020B0604020202020204" pitchFamily="34" charset="0"/>
              </a:rPr>
              <a:t>Area: </a:t>
            </a:r>
            <a:r>
              <a:rPr lang="en-NZ" altLang="en-US" sz="1200" b="0" u="none">
                <a:latin typeface="Arial" panose="020B0604020202020204" pitchFamily="34" charset="0"/>
              </a:rPr>
              <a:t>390 759 sq Km                                                                   </a:t>
            </a:r>
            <a:r>
              <a:rPr lang="en-NZ" altLang="en-US" sz="1200" u="none">
                <a:latin typeface="Arial" panose="020B0604020202020204" pitchFamily="34" charset="0"/>
              </a:rPr>
              <a:t>Population: </a:t>
            </a:r>
            <a:r>
              <a:rPr lang="en-NZ" altLang="en-US" sz="1200" b="0" u="none">
                <a:latin typeface="Arial" panose="020B0604020202020204" pitchFamily="34" charset="0"/>
              </a:rPr>
              <a:t>12 754 000</a:t>
            </a:r>
            <a:endParaRPr lang="en-GB" altLang="en-US" sz="1200" b="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1"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99332"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933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263" y="333375"/>
            <a:ext cx="3240087" cy="1830388"/>
          </a:xfrm>
          <a:prstGeom prst="rect">
            <a:avLst/>
          </a:prstGeom>
          <a:noFill/>
          <a:extLst>
            <a:ext uri="{909E8E84-426E-40DD-AFC4-6F175D3DCCD1}">
              <a14:hiddenFill xmlns:a14="http://schemas.microsoft.com/office/drawing/2010/main">
                <a:solidFill>
                  <a:srgbClr val="FFFFFF"/>
                </a:solidFill>
              </a14:hiddenFill>
            </a:ext>
          </a:extLst>
        </p:spPr>
      </p:pic>
      <p:sp>
        <p:nvSpPr>
          <p:cNvPr id="99335" name="Text Box 7"/>
          <p:cNvSpPr txBox="1">
            <a:spLocks noChangeArrowheads="1"/>
          </p:cNvSpPr>
          <p:nvPr/>
        </p:nvSpPr>
        <p:spPr bwMode="auto">
          <a:xfrm>
            <a:off x="0" y="0"/>
            <a:ext cx="4572000" cy="606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ANTARTICA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flag representing Antarctica consists of an outline of the continent in white, positioned on a blue background representing the ocean. The blue is of medium colour strength.</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ARGENTINA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horizontal Tricolour of pale blue, white and pale blue. An emblem representing the sun is positioned centrally in the white stripe.                    </a:t>
            </a:r>
            <a:r>
              <a:rPr lang="en-NZ" altLang="en-US" sz="1200" u="none">
                <a:latin typeface="Arial" panose="020B0604020202020204" pitchFamily="34" charset="0"/>
              </a:rPr>
              <a:t>                                                                                  Capital: </a:t>
            </a:r>
            <a:r>
              <a:rPr lang="en-NZ" altLang="en-US" sz="1200" b="0" u="none">
                <a:latin typeface="Arial" panose="020B0604020202020204" pitchFamily="34" charset="0"/>
              </a:rPr>
              <a:t>Buenos Aires                                                   </a:t>
            </a:r>
            <a:r>
              <a:rPr lang="en-NZ" altLang="en-US" sz="1200" u="none">
                <a:latin typeface="Arial" panose="020B0604020202020204" pitchFamily="34" charset="0"/>
              </a:rPr>
              <a:t>                           Area: </a:t>
            </a:r>
            <a:r>
              <a:rPr lang="en-NZ" altLang="en-US" sz="1200" b="0" u="none">
                <a:latin typeface="Arial" panose="020B0604020202020204" pitchFamily="34" charset="0"/>
              </a:rPr>
              <a:t>2 766 889 sq Km (8)                                                                  </a:t>
            </a:r>
            <a:r>
              <a:rPr lang="en-NZ" altLang="en-US" sz="1200" u="none">
                <a:latin typeface="Arial" panose="020B0604020202020204" pitchFamily="34" charset="0"/>
              </a:rPr>
              <a:t>Population: </a:t>
            </a:r>
            <a:r>
              <a:rPr lang="en-NZ" altLang="en-US" sz="1200" b="0" u="none">
                <a:latin typeface="Arial" panose="020B0604020202020204" pitchFamily="34" charset="0"/>
              </a:rPr>
              <a:t>40 117 096</a:t>
            </a:r>
            <a:endParaRPr lang="en-NZ" altLang="en-US" u="none">
              <a:latin typeface="Arial" panose="020B0604020202020204" pitchFamily="34" charset="0"/>
            </a:endParaRPr>
          </a:p>
          <a:p>
            <a:pPr algn="l">
              <a:spcBef>
                <a:spcPct val="50000"/>
              </a:spcBef>
            </a:pPr>
            <a:r>
              <a:rPr lang="en-NZ" altLang="en-US" u="none">
                <a:latin typeface="Arial" panose="020B0604020202020204" pitchFamily="34" charset="0"/>
              </a:rPr>
              <a:t>  </a:t>
            </a:r>
          </a:p>
          <a:p>
            <a:pPr>
              <a:spcBef>
                <a:spcPct val="50000"/>
              </a:spcBef>
            </a:pPr>
            <a:r>
              <a:rPr lang="en-NZ" altLang="en-US" u="none">
                <a:latin typeface="Arial" panose="020B0604020202020204" pitchFamily="34" charset="0"/>
              </a:rPr>
              <a:t>AUSTRALIA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flag of Australia has a union jack in the canton. The background is blue with the white commonwealth star in the hoist and five white stars representing the southern cross constellation in the fly.                                                                                               </a:t>
            </a:r>
            <a:r>
              <a:rPr lang="en-NZ" altLang="en-US" sz="1200" u="none">
                <a:latin typeface="Arial" panose="020B0604020202020204" pitchFamily="34" charset="0"/>
              </a:rPr>
              <a:t>Capital: </a:t>
            </a:r>
            <a:r>
              <a:rPr lang="en-NZ" altLang="en-US" sz="1200" b="0" u="none">
                <a:latin typeface="Arial" panose="020B0604020202020204" pitchFamily="34" charset="0"/>
              </a:rPr>
              <a:t>Canberra                                                                                                   </a:t>
            </a:r>
            <a:r>
              <a:rPr lang="en-NZ" altLang="en-US" sz="1200" u="none">
                <a:latin typeface="Arial" panose="020B0604020202020204" pitchFamily="34" charset="0"/>
              </a:rPr>
              <a:t>Area: </a:t>
            </a:r>
            <a:r>
              <a:rPr lang="en-NZ" altLang="en-US" sz="1200" b="0" u="none">
                <a:latin typeface="Arial" panose="020B0604020202020204" pitchFamily="34" charset="0"/>
              </a:rPr>
              <a:t>7 682 395 sq Km (6)                                                                        </a:t>
            </a:r>
            <a:r>
              <a:rPr lang="en-NZ" altLang="en-US" sz="1200" u="none">
                <a:latin typeface="Arial" panose="020B0604020202020204" pitchFamily="34" charset="0"/>
              </a:rPr>
              <a:t>Population: </a:t>
            </a:r>
            <a:r>
              <a:rPr lang="en-NZ" altLang="en-US" sz="1200" b="0" u="none">
                <a:latin typeface="Arial" panose="020B0604020202020204" pitchFamily="34" charset="0"/>
              </a:rPr>
              <a:t>22 914 627 </a:t>
            </a:r>
            <a:endParaRPr lang="en-GB" altLang="en-US" sz="1200" u="none">
              <a:latin typeface="Arial" panose="020B0604020202020204" pitchFamily="34" charset="0"/>
            </a:endParaRPr>
          </a:p>
        </p:txBody>
      </p:sp>
      <p:pic>
        <p:nvPicPr>
          <p:cNvPr id="9933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263" y="2484438"/>
            <a:ext cx="3240087" cy="1830387"/>
          </a:xfrm>
          <a:prstGeom prst="rect">
            <a:avLst/>
          </a:prstGeom>
          <a:noFill/>
          <a:extLst>
            <a:ext uri="{909E8E84-426E-40DD-AFC4-6F175D3DCCD1}">
              <a14:hiddenFill xmlns:a14="http://schemas.microsoft.com/office/drawing/2010/main">
                <a:solidFill>
                  <a:srgbClr val="FFFFFF"/>
                </a:solidFill>
              </a14:hiddenFill>
            </a:ext>
          </a:extLst>
        </p:spPr>
      </p:pic>
      <p:pic>
        <p:nvPicPr>
          <p:cNvPr id="99337"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263" y="4657725"/>
            <a:ext cx="3240087" cy="1816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9266" name="AutoShape 2">
            <a:hlinkClick r:id="" action="ppaction://hlinkshowjump?jump=nextslide"/>
          </p:cNvPr>
          <p:cNvSpPr>
            <a:spLocks noChangeArrowheads="1"/>
          </p:cNvSpPr>
          <p:nvPr/>
        </p:nvSpPr>
        <p:spPr bwMode="auto">
          <a:xfrm rot="18705359">
            <a:off x="8510588" y="63230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67"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39268"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5" name="Text Box 11"/>
          <p:cNvSpPr txBox="1">
            <a:spLocks noChangeArrowheads="1"/>
          </p:cNvSpPr>
          <p:nvPr/>
        </p:nvSpPr>
        <p:spPr bwMode="auto">
          <a:xfrm>
            <a:off x="0" y="0"/>
            <a:ext cx="2195513" cy="633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    </a:t>
            </a:r>
          </a:p>
          <a:p>
            <a:pPr algn="l">
              <a:spcBef>
                <a:spcPct val="50000"/>
              </a:spcBef>
            </a:pPr>
            <a:r>
              <a:rPr lang="en-NZ" altLang="en-US" sz="1200" b="0" u="none">
                <a:latin typeface="Arial" panose="020B0604020202020204" pitchFamily="34" charset="0"/>
                <a:hlinkClick r:id="rId4" action="ppaction://hlinksldjump"/>
              </a:rPr>
              <a:t>Afghanistan                                                                            Algeria                                                                                             Angola                                                                                         </a:t>
            </a:r>
            <a:r>
              <a:rPr lang="en-NZ" altLang="en-US" sz="1200" b="0" u="none">
                <a:latin typeface="Arial" panose="020B0604020202020204" pitchFamily="34" charset="0"/>
                <a:hlinkClick r:id="rId5" action="ppaction://hlinksldjump"/>
              </a:rPr>
              <a:t>Antarctica                                                                                 Argentina                                                                                    Australia                                                                                      </a:t>
            </a:r>
            <a:r>
              <a:rPr lang="en-NZ" altLang="en-US" sz="1200" b="0" u="none">
                <a:latin typeface="Arial" panose="020B0604020202020204" pitchFamily="34" charset="0"/>
                <a:hlinkClick r:id="rId6" action="ppaction://hlinksldjump"/>
              </a:rPr>
              <a:t>Austria                                                                                             Bangladesh                                                                                     Belgium                                                                                          </a:t>
            </a:r>
            <a:r>
              <a:rPr lang="en-NZ" altLang="en-US" sz="1200" b="0" u="none">
                <a:latin typeface="Arial" panose="020B0604020202020204" pitchFamily="34" charset="0"/>
                <a:hlinkClick r:id="rId7" action="ppaction://hlinksldjump"/>
              </a:rPr>
              <a:t>Bolivia                                                                                           Botswana                                                                                      Brazil                                                                                            </a:t>
            </a:r>
            <a:r>
              <a:rPr lang="en-NZ" altLang="en-US" sz="1200" b="0" u="none">
                <a:latin typeface="Arial" panose="020B0604020202020204" pitchFamily="34" charset="0"/>
                <a:hlinkClick r:id="rId8" action="ppaction://hlinksldjump"/>
              </a:rPr>
              <a:t>Bulgaria                                                                                              Cambodia                                                                                       Canada                                                                                         </a:t>
            </a:r>
            <a:r>
              <a:rPr lang="en-NZ" altLang="en-US" sz="1200" b="0" u="none">
                <a:latin typeface="Arial" panose="020B0604020202020204" pitchFamily="34" charset="0"/>
                <a:hlinkClick r:id="rId9" action="ppaction://hlinksldjump"/>
              </a:rPr>
              <a:t>Central African Republic                                                              Chad                                                                                              Chile                                                                                              </a:t>
            </a:r>
            <a:r>
              <a:rPr lang="en-NZ" altLang="en-US" sz="1200" b="0" u="none">
                <a:latin typeface="Arial" panose="020B0604020202020204" pitchFamily="34" charset="0"/>
                <a:hlinkClick r:id="rId10" action="ppaction://hlinksldjump"/>
              </a:rPr>
              <a:t>China                                                                                         Columbia                                                                                       Congo                                                                                           </a:t>
            </a:r>
            <a:r>
              <a:rPr lang="en-NZ" altLang="en-US" sz="1200" b="0" u="none">
                <a:latin typeface="Arial" panose="020B0604020202020204" pitchFamily="34" charset="0"/>
                <a:hlinkClick r:id="rId11" action="ppaction://hlinksldjump"/>
              </a:rPr>
              <a:t>Cuba                                                                                               Czech. Republic                                                                           Denmark                                                                                    </a:t>
            </a:r>
            <a:r>
              <a:rPr lang="en-NZ" altLang="en-US" sz="1200" b="0" u="none">
                <a:latin typeface="Arial" panose="020B0604020202020204" pitchFamily="34" charset="0"/>
                <a:hlinkClick r:id="rId12" action="ppaction://hlinksldjump"/>
              </a:rPr>
              <a:t>Ecuador                                                                                      Egypt                                                                                           England                                                                                        </a:t>
            </a:r>
            <a:r>
              <a:rPr lang="en-NZ" altLang="en-US" sz="1200" b="0" u="none">
                <a:latin typeface="Arial" panose="020B0604020202020204" pitchFamily="34" charset="0"/>
                <a:hlinkClick r:id="rId13" action="ppaction://hlinksldjump"/>
              </a:rPr>
              <a:t>Ethiopia                                                                                           Europe                                                                                           Fiji                                                                                             </a:t>
            </a:r>
            <a:r>
              <a:rPr lang="en-NZ" altLang="en-US" sz="1200" b="0" u="none">
                <a:latin typeface="Arial" panose="020B0604020202020204" pitchFamily="34" charset="0"/>
                <a:hlinkClick r:id="rId14" action="ppaction://hlinksldjump"/>
              </a:rPr>
              <a:t>Finland                                                                                           France                                                                                       </a:t>
            </a:r>
            <a:endParaRPr lang="en-GB" altLang="en-US" sz="1200" b="0" u="none">
              <a:latin typeface="Arial" panose="020B0604020202020204" pitchFamily="34" charset="0"/>
            </a:endParaRPr>
          </a:p>
        </p:txBody>
      </p:sp>
      <p:sp>
        <p:nvSpPr>
          <p:cNvPr id="139277" name="Text Box 13"/>
          <p:cNvSpPr txBox="1">
            <a:spLocks noChangeArrowheads="1"/>
          </p:cNvSpPr>
          <p:nvPr/>
        </p:nvSpPr>
        <p:spPr bwMode="auto">
          <a:xfrm>
            <a:off x="4643438" y="0"/>
            <a:ext cx="4500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u="none">
              <a:latin typeface="Arial" panose="020B0604020202020204" pitchFamily="34" charset="0"/>
            </a:endParaRPr>
          </a:p>
        </p:txBody>
      </p:sp>
      <p:sp>
        <p:nvSpPr>
          <p:cNvPr id="139279" name="Text Box 15"/>
          <p:cNvSpPr txBox="1">
            <a:spLocks noChangeArrowheads="1"/>
          </p:cNvSpPr>
          <p:nvPr/>
        </p:nvSpPr>
        <p:spPr bwMode="auto">
          <a:xfrm>
            <a:off x="4643438" y="0"/>
            <a:ext cx="4500562"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altLang="en-US" sz="1200" b="0" u="none">
                <a:latin typeface="Arial" panose="020B0604020202020204" pitchFamily="34" charset="0"/>
                <a:hlinkClick r:id="rId14" action="ppaction://hlinksldjump"/>
              </a:rPr>
              <a:t>Georgia             </a:t>
            </a:r>
            <a:r>
              <a:rPr lang="en-NZ" altLang="en-US" sz="1200" b="0" u="none">
                <a:latin typeface="Arial" panose="020B0604020202020204" pitchFamily="34" charset="0"/>
              </a:rPr>
              <a:t>                                                               </a:t>
            </a:r>
            <a:r>
              <a:rPr lang="en-NZ" altLang="en-US" sz="1200" b="0" u="none">
                <a:latin typeface="Arial" panose="020B0604020202020204" pitchFamily="34" charset="0"/>
                <a:hlinkClick r:id="rId15" action="ppaction://hlinksldjump"/>
              </a:rPr>
              <a:t>Germany                                                                                   Ghana                                                                                          Greece                                                                                       </a:t>
            </a:r>
            <a:r>
              <a:rPr lang="en-NZ" altLang="en-US" sz="1200" b="0" u="none">
                <a:latin typeface="Arial" panose="020B0604020202020204" pitchFamily="34" charset="0"/>
                <a:hlinkClick r:id="rId16" action="ppaction://hlinksldjump"/>
              </a:rPr>
              <a:t>Guinea                                                                                               Hungary                                                                                       Iceland                                                                                          </a:t>
            </a:r>
            <a:r>
              <a:rPr lang="en-NZ" altLang="en-US" sz="1200" b="0" u="none">
                <a:latin typeface="Arial" panose="020B0604020202020204" pitchFamily="34" charset="0"/>
                <a:hlinkClick r:id="rId17" action="ppaction://hlinksldjump"/>
              </a:rPr>
              <a:t>India                                                                                               Indonesia                                                                                   Iran                                                                                               </a:t>
            </a:r>
            <a:r>
              <a:rPr lang="en-NZ" altLang="en-US" sz="1200" b="0" u="none">
                <a:latin typeface="Arial" panose="020B0604020202020204" pitchFamily="34" charset="0"/>
                <a:hlinkClick r:id="rId18" action="ppaction://hlinksldjump"/>
              </a:rPr>
              <a:t>Iraq                                                                                               Ireland                                                                                              Israel                                                                                          </a:t>
            </a:r>
            <a:r>
              <a:rPr lang="en-NZ" altLang="en-US" sz="1200" b="0" u="none">
                <a:latin typeface="Arial" panose="020B0604020202020204" pitchFamily="34" charset="0"/>
                <a:hlinkClick r:id="rId19" action="ppaction://hlinksldjump"/>
              </a:rPr>
              <a:t>Italy                                                                                            Jamaica                                                                                         Japan                                                                                          </a:t>
            </a:r>
            <a:r>
              <a:rPr lang="en-NZ" altLang="en-US" sz="1200" b="0" u="none">
                <a:latin typeface="Arial" panose="020B0604020202020204" pitchFamily="34" charset="0"/>
                <a:hlinkClick r:id="rId20" action="ppaction://hlinksldjump"/>
              </a:rPr>
              <a:t>Kazakhstan                                                                                             Kenya                                                                                           Korea (North)                                                                               </a:t>
            </a:r>
            <a:r>
              <a:rPr lang="en-NZ" altLang="en-US" sz="1200" b="0" u="none">
                <a:latin typeface="Arial" panose="020B0604020202020204" pitchFamily="34" charset="0"/>
                <a:hlinkClick r:id="rId21" action="ppaction://hlinksldjump"/>
              </a:rPr>
              <a:t>Korea (South)                                                                                Laos                                                                                            Libya                                                                                              </a:t>
            </a:r>
            <a:r>
              <a:rPr lang="en-NZ" altLang="en-US" sz="1200" b="0" u="none">
                <a:latin typeface="Arial" panose="020B0604020202020204" pitchFamily="34" charset="0"/>
                <a:hlinkClick r:id="rId22" action="ppaction://hlinksldjump"/>
              </a:rPr>
              <a:t>Luxembourg                                                                                 Madagascar                                                                                   Malaysia                                                                                         </a:t>
            </a:r>
            <a:r>
              <a:rPr lang="en-NZ" altLang="en-US" sz="1200" b="0" u="none">
                <a:latin typeface="Arial" panose="020B0604020202020204" pitchFamily="34" charset="0"/>
                <a:hlinkClick r:id="rId23" action="ppaction://hlinksldjump"/>
              </a:rPr>
              <a:t>Mali                                                                                            Mauritania                                                                            Mexico                                                                                           </a:t>
            </a:r>
            <a:r>
              <a:rPr lang="en-NZ" altLang="en-US" sz="1200" b="0" u="none">
                <a:latin typeface="Arial" panose="020B0604020202020204" pitchFamily="34" charset="0"/>
                <a:hlinkClick r:id="rId24" action="ppaction://hlinksldjump"/>
              </a:rPr>
              <a:t>Mongolia                                                                                     Morocco </a:t>
            </a:r>
            <a:r>
              <a:rPr lang="en-NZ" altLang="en-US" sz="1200" b="0" u="none">
                <a:latin typeface="Arial" panose="020B0604020202020204" pitchFamily="34" charset="0"/>
              </a:rPr>
              <a:t>                                                                              </a:t>
            </a:r>
            <a:r>
              <a:rPr lang="en-NZ" altLang="en-US" sz="1200" b="0" u="none">
                <a:latin typeface="Arial" panose="020B0604020202020204" pitchFamily="34" charset="0"/>
                <a:hlinkClick r:id="rId24" action="ppaction://hlinksldjump"/>
              </a:rPr>
              <a:t>Mozambique   </a:t>
            </a:r>
            <a:r>
              <a:rPr lang="en-NZ" altLang="en-US" sz="1200" b="0" u="none">
                <a:latin typeface="Arial" panose="020B0604020202020204" pitchFamily="34" charset="0"/>
              </a:rPr>
              <a:t>                                                                              </a:t>
            </a:r>
            <a:r>
              <a:rPr lang="en-NZ" altLang="en-US" sz="1200" b="0" u="none">
                <a:latin typeface="Arial" panose="020B0604020202020204" pitchFamily="34" charset="0"/>
                <a:hlinkClick r:id="rId25" action="ppaction://hlinksldjump"/>
              </a:rPr>
              <a:t>Myanmar                                                                             Namibia                                                                                        Nepal</a:t>
            </a:r>
            <a:endParaRPr lang="en-GB" altLang="en-US" sz="1200" b="0" u="none">
              <a:latin typeface="Arial" panose="020B0604020202020204" pitchFamily="34" charset="0"/>
            </a:endParaRPr>
          </a:p>
        </p:txBody>
      </p:sp>
      <p:sp>
        <p:nvSpPr>
          <p:cNvPr id="139280" name="Text Box 16"/>
          <p:cNvSpPr txBox="1">
            <a:spLocks noChangeArrowheads="1"/>
          </p:cNvSpPr>
          <p:nvPr/>
        </p:nvSpPr>
        <p:spPr bwMode="auto">
          <a:xfrm>
            <a:off x="827088" y="404813"/>
            <a:ext cx="3313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u="none">
              <a:latin typeface="Arial" panose="020B0604020202020204" pitchFamily="34" charset="0"/>
            </a:endParaRPr>
          </a:p>
        </p:txBody>
      </p:sp>
      <p:sp>
        <p:nvSpPr>
          <p:cNvPr id="139283" name="Text Box 19"/>
          <p:cNvSpPr txBox="1">
            <a:spLocks noChangeArrowheads="1"/>
          </p:cNvSpPr>
          <p:nvPr/>
        </p:nvSpPr>
        <p:spPr bwMode="auto">
          <a:xfrm>
            <a:off x="3348038" y="6461125"/>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u="none">
              <a:latin typeface="Arial" panose="020B0604020202020204" pitchFamily="34" charset="0"/>
            </a:endParaRPr>
          </a:p>
        </p:txBody>
      </p:sp>
      <p:sp>
        <p:nvSpPr>
          <p:cNvPr id="139284" name="Text Box 20"/>
          <p:cNvSpPr txBox="1">
            <a:spLocks noChangeArrowheads="1"/>
          </p:cNvSpPr>
          <p:nvPr/>
        </p:nvSpPr>
        <p:spPr bwMode="auto">
          <a:xfrm>
            <a:off x="0" y="0"/>
            <a:ext cx="4643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INDEX</a:t>
            </a:r>
            <a:endParaRPr lang="en-GB" altLang="en-US" u="none">
              <a:latin typeface="Arial" panose="020B0604020202020204" pitchFamily="34" charset="0"/>
            </a:endParaRPr>
          </a:p>
        </p:txBody>
      </p:sp>
      <p:sp>
        <p:nvSpPr>
          <p:cNvPr id="139285" name="Text Box 21"/>
          <p:cNvSpPr txBox="1">
            <a:spLocks noChangeArrowheads="1"/>
          </p:cNvSpPr>
          <p:nvPr/>
        </p:nvSpPr>
        <p:spPr bwMode="auto">
          <a:xfrm>
            <a:off x="4140200" y="392113"/>
            <a:ext cx="4318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NZ" altLang="en-US" sz="1200" b="0" u="none">
                <a:latin typeface="Arial" panose="020B0604020202020204" pitchFamily="34" charset="0"/>
              </a:rPr>
              <a:t>2        2            2           3            3           3          4              4            4            5            5            5           6            6       6      7            7              7           8          8        8            9          9             9           10         10       10     11         11            11           12            12                                                                           </a:t>
            </a:r>
            <a:endParaRPr lang="en-GB" altLang="en-US" sz="1200" b="0" u="none">
              <a:latin typeface="Arial" panose="020B0604020202020204" pitchFamily="34" charset="0"/>
            </a:endParaRPr>
          </a:p>
        </p:txBody>
      </p:sp>
      <p:sp>
        <p:nvSpPr>
          <p:cNvPr id="139286" name="Text Box 22"/>
          <p:cNvSpPr txBox="1">
            <a:spLocks noChangeArrowheads="1"/>
          </p:cNvSpPr>
          <p:nvPr/>
        </p:nvSpPr>
        <p:spPr bwMode="auto">
          <a:xfrm>
            <a:off x="8675688" y="0"/>
            <a:ext cx="468312"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NZ" altLang="en-US" sz="1200" b="0" u="none">
                <a:latin typeface="Arial" panose="020B0604020202020204" pitchFamily="34" charset="0"/>
              </a:rPr>
              <a:t>12        13              13              13         14             14            14             15           15          15       16            16            16             17            17              17           18           18        18    19       19     19    20      20        20       21        21        21         22            22            22      23      23      23</a:t>
            </a:r>
            <a:endParaRPr lang="en-GB" altLang="en-US" sz="1200" b="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63"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43364"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6" name="Text Box 6"/>
          <p:cNvSpPr txBox="1">
            <a:spLocks noChangeArrowheads="1"/>
          </p:cNvSpPr>
          <p:nvPr/>
        </p:nvSpPr>
        <p:spPr bwMode="auto">
          <a:xfrm>
            <a:off x="0" y="404813"/>
            <a:ext cx="2195513"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altLang="en-US" sz="1200" b="0" u="none">
                <a:latin typeface="Arial" panose="020B0604020202020204" pitchFamily="34" charset="0"/>
                <a:hlinkClick r:id="rId4" action="ppaction://hlinksldjump"/>
              </a:rPr>
              <a:t>Netherlands                                                                              New Zealand                                                                                Niger                                                                                            </a:t>
            </a:r>
            <a:r>
              <a:rPr lang="en-NZ" altLang="en-US" sz="1200" b="0" u="none">
                <a:latin typeface="Arial" panose="020B0604020202020204" pitchFamily="34" charset="0"/>
                <a:hlinkClick r:id="rId5" action="ppaction://hlinksldjump"/>
              </a:rPr>
              <a:t>Nigeria                                                                                         Northern Ireland                                                                             Norway                                                                                         </a:t>
            </a:r>
            <a:r>
              <a:rPr lang="en-NZ" altLang="en-US" sz="1200" b="0" u="none">
                <a:latin typeface="Arial" panose="020B0604020202020204" pitchFamily="34" charset="0"/>
                <a:hlinkClick r:id="rId6" action="ppaction://hlinksldjump"/>
              </a:rPr>
              <a:t>Olympic Games                                                                             Pakistan                                                                                         Panama                                                                                         </a:t>
            </a:r>
            <a:r>
              <a:rPr lang="en-NZ" altLang="en-US" sz="1200" b="0" u="none">
                <a:latin typeface="Arial" panose="020B0604020202020204" pitchFamily="34" charset="0"/>
                <a:hlinkClick r:id="rId7" action="ppaction://hlinksldjump"/>
              </a:rPr>
              <a:t>Papa New Guinea                                                                        Peru                                                                                               Philippines                                                                                       </a:t>
            </a:r>
            <a:r>
              <a:rPr lang="en-NZ" altLang="en-US" sz="1200" b="0" u="none">
                <a:latin typeface="Arial" panose="020B0604020202020204" pitchFamily="34" charset="0"/>
                <a:hlinkClick r:id="rId8" action="ppaction://hlinksldjump"/>
              </a:rPr>
              <a:t>Poland                                                                                             Portugal                                                                                           Red Cross                                                                                   </a:t>
            </a:r>
            <a:r>
              <a:rPr lang="en-NZ" altLang="en-US" sz="1200" b="0" u="none">
                <a:latin typeface="Arial" panose="020B0604020202020204" pitchFamily="34" charset="0"/>
                <a:hlinkClick r:id="rId9" action="ppaction://hlinksldjump"/>
              </a:rPr>
              <a:t>Romania                                                                                   Royal Standard                                                                              Russia                                                                                            </a:t>
            </a:r>
            <a:r>
              <a:rPr lang="en-NZ" altLang="en-US" sz="1200" b="0" u="none">
                <a:latin typeface="Arial" panose="020B0604020202020204" pitchFamily="34" charset="0"/>
                <a:hlinkClick r:id="rId10" action="ppaction://hlinksldjump"/>
              </a:rPr>
              <a:t>Samoa                                                                                          Saudi Arabia                                                                                  Scotland                                                                                            </a:t>
            </a:r>
            <a:r>
              <a:rPr lang="en-NZ" altLang="en-US" sz="1200" b="0" u="none">
                <a:latin typeface="Arial" panose="020B0604020202020204" pitchFamily="34" charset="0"/>
                <a:hlinkClick r:id="rId11" action="ppaction://hlinksldjump"/>
              </a:rPr>
              <a:t>Silver Fern                                                                                     Singapore                                                                                       Somalia                                                                                       </a:t>
            </a:r>
            <a:r>
              <a:rPr lang="en-NZ" altLang="en-US" sz="1200" b="0" u="none">
                <a:latin typeface="Arial" panose="020B0604020202020204" pitchFamily="34" charset="0"/>
                <a:hlinkClick r:id="rId12" action="ppaction://hlinksldjump"/>
              </a:rPr>
              <a:t>South Africa                                                                                     Spain                                                                                              Sudan                                                                                         </a:t>
            </a:r>
            <a:r>
              <a:rPr lang="en-NZ" altLang="en-US" sz="1200" b="0" u="none">
                <a:latin typeface="Arial" panose="020B0604020202020204" pitchFamily="34" charset="0"/>
                <a:hlinkClick r:id="rId13" action="ppaction://hlinksldjump"/>
              </a:rPr>
              <a:t>Sweden                                                                                        Switzerland                                                                                  Syria                                                                                              </a:t>
            </a:r>
            <a:r>
              <a:rPr lang="en-NZ" altLang="en-US" sz="1200" b="0" u="none">
                <a:latin typeface="Arial" panose="020B0604020202020204" pitchFamily="34" charset="0"/>
                <a:hlinkClick r:id="rId14" action="ppaction://hlinksldjump"/>
              </a:rPr>
              <a:t>Taiwan                                                                                             Tanzania</a:t>
            </a:r>
            <a:endParaRPr lang="en-GB" altLang="en-US" sz="1200" b="0" u="none">
              <a:latin typeface="Arial" panose="020B0604020202020204" pitchFamily="34" charset="0"/>
            </a:endParaRPr>
          </a:p>
        </p:txBody>
      </p:sp>
      <p:sp>
        <p:nvSpPr>
          <p:cNvPr id="143367" name="Text Box 7"/>
          <p:cNvSpPr txBox="1">
            <a:spLocks noChangeArrowheads="1"/>
          </p:cNvSpPr>
          <p:nvPr/>
        </p:nvSpPr>
        <p:spPr bwMode="auto">
          <a:xfrm>
            <a:off x="4643438" y="0"/>
            <a:ext cx="216058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altLang="en-US" sz="1200" b="0" u="none">
                <a:latin typeface="Arial" panose="020B0604020202020204" pitchFamily="34" charset="0"/>
                <a:hlinkClick r:id="rId14" action="ppaction://hlinksldjump"/>
              </a:rPr>
              <a:t>Thailand </a:t>
            </a:r>
            <a:r>
              <a:rPr lang="en-NZ" altLang="en-US" sz="1200" b="0" u="none">
                <a:latin typeface="Arial" panose="020B0604020202020204" pitchFamily="34" charset="0"/>
              </a:rPr>
              <a:t>                                                                                  </a:t>
            </a:r>
            <a:r>
              <a:rPr lang="en-NZ" altLang="en-US" sz="1200" b="0" u="none">
                <a:latin typeface="Arial" panose="020B0604020202020204" pitchFamily="34" charset="0"/>
                <a:hlinkClick r:id="rId15" action="ppaction://hlinksldjump"/>
              </a:rPr>
              <a:t>Tonga                                                                                       Turkey                                                                                        Ukraine                                                                                      </a:t>
            </a:r>
            <a:r>
              <a:rPr lang="en-NZ" altLang="en-US" sz="1200" b="0" u="none">
                <a:latin typeface="Arial" panose="020B0604020202020204" pitchFamily="34" charset="0"/>
                <a:hlinkClick r:id="rId16" action="ppaction://hlinksldjump"/>
              </a:rPr>
              <a:t>United Kingdom                                                                       United Nations                                                                            United Sates of America                                                           </a:t>
            </a:r>
            <a:r>
              <a:rPr lang="en-NZ" altLang="en-US" sz="1200" b="0" u="none">
                <a:latin typeface="Arial" panose="020B0604020202020204" pitchFamily="34" charset="0"/>
                <a:hlinkClick r:id="rId17" action="ppaction://hlinksldjump"/>
              </a:rPr>
              <a:t>Venezuela                                                                              Vietnam                                                                                     Wales                                                                                 </a:t>
            </a:r>
            <a:r>
              <a:rPr lang="en-NZ" altLang="en-US" sz="1200" b="0" u="none">
                <a:latin typeface="Arial" panose="020B0604020202020204" pitchFamily="34" charset="0"/>
                <a:hlinkClick r:id="rId18" action="ppaction://hlinksldjump"/>
              </a:rPr>
              <a:t>Zambia                                                                                 Zimbabwe </a:t>
            </a:r>
            <a:endParaRPr lang="en-GB" altLang="en-US" sz="1200" b="0" u="none">
              <a:latin typeface="Arial" panose="020B0604020202020204" pitchFamily="34" charset="0"/>
            </a:endParaRPr>
          </a:p>
        </p:txBody>
      </p:sp>
      <p:sp>
        <p:nvSpPr>
          <p:cNvPr id="143369" name="Text Box 9"/>
          <p:cNvSpPr txBox="1">
            <a:spLocks noChangeArrowheads="1"/>
          </p:cNvSpPr>
          <p:nvPr/>
        </p:nvSpPr>
        <p:spPr bwMode="auto">
          <a:xfrm>
            <a:off x="4067175" y="404813"/>
            <a:ext cx="504825"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NZ" altLang="en-US" sz="1200" b="0" u="none">
                <a:latin typeface="Arial" panose="020B0604020202020204" pitchFamily="34" charset="0"/>
              </a:rPr>
              <a:t>24       24       24     25          25          25         26         26      26       27       27    27      28         28     28          29       29  29          30       30         30         31           31       31       32            32             32             33           33       33    34  34</a:t>
            </a:r>
            <a:endParaRPr lang="en-GB" altLang="en-US" sz="1200" b="0" u="none">
              <a:latin typeface="Arial" panose="020B0604020202020204" pitchFamily="34" charset="0"/>
            </a:endParaRPr>
          </a:p>
        </p:txBody>
      </p:sp>
      <p:sp>
        <p:nvSpPr>
          <p:cNvPr id="143371" name="Text Box 11"/>
          <p:cNvSpPr txBox="1">
            <a:spLocks noChangeArrowheads="1"/>
          </p:cNvSpPr>
          <p:nvPr/>
        </p:nvSpPr>
        <p:spPr bwMode="auto">
          <a:xfrm>
            <a:off x="8675688" y="0"/>
            <a:ext cx="4683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NZ" altLang="en-US" sz="1200" b="0" u="none">
                <a:latin typeface="Arial" panose="020B0604020202020204" pitchFamily="34" charset="0"/>
              </a:rPr>
              <a:t>34 35 35 35 36 36 36 37 37 37 38 38</a:t>
            </a:r>
            <a:endParaRPr lang="en-GB" altLang="en-US" sz="1200" b="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5"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pic>
        <p:nvPicPr>
          <p:cNvPr id="100357" name="Picture 5" descr="Austr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263" y="311150"/>
            <a:ext cx="3240087" cy="1830388"/>
          </a:xfrm>
          <a:prstGeom prst="rect">
            <a:avLst/>
          </a:prstGeom>
          <a:noFill/>
          <a:extLst>
            <a:ext uri="{909E8E84-426E-40DD-AFC4-6F175D3DCCD1}">
              <a14:hiddenFill xmlns:a14="http://schemas.microsoft.com/office/drawing/2010/main">
                <a:solidFill>
                  <a:srgbClr val="FFFFFF"/>
                </a:solidFill>
              </a14:hiddenFill>
            </a:ext>
          </a:extLst>
        </p:spPr>
      </p:pic>
      <p:pic>
        <p:nvPicPr>
          <p:cNvPr id="10035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263" y="2476500"/>
            <a:ext cx="3257550" cy="1839913"/>
          </a:xfrm>
          <a:prstGeom prst="rect">
            <a:avLst/>
          </a:prstGeom>
          <a:noFill/>
          <a:extLst>
            <a:ext uri="{909E8E84-426E-40DD-AFC4-6F175D3DCCD1}">
              <a14:hiddenFill xmlns:a14="http://schemas.microsoft.com/office/drawing/2010/main">
                <a:solidFill>
                  <a:srgbClr val="FFFFFF"/>
                </a:solidFill>
              </a14:hiddenFill>
            </a:ext>
          </a:extLst>
        </p:spPr>
      </p:pic>
      <p:pic>
        <p:nvPicPr>
          <p:cNvPr id="1003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263" y="4610100"/>
            <a:ext cx="3240087" cy="1830388"/>
          </a:xfrm>
          <a:prstGeom prst="rect">
            <a:avLst/>
          </a:prstGeom>
          <a:noFill/>
          <a:extLst>
            <a:ext uri="{909E8E84-426E-40DD-AFC4-6F175D3DCCD1}">
              <a14:hiddenFill xmlns:a14="http://schemas.microsoft.com/office/drawing/2010/main">
                <a:solidFill>
                  <a:srgbClr val="FFFFFF"/>
                </a:solidFill>
              </a14:hiddenFill>
            </a:ext>
          </a:extLst>
        </p:spPr>
      </p:pic>
      <p:sp>
        <p:nvSpPr>
          <p:cNvPr id="100361" name="Text Box 9"/>
          <p:cNvSpPr txBox="1">
            <a:spLocks noChangeArrowheads="1"/>
          </p:cNvSpPr>
          <p:nvPr/>
        </p:nvSpPr>
        <p:spPr bwMode="auto">
          <a:xfrm>
            <a:off x="0" y="0"/>
            <a:ext cx="4572000" cy="588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AUSTRIA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is another horizontal tricolour. The Austrian flag consists of three stripes of red, white and red.                                    </a:t>
            </a:r>
            <a:r>
              <a:rPr lang="en-NZ" altLang="en-US" sz="1200" u="none">
                <a:latin typeface="Arial" panose="020B0604020202020204" pitchFamily="34" charset="0"/>
              </a:rPr>
              <a:t>Capital: </a:t>
            </a:r>
            <a:r>
              <a:rPr lang="en-NZ" altLang="en-US" sz="1200" b="0" u="none">
                <a:latin typeface="Arial" panose="020B0604020202020204" pitchFamily="34" charset="0"/>
              </a:rPr>
              <a:t>Vienna                                                                                    </a:t>
            </a:r>
            <a:r>
              <a:rPr lang="en-NZ" altLang="en-US" sz="1200" u="none">
                <a:latin typeface="Arial" panose="020B0604020202020204" pitchFamily="34" charset="0"/>
              </a:rPr>
              <a:t>Area: </a:t>
            </a:r>
            <a:r>
              <a:rPr lang="en-NZ" altLang="en-US" sz="1200" b="0" u="none">
                <a:latin typeface="Arial" panose="020B0604020202020204" pitchFamily="34" charset="0"/>
              </a:rPr>
              <a:t>83 855 sq Km                                                                              </a:t>
            </a:r>
            <a:r>
              <a:rPr lang="en-NZ" altLang="en-US" sz="1200" u="none">
                <a:latin typeface="Arial" panose="020B0604020202020204" pitchFamily="34" charset="0"/>
              </a:rPr>
              <a:t>Population: </a:t>
            </a:r>
            <a:r>
              <a:rPr lang="en-NZ" altLang="en-US" sz="1200" b="0" u="none">
                <a:latin typeface="Arial" panose="020B0604020202020204" pitchFamily="34" charset="0"/>
              </a:rPr>
              <a:t>8 425 835</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BANGLADESH</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simple design is used for the Bangladeshi flag. It is similar to that of Japan, having a large red circle in the middle, although it differs by having a green background.                             </a:t>
            </a:r>
            <a:r>
              <a:rPr lang="en-NZ" altLang="en-US" sz="1200" u="none">
                <a:latin typeface="Arial" panose="020B0604020202020204" pitchFamily="34" charset="0"/>
              </a:rPr>
              <a:t>Capital: </a:t>
            </a:r>
            <a:r>
              <a:rPr lang="en-NZ" altLang="en-US" sz="1200" b="0" u="none">
                <a:latin typeface="Arial" panose="020B0604020202020204" pitchFamily="34" charset="0"/>
              </a:rPr>
              <a:t>Dhaka                                                                                         </a:t>
            </a:r>
            <a:r>
              <a:rPr lang="en-NZ" altLang="en-US" sz="1200" u="none">
                <a:latin typeface="Arial" panose="020B0604020202020204" pitchFamily="34" charset="0"/>
              </a:rPr>
              <a:t>Area: </a:t>
            </a:r>
            <a:r>
              <a:rPr lang="en-NZ" altLang="en-US" sz="1200" b="0" u="none">
                <a:latin typeface="Arial" panose="020B0604020202020204" pitchFamily="34" charset="0"/>
              </a:rPr>
              <a:t>143 998 sq Km                                                                          </a:t>
            </a:r>
            <a:r>
              <a:rPr lang="en-NZ" altLang="en-US" sz="1200" u="none">
                <a:latin typeface="Arial" panose="020B0604020202020204" pitchFamily="34" charset="0"/>
              </a:rPr>
              <a:t>Population: </a:t>
            </a:r>
            <a:r>
              <a:rPr lang="en-NZ" altLang="en-US" sz="1200" b="0" u="none">
                <a:latin typeface="Arial" panose="020B0604020202020204" pitchFamily="34" charset="0"/>
              </a:rPr>
              <a:t>142 319 000 (9)</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BELGIUM</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Like many European flags, the national flag of Belgium is a tricolour. It has three vertical stripes of black, gold and red.                 </a:t>
            </a:r>
            <a:r>
              <a:rPr lang="en-NZ" altLang="en-US" sz="1200" u="none">
                <a:latin typeface="Arial" panose="020B0604020202020204" pitchFamily="34" charset="0"/>
              </a:rPr>
              <a:t>Capital: </a:t>
            </a:r>
            <a:r>
              <a:rPr lang="en-NZ" altLang="en-US" sz="1200" b="0" u="none">
                <a:latin typeface="Arial" panose="020B0604020202020204" pitchFamily="34" charset="0"/>
              </a:rPr>
              <a:t>Brussels                                                                                 </a:t>
            </a:r>
            <a:r>
              <a:rPr lang="en-NZ" altLang="en-US" sz="1200" u="none">
                <a:latin typeface="Arial" panose="020B0604020202020204" pitchFamily="34" charset="0"/>
              </a:rPr>
              <a:t>Area: </a:t>
            </a:r>
            <a:r>
              <a:rPr lang="en-NZ" altLang="en-US" sz="1200" b="0" u="none">
                <a:latin typeface="Arial" panose="020B0604020202020204" pitchFamily="34" charset="0"/>
              </a:rPr>
              <a:t>30 520 sq Km                                                                              </a:t>
            </a:r>
            <a:r>
              <a:rPr lang="en-NZ" altLang="en-US" sz="1200" u="none">
                <a:latin typeface="Arial" panose="020B0604020202020204" pitchFamily="34" charset="0"/>
              </a:rPr>
              <a:t>Population: </a:t>
            </a:r>
            <a:r>
              <a:rPr lang="en-NZ" altLang="en-US" sz="1200" b="0" u="none">
                <a:latin typeface="Arial" panose="020B0604020202020204" pitchFamily="34" charset="0"/>
              </a:rPr>
              <a:t>10 951 266</a:t>
            </a:r>
            <a:endParaRPr lang="en-GB" altLang="en-US" sz="1200" u="none">
              <a:latin typeface="Arial" panose="020B0604020202020204" pitchFamily="34" charset="0"/>
            </a:endParaRPr>
          </a:p>
        </p:txBody>
      </p:sp>
      <p:sp>
        <p:nvSpPr>
          <p:cNvPr id="100356"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79"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01380"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1382" name="Picture 6" descr="Boliv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763" y="315913"/>
            <a:ext cx="3252787" cy="1838325"/>
          </a:xfrm>
          <a:prstGeom prst="rect">
            <a:avLst/>
          </a:prstGeom>
          <a:noFill/>
          <a:extLst>
            <a:ext uri="{909E8E84-426E-40DD-AFC4-6F175D3DCCD1}">
              <a14:hiddenFill xmlns:a14="http://schemas.microsoft.com/office/drawing/2010/main">
                <a:solidFill>
                  <a:srgbClr val="FFFFFF"/>
                </a:solidFill>
              </a14:hiddenFill>
            </a:ext>
          </a:extLst>
        </p:spPr>
      </p:pic>
      <p:pic>
        <p:nvPicPr>
          <p:cNvPr id="101383" name="Picture 7" descr="Botswan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501900"/>
            <a:ext cx="3240088" cy="1830388"/>
          </a:xfrm>
          <a:prstGeom prst="rect">
            <a:avLst/>
          </a:prstGeom>
          <a:noFill/>
          <a:extLst>
            <a:ext uri="{909E8E84-426E-40DD-AFC4-6F175D3DCCD1}">
              <a14:hiddenFill xmlns:a14="http://schemas.microsoft.com/office/drawing/2010/main">
                <a:solidFill>
                  <a:srgbClr val="FFFFFF"/>
                </a:solidFill>
              </a14:hiddenFill>
            </a:ext>
          </a:extLst>
        </p:spPr>
      </p:pic>
      <p:pic>
        <p:nvPicPr>
          <p:cNvPr id="101384" name="Picture 8" descr="Brazi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60900"/>
            <a:ext cx="3241675" cy="1830388"/>
          </a:xfrm>
          <a:prstGeom prst="rect">
            <a:avLst/>
          </a:prstGeom>
          <a:noFill/>
          <a:extLst>
            <a:ext uri="{909E8E84-426E-40DD-AFC4-6F175D3DCCD1}">
              <a14:hiddenFill xmlns:a14="http://schemas.microsoft.com/office/drawing/2010/main">
                <a:solidFill>
                  <a:srgbClr val="FFFFFF"/>
                </a:solidFill>
              </a14:hiddenFill>
            </a:ext>
          </a:extLst>
        </p:spPr>
      </p:pic>
      <p:sp>
        <p:nvSpPr>
          <p:cNvPr id="101385" name="Text Box 9"/>
          <p:cNvSpPr txBox="1">
            <a:spLocks noChangeArrowheads="1"/>
          </p:cNvSpPr>
          <p:nvPr/>
        </p:nvSpPr>
        <p:spPr bwMode="auto">
          <a:xfrm>
            <a:off x="0" y="0"/>
            <a:ext cx="4572000" cy="624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BOLIVIA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 horizontal tricolour of red, yellow and forest green is used for the Bolivian flag. The counties national emblem is displayed across the centre.                                                                  </a:t>
            </a:r>
            <a:r>
              <a:rPr lang="en-NZ" altLang="en-US" sz="1200" u="none">
                <a:latin typeface="Arial" panose="020B0604020202020204" pitchFamily="34" charset="0"/>
              </a:rPr>
              <a:t>Capital: </a:t>
            </a:r>
            <a:r>
              <a:rPr lang="en-NZ" altLang="en-US" sz="1200" b="0" u="none">
                <a:latin typeface="Arial" panose="020B0604020202020204" pitchFamily="34" charset="0"/>
              </a:rPr>
              <a:t>La paz / Sucre                                                                           </a:t>
            </a:r>
            <a:r>
              <a:rPr lang="en-NZ" altLang="en-US" sz="1200" u="none">
                <a:latin typeface="Arial" panose="020B0604020202020204" pitchFamily="34" charset="0"/>
              </a:rPr>
              <a:t>Area: </a:t>
            </a:r>
            <a:r>
              <a:rPr lang="en-NZ" altLang="en-US" sz="1200" b="0" u="none">
                <a:latin typeface="Arial" panose="020B0604020202020204" pitchFamily="34" charset="0"/>
              </a:rPr>
              <a:t>1 098 581 sq Km                                                                                    </a:t>
            </a:r>
            <a:r>
              <a:rPr lang="en-NZ" altLang="en-US" sz="1200" u="none">
                <a:latin typeface="Arial" panose="020B0604020202020204" pitchFamily="34" charset="0"/>
              </a:rPr>
              <a:t>Population: </a:t>
            </a:r>
            <a:r>
              <a:rPr lang="en-NZ" altLang="en-US" sz="1200" b="0" u="none">
                <a:latin typeface="Arial" panose="020B0604020202020204" pitchFamily="34" charset="0"/>
              </a:rPr>
              <a:t>10 426 154</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BOTSWANA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This flag has three large horizontal stripes of pale blue, black and pale blue. It has two much thinner white stripes separating the blue and black. The blue stripes are slightly wider than the black.</a:t>
            </a:r>
            <a:r>
              <a:rPr lang="en-NZ" altLang="en-US" sz="1200" u="none">
                <a:latin typeface="Arial" panose="020B0604020202020204" pitchFamily="34" charset="0"/>
              </a:rPr>
              <a:t>                                                                                    Capital: </a:t>
            </a:r>
            <a:r>
              <a:rPr lang="en-NZ" altLang="en-US" sz="1200" b="0" u="none">
                <a:latin typeface="Arial" panose="020B0604020202020204" pitchFamily="34" charset="0"/>
              </a:rPr>
              <a:t>Gaborone                                                                          </a:t>
            </a:r>
            <a:r>
              <a:rPr lang="en-NZ" altLang="en-US" sz="1200" u="none">
                <a:latin typeface="Arial" panose="020B0604020202020204" pitchFamily="34" charset="0"/>
              </a:rPr>
              <a:t>Area: </a:t>
            </a:r>
            <a:r>
              <a:rPr lang="en-NZ" altLang="en-US" sz="1200" b="0" u="none">
                <a:latin typeface="Arial" panose="020B0604020202020204" pitchFamily="34" charset="0"/>
              </a:rPr>
              <a:t>1 564 000 sq Km                                                                  </a:t>
            </a:r>
            <a:r>
              <a:rPr lang="en-NZ" altLang="en-US" sz="1200" u="none">
                <a:latin typeface="Arial" panose="020B0604020202020204" pitchFamily="34" charset="0"/>
              </a:rPr>
              <a:t>Population: </a:t>
            </a:r>
            <a:r>
              <a:rPr lang="en-NZ" altLang="en-US" sz="1200" b="0" u="none">
                <a:latin typeface="Arial" panose="020B0604020202020204" pitchFamily="34" charset="0"/>
              </a:rPr>
              <a:t>2 038 228</a:t>
            </a:r>
          </a:p>
          <a:p>
            <a:pPr algn="l">
              <a:spcBef>
                <a:spcPct val="50000"/>
              </a:spcBef>
            </a:pPr>
            <a:endParaRPr lang="en-NZ" altLang="en-US" sz="1200" u="none">
              <a:latin typeface="Arial" panose="020B0604020202020204" pitchFamily="34" charset="0"/>
            </a:endParaRPr>
          </a:p>
          <a:p>
            <a:pPr>
              <a:spcBef>
                <a:spcPct val="50000"/>
              </a:spcBef>
            </a:pPr>
            <a:r>
              <a:rPr lang="en-NZ" altLang="en-US" u="none">
                <a:latin typeface="Arial" panose="020B0604020202020204" pitchFamily="34" charset="0"/>
              </a:rPr>
              <a:t>BRAZIL</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Of rather different design, the Brazilian flag has a green background, with a central, yellow, diamond shape. Inside the diamond is a blue sphere containing a group of stars. A motto runs through the middle of the sphere and is translated “Order and Progress”                                                                             </a:t>
            </a:r>
            <a:r>
              <a:rPr lang="en-NZ" altLang="en-US" sz="1200" u="none">
                <a:latin typeface="Arial" panose="020B0604020202020204" pitchFamily="34" charset="0"/>
              </a:rPr>
              <a:t>Capital: </a:t>
            </a:r>
            <a:r>
              <a:rPr lang="en-NZ" altLang="en-US" sz="1200" b="0" u="none">
                <a:latin typeface="Arial" panose="020B0604020202020204" pitchFamily="34" charset="0"/>
              </a:rPr>
              <a:t>Brasilia                                                                            </a:t>
            </a:r>
            <a:r>
              <a:rPr lang="en-NZ" altLang="en-US" sz="1200" u="none">
                <a:latin typeface="Arial" panose="020B0604020202020204" pitchFamily="34" charset="0"/>
              </a:rPr>
              <a:t>Area: </a:t>
            </a:r>
            <a:r>
              <a:rPr lang="en-NZ" altLang="en-US" sz="1200" b="0" u="none">
                <a:latin typeface="Arial" panose="020B0604020202020204" pitchFamily="34" charset="0"/>
              </a:rPr>
              <a:t>8 547 979 sq Km (5)                                                             </a:t>
            </a:r>
            <a:r>
              <a:rPr lang="en-NZ" altLang="en-US" sz="1200" u="none">
                <a:latin typeface="Arial" panose="020B0604020202020204" pitchFamily="34" charset="0"/>
              </a:rPr>
              <a:t>Population: </a:t>
            </a:r>
            <a:r>
              <a:rPr lang="en-NZ" altLang="en-US" sz="1200" b="0" u="none">
                <a:latin typeface="Arial" panose="020B0604020202020204" pitchFamily="34" charset="0"/>
              </a:rPr>
              <a:t>192 376 496 (5)</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3"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02404"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240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95275"/>
            <a:ext cx="3252788" cy="1838325"/>
          </a:xfrm>
          <a:prstGeom prst="rect">
            <a:avLst/>
          </a:prstGeom>
          <a:noFill/>
          <a:extLst>
            <a:ext uri="{909E8E84-426E-40DD-AFC4-6F175D3DCCD1}">
              <a14:hiddenFill xmlns:a14="http://schemas.microsoft.com/office/drawing/2010/main">
                <a:solidFill>
                  <a:srgbClr val="FFFFFF"/>
                </a:solidFill>
              </a14:hiddenFill>
            </a:ext>
          </a:extLst>
        </p:spPr>
      </p:pic>
      <p:pic>
        <p:nvPicPr>
          <p:cNvPr id="102407" name="Picture 7" descr="Cambo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20938"/>
            <a:ext cx="32385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408" name="Picture 8" descr="Ca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9225" y="4640263"/>
            <a:ext cx="3240088" cy="1830387"/>
          </a:xfrm>
          <a:prstGeom prst="rect">
            <a:avLst/>
          </a:prstGeom>
          <a:noFill/>
          <a:extLst>
            <a:ext uri="{909E8E84-426E-40DD-AFC4-6F175D3DCCD1}">
              <a14:hiddenFill xmlns:a14="http://schemas.microsoft.com/office/drawing/2010/main">
                <a:solidFill>
                  <a:srgbClr val="FFFFFF"/>
                </a:solidFill>
              </a14:hiddenFill>
            </a:ext>
          </a:extLst>
        </p:spPr>
      </p:pic>
      <p:sp>
        <p:nvSpPr>
          <p:cNvPr id="102409" name="Text Box 9"/>
          <p:cNvSpPr txBox="1">
            <a:spLocks noChangeArrowheads="1"/>
          </p:cNvSpPr>
          <p:nvPr/>
        </p:nvSpPr>
        <p:spPr bwMode="auto">
          <a:xfrm>
            <a:off x="0" y="0"/>
            <a:ext cx="4572000" cy="597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BULGARIA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is another horizontal tricolour consisting of white, green and red. An emblem is positioned in the white stripe near the hoist. It consists of a red star above a rampant lion, which is surrounded by a wreath of wheat ears.                                                     </a:t>
            </a:r>
            <a:r>
              <a:rPr lang="en-NZ" altLang="en-US" sz="1200" u="none">
                <a:latin typeface="Arial" panose="020B0604020202020204" pitchFamily="34" charset="0"/>
              </a:rPr>
              <a:t>Capital: </a:t>
            </a:r>
            <a:r>
              <a:rPr lang="en-NZ" altLang="en-US" sz="1200" b="0" u="none">
                <a:latin typeface="Arial" panose="020B0604020202020204" pitchFamily="34" charset="0"/>
              </a:rPr>
              <a:t>Sofia                                                                                       </a:t>
            </a:r>
            <a:r>
              <a:rPr lang="en-NZ" altLang="en-US" sz="1200" u="none">
                <a:latin typeface="Arial" panose="020B0604020202020204" pitchFamily="34" charset="0"/>
              </a:rPr>
              <a:t>Area: </a:t>
            </a:r>
            <a:r>
              <a:rPr lang="en-NZ" altLang="en-US" sz="1200" b="0" u="none">
                <a:latin typeface="Arial" panose="020B0604020202020204" pitchFamily="34" charset="0"/>
              </a:rPr>
              <a:t>110 994 sq Km                                                                           </a:t>
            </a:r>
            <a:r>
              <a:rPr lang="en-NZ" altLang="en-US" sz="1200" u="none">
                <a:latin typeface="Arial" panose="020B0604020202020204" pitchFamily="34" charset="0"/>
              </a:rPr>
              <a:t>Population: </a:t>
            </a:r>
            <a:r>
              <a:rPr lang="en-NZ" altLang="en-US" sz="1200" b="0" u="none">
                <a:latin typeface="Arial" panose="020B0604020202020204" pitchFamily="34" charset="0"/>
              </a:rPr>
              <a:t>7 364 570 </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CAMBODIA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Cambodia’s national flag consists of three horizontal stripes of blue, red and blue. The width of the red stripe is twice that of the blue stripes. A central motif depicting a temple is positioned in the red stripe.                                                                   </a:t>
            </a:r>
            <a:r>
              <a:rPr lang="en-NZ" altLang="en-US" sz="1200" u="none">
                <a:latin typeface="Arial" panose="020B0604020202020204" pitchFamily="34" charset="0"/>
              </a:rPr>
              <a:t>Capital: </a:t>
            </a:r>
            <a:r>
              <a:rPr lang="en-NZ" altLang="en-US" sz="1200" b="0" u="none">
                <a:latin typeface="Arial" panose="020B0604020202020204" pitchFamily="34" charset="0"/>
              </a:rPr>
              <a:t>Phnom Penh                                                                           </a:t>
            </a:r>
            <a:r>
              <a:rPr lang="en-NZ" altLang="en-US" sz="1200" u="none">
                <a:latin typeface="Arial" panose="020B0604020202020204" pitchFamily="34" charset="0"/>
              </a:rPr>
              <a:t>Area: </a:t>
            </a:r>
            <a:r>
              <a:rPr lang="en-NZ" altLang="en-US" sz="1200" b="0" u="none">
                <a:latin typeface="Arial" panose="020B0604020202020204" pitchFamily="34" charset="0"/>
              </a:rPr>
              <a:t>181 000 sq Km                                                                                      </a:t>
            </a:r>
            <a:r>
              <a:rPr lang="en-NZ" altLang="en-US" sz="1200" u="none">
                <a:latin typeface="Arial" panose="020B0604020202020204" pitchFamily="34" charset="0"/>
              </a:rPr>
              <a:t>Population: </a:t>
            </a:r>
            <a:r>
              <a:rPr lang="en-NZ" altLang="en-US" sz="1200" b="0" u="none">
                <a:latin typeface="Arial" panose="020B0604020202020204" pitchFamily="34" charset="0"/>
              </a:rPr>
              <a:t>14 478 000                                                                                  </a:t>
            </a: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CANADA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maple leaf is Canada’s national icon, so there is no surprise that it features on their flag. It consists of a large, red maple leaf on a white background, with a two thin, red, vertical stripes to either side.                                                                          </a:t>
            </a:r>
            <a:r>
              <a:rPr lang="en-NZ" altLang="en-US" sz="1200" u="none">
                <a:latin typeface="Arial" panose="020B0604020202020204" pitchFamily="34" charset="0"/>
              </a:rPr>
              <a:t>Capital: </a:t>
            </a:r>
            <a:r>
              <a:rPr lang="en-NZ" altLang="en-US" sz="1200" b="0" u="none">
                <a:latin typeface="Arial" panose="020B0604020202020204" pitchFamily="34" charset="0"/>
              </a:rPr>
              <a:t>Ottawa                                                                                  </a:t>
            </a:r>
            <a:r>
              <a:rPr lang="en-NZ" altLang="en-US" sz="1200" u="none">
                <a:latin typeface="Arial" panose="020B0604020202020204" pitchFamily="34" charset="0"/>
              </a:rPr>
              <a:t>Area: </a:t>
            </a:r>
            <a:r>
              <a:rPr lang="en-NZ" altLang="en-US" sz="1200" b="0" u="none">
                <a:latin typeface="Arial" panose="020B0604020202020204" pitchFamily="34" charset="0"/>
              </a:rPr>
              <a:t>9 970 610 sq Km (2)                                                                  </a:t>
            </a:r>
            <a:r>
              <a:rPr lang="en-NZ" altLang="en-US" sz="1200" u="none">
                <a:latin typeface="Arial" panose="020B0604020202020204" pitchFamily="34" charset="0"/>
              </a:rPr>
              <a:t>Population: </a:t>
            </a:r>
            <a:r>
              <a:rPr lang="en-NZ" altLang="en-US" sz="1200" b="0" u="none">
                <a:latin typeface="Arial" panose="020B0604020202020204" pitchFamily="34" charset="0"/>
              </a:rPr>
              <a:t>34 807 800                                                                    </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27"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03428"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430" name="Picture 6" descr="Ch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454275"/>
            <a:ext cx="3275013" cy="1849438"/>
          </a:xfrm>
          <a:prstGeom prst="rect">
            <a:avLst/>
          </a:prstGeom>
          <a:noFill/>
          <a:extLst>
            <a:ext uri="{909E8E84-426E-40DD-AFC4-6F175D3DCCD1}">
              <a14:hiddenFill xmlns:a14="http://schemas.microsoft.com/office/drawing/2010/main">
                <a:solidFill>
                  <a:srgbClr val="FFFFFF"/>
                </a:solidFill>
              </a14:hiddenFill>
            </a:ext>
          </a:extLst>
        </p:spPr>
      </p:pic>
      <p:pic>
        <p:nvPicPr>
          <p:cNvPr id="103431" name="Picture 7" descr="chi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4619625"/>
            <a:ext cx="3278188" cy="1852613"/>
          </a:xfrm>
          <a:prstGeom prst="rect">
            <a:avLst/>
          </a:prstGeom>
          <a:noFill/>
          <a:extLst>
            <a:ext uri="{909E8E84-426E-40DD-AFC4-6F175D3DCCD1}">
              <a14:hiddenFill xmlns:a14="http://schemas.microsoft.com/office/drawing/2010/main">
                <a:solidFill>
                  <a:srgbClr val="FFFFFF"/>
                </a:solidFill>
              </a14:hiddenFill>
            </a:ext>
          </a:extLst>
        </p:spPr>
      </p:pic>
      <p:pic>
        <p:nvPicPr>
          <p:cNvPr id="103433" name="Picture 9" descr="Central African Republi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320675"/>
            <a:ext cx="3297238" cy="1846263"/>
          </a:xfrm>
          <a:prstGeom prst="rect">
            <a:avLst/>
          </a:prstGeom>
          <a:noFill/>
          <a:extLst>
            <a:ext uri="{909E8E84-426E-40DD-AFC4-6F175D3DCCD1}">
              <a14:hiddenFill xmlns:a14="http://schemas.microsoft.com/office/drawing/2010/main">
                <a:solidFill>
                  <a:srgbClr val="FFFFFF"/>
                </a:solidFill>
              </a14:hiddenFill>
            </a:ext>
          </a:extLst>
        </p:spPr>
      </p:pic>
      <p:sp>
        <p:nvSpPr>
          <p:cNvPr id="103434" name="Text Box 10"/>
          <p:cNvSpPr txBox="1">
            <a:spLocks noChangeArrowheads="1"/>
          </p:cNvSpPr>
          <p:nvPr/>
        </p:nvSpPr>
        <p:spPr bwMode="auto">
          <a:xfrm>
            <a:off x="0" y="0"/>
            <a:ext cx="4572000"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CENTRAL AFRICAN REPUBLIC</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we have a flag with four horizontal stripes of blue, white, green and gold. A red stripe of the same width cuts vertically through the centre of the flag. A yellow star is positioned in the blue stripe near the hoist.                                       </a:t>
            </a:r>
            <a:r>
              <a:rPr lang="en-NZ" altLang="en-US" sz="1200" u="none">
                <a:latin typeface="Arial" panose="020B0604020202020204" pitchFamily="34" charset="0"/>
              </a:rPr>
              <a:t>Capital: </a:t>
            </a:r>
            <a:r>
              <a:rPr lang="en-NZ" altLang="en-US" sz="1200" b="0" u="none">
                <a:latin typeface="Arial" panose="020B0604020202020204" pitchFamily="34" charset="0"/>
              </a:rPr>
              <a:t>Bangui                                                                              </a:t>
            </a:r>
            <a:r>
              <a:rPr lang="en-NZ" altLang="en-US" sz="1200" u="none">
                <a:latin typeface="Arial" panose="020B0604020202020204" pitchFamily="34" charset="0"/>
              </a:rPr>
              <a:t>Area: </a:t>
            </a:r>
            <a:r>
              <a:rPr lang="en-NZ" altLang="en-US" sz="1200" b="0" u="none">
                <a:latin typeface="Arial" panose="020B0604020202020204" pitchFamily="34" charset="0"/>
              </a:rPr>
              <a:t>622 436 sq Km                                                                  </a:t>
            </a:r>
            <a:r>
              <a:rPr lang="en-NZ" altLang="en-US" sz="1200" u="none">
                <a:latin typeface="Arial" panose="020B0604020202020204" pitchFamily="34" charset="0"/>
              </a:rPr>
              <a:t>Population: </a:t>
            </a:r>
            <a:r>
              <a:rPr lang="en-NZ" altLang="en-US" sz="1200" b="0" u="none">
                <a:latin typeface="Arial" panose="020B0604020202020204" pitchFamily="34" charset="0"/>
              </a:rPr>
              <a:t>4 487 000</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CHAD</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Another simple flag. The national flag of Chad is a vertical tricolour consisting of blue, yellow and red.                                             </a:t>
            </a:r>
            <a:r>
              <a:rPr lang="en-NZ" altLang="en-US" sz="1200" u="none">
                <a:latin typeface="Arial" panose="020B0604020202020204" pitchFamily="34" charset="0"/>
              </a:rPr>
              <a:t>Capital: </a:t>
            </a:r>
            <a:r>
              <a:rPr lang="en-NZ" altLang="en-US" sz="1200" b="0" u="none">
                <a:latin typeface="Arial" panose="020B0604020202020204" pitchFamily="34" charset="0"/>
              </a:rPr>
              <a:t>Ndjamena                                                                                </a:t>
            </a:r>
            <a:r>
              <a:rPr lang="en-NZ" altLang="en-US" sz="1200" u="none">
                <a:latin typeface="Arial" panose="020B0604020202020204" pitchFamily="34" charset="0"/>
              </a:rPr>
              <a:t>Area: </a:t>
            </a:r>
            <a:r>
              <a:rPr lang="en-NZ" altLang="en-US" sz="1200" b="0" u="none">
                <a:latin typeface="Arial" panose="020B0604020202020204" pitchFamily="34" charset="0"/>
              </a:rPr>
              <a:t>1 284 000                                                                         </a:t>
            </a:r>
            <a:r>
              <a:rPr lang="en-NZ" altLang="en-US" sz="1200" u="none">
                <a:latin typeface="Arial" panose="020B0604020202020204" pitchFamily="34" charset="0"/>
              </a:rPr>
              <a:t>Population: </a:t>
            </a:r>
            <a:r>
              <a:rPr lang="en-NZ" altLang="en-US" sz="1200" b="0" u="none">
                <a:latin typeface="Arial" panose="020B0604020202020204" pitchFamily="34" charset="0"/>
              </a:rPr>
              <a:t>11 381 000</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CHILE</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Chilean national flag is divided in half horizontally, with white above and red below. A blue, square canton contains a white, five-pointed star.                                                             </a:t>
            </a:r>
            <a:r>
              <a:rPr lang="en-NZ" altLang="en-US" sz="1200" u="none">
                <a:latin typeface="Arial" panose="020B0604020202020204" pitchFamily="34" charset="0"/>
              </a:rPr>
              <a:t>Capital:</a:t>
            </a:r>
            <a:r>
              <a:rPr lang="en-NZ" altLang="en-US" sz="1200" b="0" u="none">
                <a:latin typeface="Arial" panose="020B0604020202020204" pitchFamily="34" charset="0"/>
              </a:rPr>
              <a:t> Santiago                                                                            </a:t>
            </a:r>
            <a:r>
              <a:rPr lang="en-NZ" altLang="en-US" sz="1200" u="none">
                <a:latin typeface="Arial" panose="020B0604020202020204" pitchFamily="34" charset="0"/>
              </a:rPr>
              <a:t>Area: </a:t>
            </a:r>
            <a:r>
              <a:rPr lang="en-NZ" altLang="en-US" sz="1200" b="0" u="none">
                <a:latin typeface="Arial" panose="020B0604020202020204" pitchFamily="34" charset="0"/>
              </a:rPr>
              <a:t>756 945                                                                                  </a:t>
            </a:r>
            <a:r>
              <a:rPr lang="en-NZ" altLang="en-US" sz="1200" u="none">
                <a:latin typeface="Arial" panose="020B0604020202020204" pitchFamily="34" charset="0"/>
              </a:rPr>
              <a:t>Population: </a:t>
            </a:r>
            <a:r>
              <a:rPr lang="en-NZ" altLang="en-US" sz="1200" b="0" u="none">
                <a:latin typeface="Arial" panose="020B0604020202020204" pitchFamily="34" charset="0"/>
              </a:rPr>
              <a:t>17 402 630</a:t>
            </a:r>
            <a:endParaRPr lang="en-GB" altLang="en-US" sz="1200" b="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a:hlinkClick r:id="" action="ppaction://hlinkshowjump?jump=nextslide"/>
          </p:cNvPr>
          <p:cNvSpPr>
            <a:spLocks noChangeArrowheads="1"/>
          </p:cNvSpPr>
          <p:nvPr/>
        </p:nvSpPr>
        <p:spPr bwMode="auto">
          <a:xfrm rot="18705359">
            <a:off x="8523288" y="6335713"/>
            <a:ext cx="709612" cy="436562"/>
          </a:xfrm>
          <a:prstGeom prst="curvedUpArrow">
            <a:avLst>
              <a:gd name="adj1" fmla="val 24457"/>
              <a:gd name="adj2" fmla="val 5696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1" name="AutoShape 3">
            <a:hlinkClick r:id="" action="ppaction://hlinkshowjump?jump=previousslide"/>
          </p:cNvPr>
          <p:cNvSpPr>
            <a:spLocks noChangeArrowheads="1"/>
          </p:cNvSpPr>
          <p:nvPr/>
        </p:nvSpPr>
        <p:spPr bwMode="auto">
          <a:xfrm rot="2493853" flipH="1">
            <a:off x="-88900" y="6338888"/>
            <a:ext cx="709613" cy="436562"/>
          </a:xfrm>
          <a:prstGeom prst="curvedUpArrow">
            <a:avLst>
              <a:gd name="adj1" fmla="val 24457"/>
              <a:gd name="adj2" fmla="val 56966"/>
              <a:gd name="adj3" fmla="val 33333"/>
            </a:avLst>
          </a:prstGeom>
          <a:solidFill>
            <a:srgbClr val="BBE0E3"/>
          </a:solidFill>
          <a:ln w="9525">
            <a:solidFill>
              <a:srgbClr val="000000"/>
            </a:solidFill>
            <a:miter lim="800000"/>
            <a:headEnd/>
            <a:tailEnd/>
          </a:ln>
        </p:spPr>
        <p:txBody>
          <a:bodyPr wrap="none" anchor="ctr"/>
          <a:lstStyle/>
          <a:p>
            <a:endParaRPr lang="en-US"/>
          </a:p>
        </p:txBody>
      </p:sp>
      <p:sp>
        <p:nvSpPr>
          <p:cNvPr id="104452" name="AutoShape 4">
            <a:hlinkClick r:id="" action="ppaction://hlinkshowjump?jump=lastslide" highlightClick="1"/>
          </p:cNvPr>
          <p:cNvSpPr>
            <a:spLocks noChangeArrowheads="1"/>
          </p:cNvSpPr>
          <p:nvPr/>
        </p:nvSpPr>
        <p:spPr bwMode="auto">
          <a:xfrm>
            <a:off x="76200" y="76200"/>
            <a:ext cx="344488" cy="354013"/>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453" name="Picture 5" descr="Chin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282575"/>
            <a:ext cx="3313113"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04454" name="Picture 6" descr="Columb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2451100"/>
            <a:ext cx="3317875" cy="1874838"/>
          </a:xfrm>
          <a:prstGeom prst="rect">
            <a:avLst/>
          </a:prstGeom>
          <a:noFill/>
          <a:extLst>
            <a:ext uri="{909E8E84-426E-40DD-AFC4-6F175D3DCCD1}">
              <a14:hiddenFill xmlns:a14="http://schemas.microsoft.com/office/drawing/2010/main">
                <a:solidFill>
                  <a:srgbClr val="FFFFFF"/>
                </a:solidFill>
              </a14:hiddenFill>
            </a:ext>
          </a:extLst>
        </p:spPr>
      </p:pic>
      <p:pic>
        <p:nvPicPr>
          <p:cNvPr id="104455" name="Picture 7" descr="Con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4640263"/>
            <a:ext cx="3309938" cy="1870075"/>
          </a:xfrm>
          <a:prstGeom prst="rect">
            <a:avLst/>
          </a:prstGeom>
          <a:noFill/>
          <a:extLst>
            <a:ext uri="{909E8E84-426E-40DD-AFC4-6F175D3DCCD1}">
              <a14:hiddenFill xmlns:a14="http://schemas.microsoft.com/office/drawing/2010/main">
                <a:solidFill>
                  <a:srgbClr val="FFFFFF"/>
                </a:solidFill>
              </a14:hiddenFill>
            </a:ext>
          </a:extLst>
        </p:spPr>
      </p:pic>
      <p:sp>
        <p:nvSpPr>
          <p:cNvPr id="104456" name="Text Box 8"/>
          <p:cNvSpPr txBox="1">
            <a:spLocks noChangeArrowheads="1"/>
          </p:cNvSpPr>
          <p:nvPr/>
        </p:nvSpPr>
        <p:spPr bwMode="auto">
          <a:xfrm>
            <a:off x="0" y="0"/>
            <a:ext cx="4572000" cy="629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u="none">
                <a:latin typeface="Arial" panose="020B0604020202020204" pitchFamily="34" charset="0"/>
              </a:rPr>
              <a:t>CHINA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The People’s Republic of China</a:t>
            </a:r>
            <a:r>
              <a:rPr lang="en-NZ" altLang="en-US" sz="1800" u="none">
                <a:latin typeface="Arial" panose="020B0604020202020204" pitchFamily="34" charset="0"/>
              </a:rPr>
              <a:t> </a:t>
            </a:r>
            <a:r>
              <a:rPr lang="en-NZ" altLang="en-US" sz="1200" b="0" u="none">
                <a:latin typeface="Arial" panose="020B0604020202020204" pitchFamily="34" charset="0"/>
              </a:rPr>
              <a:t>has a red flag with a large five-pointed star and four smaller stars, all in yellow, in the top left hand corner.                                                                              </a:t>
            </a:r>
            <a:r>
              <a:rPr lang="en-NZ" altLang="en-US" sz="1200" u="none">
                <a:latin typeface="Arial" panose="020B0604020202020204" pitchFamily="34" charset="0"/>
              </a:rPr>
              <a:t>Capital: </a:t>
            </a:r>
            <a:r>
              <a:rPr lang="en-NZ" altLang="en-US" sz="1200" b="0" u="none">
                <a:latin typeface="Arial" panose="020B0604020202020204" pitchFamily="34" charset="0"/>
              </a:rPr>
              <a:t>Beijing                                                                                </a:t>
            </a:r>
            <a:r>
              <a:rPr lang="en-NZ" altLang="en-US" sz="1200" u="none">
                <a:latin typeface="Arial" panose="020B0604020202020204" pitchFamily="34" charset="0"/>
              </a:rPr>
              <a:t>Area: </a:t>
            </a:r>
            <a:r>
              <a:rPr lang="en-NZ" altLang="en-US" sz="1200" b="0" u="none">
                <a:latin typeface="Arial" panose="020B0604020202020204" pitchFamily="34" charset="0"/>
              </a:rPr>
              <a:t>9 584 492 sq Km (4)                                                               </a:t>
            </a:r>
            <a:r>
              <a:rPr lang="en-NZ" altLang="en-US" sz="1200" u="none">
                <a:latin typeface="Arial" panose="020B0604020202020204" pitchFamily="34" charset="0"/>
              </a:rPr>
              <a:t>Population: </a:t>
            </a:r>
            <a:r>
              <a:rPr lang="en-NZ" altLang="en-US" sz="1200" b="0" u="none">
                <a:latin typeface="Arial" panose="020B0604020202020204" pitchFamily="34" charset="0"/>
              </a:rPr>
              <a:t>1 347 350 000 (1)</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COLUMBIA</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Here is a tricolour where the top stripe is twice as wide as the other two stripes. It has three horizontal stripes of yellow, blue and red.                                                                                    </a:t>
            </a:r>
            <a:r>
              <a:rPr lang="en-NZ" altLang="en-US" sz="1200" u="none">
                <a:latin typeface="Arial" panose="020B0604020202020204" pitchFamily="34" charset="0"/>
              </a:rPr>
              <a:t>Capital: </a:t>
            </a:r>
            <a:r>
              <a:rPr lang="en-NZ" altLang="en-US" sz="1200" b="0" u="none">
                <a:latin typeface="Arial" panose="020B0604020202020204" pitchFamily="34" charset="0"/>
              </a:rPr>
              <a:t>Bogota                                                                     </a:t>
            </a:r>
            <a:r>
              <a:rPr lang="en-NZ" altLang="en-US" sz="1200" u="none">
                <a:latin typeface="Arial" panose="020B0604020202020204" pitchFamily="34" charset="0"/>
              </a:rPr>
              <a:t>          Area: </a:t>
            </a:r>
            <a:r>
              <a:rPr lang="en-NZ" altLang="en-US" sz="1200" b="0" u="none">
                <a:latin typeface="Arial" panose="020B0604020202020204" pitchFamily="34" charset="0"/>
              </a:rPr>
              <a:t>1 141 748 sq Km                                                                      </a:t>
            </a:r>
            <a:r>
              <a:rPr lang="en-NZ" altLang="en-US" sz="1200" u="none">
                <a:latin typeface="Arial" panose="020B0604020202020204" pitchFamily="34" charset="0"/>
              </a:rPr>
              <a:t>Population: </a:t>
            </a:r>
            <a:r>
              <a:rPr lang="en-NZ" altLang="en-US" sz="1200" b="0" u="none">
                <a:latin typeface="Arial" panose="020B0604020202020204" pitchFamily="34" charset="0"/>
              </a:rPr>
              <a:t>46 429 000</a:t>
            </a:r>
          </a:p>
          <a:p>
            <a:pPr algn="l">
              <a:spcBef>
                <a:spcPct val="50000"/>
              </a:spcBef>
            </a:pPr>
            <a:endParaRPr lang="en-NZ" altLang="en-US" sz="1200" b="0" u="none">
              <a:latin typeface="Arial" panose="020B0604020202020204" pitchFamily="34" charset="0"/>
            </a:endParaRPr>
          </a:p>
          <a:p>
            <a:pPr algn="l">
              <a:spcBef>
                <a:spcPct val="50000"/>
              </a:spcBef>
            </a:pPr>
            <a:endParaRPr lang="en-NZ" altLang="en-US" sz="1200" b="0" u="none">
              <a:latin typeface="Arial" panose="020B0604020202020204" pitchFamily="34" charset="0"/>
            </a:endParaRPr>
          </a:p>
          <a:p>
            <a:pPr>
              <a:spcBef>
                <a:spcPct val="50000"/>
              </a:spcBef>
            </a:pPr>
            <a:r>
              <a:rPr lang="en-NZ" altLang="en-US" u="none">
                <a:latin typeface="Arial" panose="020B0604020202020204" pitchFamily="34" charset="0"/>
              </a:rPr>
              <a:t>CONGO</a:t>
            </a:r>
          </a:p>
          <a:p>
            <a:pPr algn="l">
              <a:spcBef>
                <a:spcPct val="50000"/>
              </a:spcBef>
            </a:pPr>
            <a:r>
              <a:rPr lang="en-NZ" altLang="en-US" sz="1200" u="none">
                <a:latin typeface="Arial" panose="020B0604020202020204" pitchFamily="34" charset="0"/>
              </a:rPr>
              <a:t>Flag: </a:t>
            </a:r>
            <a:r>
              <a:rPr lang="en-NZ" altLang="en-US" sz="1200" b="0" u="none">
                <a:latin typeface="Arial" panose="020B0604020202020204" pitchFamily="34" charset="0"/>
              </a:rPr>
              <a:t>An unusual design. The flag of Congo has a wide, diagonal stripe in yellow from the base of the flag to the top. It goes from the bottom left to the top right corner. The remaining triangle left at the hoists is green, whereas at the fly it is red.                           </a:t>
            </a:r>
            <a:r>
              <a:rPr lang="en-NZ" altLang="en-US" sz="1200" u="none">
                <a:latin typeface="Arial" panose="020B0604020202020204" pitchFamily="34" charset="0"/>
              </a:rPr>
              <a:t>Capital: </a:t>
            </a:r>
            <a:r>
              <a:rPr lang="en-NZ" altLang="en-US" sz="1200" b="0" u="none">
                <a:latin typeface="Arial" panose="020B0604020202020204" pitchFamily="34" charset="0"/>
              </a:rPr>
              <a:t>Brazzaville                                                                           </a:t>
            </a:r>
            <a:r>
              <a:rPr lang="en-NZ" altLang="en-US" sz="1200" u="none">
                <a:latin typeface="Arial" panose="020B0604020202020204" pitchFamily="34" charset="0"/>
              </a:rPr>
              <a:t>Area: </a:t>
            </a:r>
            <a:r>
              <a:rPr lang="en-NZ" altLang="en-US" sz="1200" b="0" u="none">
                <a:latin typeface="Arial" panose="020B0604020202020204" pitchFamily="34" charset="0"/>
              </a:rPr>
              <a:t>342 000 sq Km                                                                              </a:t>
            </a:r>
            <a:r>
              <a:rPr lang="en-NZ" altLang="en-US" sz="1200" u="none">
                <a:latin typeface="Arial" panose="020B0604020202020204" pitchFamily="34" charset="0"/>
              </a:rPr>
              <a:t>Population: </a:t>
            </a:r>
            <a:r>
              <a:rPr lang="en-NZ" altLang="en-US" sz="1200" b="0" u="none">
                <a:latin typeface="Arial" panose="020B0604020202020204" pitchFamily="34" charset="0"/>
              </a:rPr>
              <a:t>4 140 000</a:t>
            </a:r>
            <a:endParaRPr lang="en-GB" altLang="en-US" sz="1200" u="none">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pageCurlDouble"/>
        <p:sndAc>
          <p:stSnd>
            <p:snd r:embed="rId2" name="Page Curl.wav"/>
          </p:stSnd>
        </p:sndAc>
      </p:transition>
    </mc:Choice>
    <mc:Fallback>
      <p:transition spd="slow" advClick="0">
        <p:fade/>
        <p:sndAc>
          <p:stSnd>
            <p:snd r:embed="rId2" name="Page Curl.wav"/>
          </p:stSnd>
        </p:sndAc>
      </p:transition>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altLang="en-US" sz="2000" b="1" i="0" u="sng" strike="noStrike" cap="none" normalizeH="0" baseline="0" smtClean="0">
            <a:ln>
              <a:noFill/>
            </a:ln>
            <a:solidFill>
              <a:schemeClr val="tx1"/>
            </a:solidFill>
            <a:effectLst/>
            <a:latin typeface="Times New Roman" panose="02020603050405020304" pitchFamily="18"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altLang="en-US" sz="2000" b="1" i="0" u="sng" strike="noStrike" cap="none" normalizeH="0" baseline="0" smtClean="0">
            <a:ln>
              <a:noFill/>
            </a:ln>
            <a:solidFill>
              <a:schemeClr val="tx1"/>
            </a:solidFill>
            <a:effectLst/>
            <a:latin typeface="Times New Roman" panose="02020603050405020304" pitchFamily="18"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2938</TotalTime>
  <Words>6669</Words>
  <Application>Microsoft Office PowerPoint</Application>
  <PresentationFormat>On-screen Show (4:3)</PresentationFormat>
  <Paragraphs>381</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FLAGS OF THE WORLD</dc:title>
  <dc:creator>STEFAN</dc:creator>
  <cp:lastModifiedBy>Stefan Grace</cp:lastModifiedBy>
  <cp:revision>61</cp:revision>
  <dcterms:created xsi:type="dcterms:W3CDTF">2012-06-01T11:23:14Z</dcterms:created>
  <dcterms:modified xsi:type="dcterms:W3CDTF">2014-10-02T08:02:01Z</dcterms:modified>
</cp:coreProperties>
</file>