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992D5-2258-4BEB-8FB8-7DEF2C5DD92D}" v="16" dt="2025-04-14T15:43:56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8" d="100"/>
          <a:sy n="48" d="100"/>
        </p:scale>
        <p:origin x="1341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10D37-6FA6-436D-8625-1BAC74415F6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CCB78-63D6-4C98-9A78-41CBC5303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8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CCB78-63D6-4C98-9A78-41CBC5303C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9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F0F93-D689-3EB2-7407-B406608BF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57611-4F22-D283-152C-38D8F9C71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33805-3225-1AC7-B5F7-D93DA6D93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AA39-1E45-4F61-80E7-5817B0AA20B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01DEE-7B25-6F41-7A7A-62543381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B1635-84CA-16BC-8ED5-81416609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33A2-51FC-4401-BBF5-19C70DFA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9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C66E-4552-5C6C-BDB1-70B7F52A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FF741-144A-CC4B-7B16-CF00AA747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991E7-AB63-09CD-7033-6D51C312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AA39-1E45-4F61-80E7-5817B0AA20B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C1879-3E29-885B-274B-BB2E9761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63B7C-1294-5DE6-DBA9-27B57995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33A2-51FC-4401-BBF5-19C70DFA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8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9387E-AFAC-79B0-C0E3-B38916595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1F87C-C8FF-0BF8-F143-6D52F54BC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8A879-7A5C-692F-46C6-BFD99228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AA39-1E45-4F61-80E7-5817B0AA20B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6A527-1115-22FA-FE65-0196D28B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9CAB2-6BB4-D2D2-B820-35AD9349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33A2-51FC-4401-BBF5-19C70DFA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4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8BF4-70F4-6DB6-61EC-5F338740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5F635-100C-56F4-1613-258C915E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467EF-88C7-D826-1C52-8F3E19B8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AA39-1E45-4F61-80E7-5817B0AA20B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05054-D2F1-C3BC-62B6-E6D91282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2D024-11EA-7EDC-3589-13ED2CAD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33A2-51FC-4401-BBF5-19C70DFA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9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9D92-8278-B3E0-AA32-6F0ED386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E9985-F594-27C2-C9AC-DA52DCF46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BF371-85E3-C78A-9FB9-0BA5C242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AA39-1E45-4F61-80E7-5817B0AA20B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B354A-0188-EF19-A8B1-F54B14FD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4C637-43F5-FCD6-5674-B6CE6ECD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33A2-51FC-4401-BBF5-19C70DFA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3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4718-B525-7B8F-D3E2-C61CADF7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549C3-A632-5348-AF72-8A7045523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545C3-C164-0CCB-940B-48CBCDE9D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720E0-4B63-E9E2-7171-630D8252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AA39-1E45-4F61-80E7-5817B0AA20B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714D7-0B04-81AF-AD1D-5AD77090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32945-4225-97F6-F10C-17920982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33A2-51FC-4401-BBF5-19C70DFA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0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2F2D-D837-BA1D-A438-7E13B94B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BC9C6-62C0-98DF-FFEC-E8A7B1013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DBBD7-21E4-683D-EEBD-1BE4C96D0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D3C6B-3B97-A847-435D-FF6FF05E7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1E321-0E44-6DEF-E61F-47BAB4EB7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A04B6-EF3F-A5E7-8877-F9375F47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AA39-1E45-4F61-80E7-5817B0AA20B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F607A-08AF-24A5-390C-5D93AB54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D80A0-0DA7-7D2B-3ED2-83A74B58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33A2-51FC-4401-BBF5-19C70DFA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6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D0566-B9D0-071C-3F0C-8040E362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B0F6A-534B-41E5-4DC8-4CD2F75F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AA39-1E45-4F61-80E7-5817B0AA20B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83EF4-0C95-5F2A-676C-FA2DD2C9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C0799-6F39-382D-CBBF-25EC02CB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33A2-51FC-4401-BBF5-19C70DFA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2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7A0A7-5B61-08BF-CD0A-49F2BB08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AA39-1E45-4F61-80E7-5817B0AA20B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C5DB1-FAE8-089D-3586-4C4E2ACC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CA48D-FA42-BCF9-53E3-C62611BA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33A2-51FC-4401-BBF5-19C70DFA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3BB8-B498-6790-4FEC-539971B0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A032F-F843-1BFF-979E-63CB6DB7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2E64A-CD8A-165E-4667-01A92535E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9A091-AEBF-3BD9-1D57-BD820D11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AA39-1E45-4F61-80E7-5817B0AA20B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1ED01-47EE-296D-7089-8DB77CDF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DE8D7-FE2F-C19D-43E1-51E84054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33A2-51FC-4401-BBF5-19C70DFA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0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B25BC-144B-DBB0-4100-0DCF6DAC2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6D3BB-EB48-941C-2717-5C70CA700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F3E0F-3A8B-AABA-551B-70CDD308C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D9B8A-9409-77F9-C5B6-7E41ACEA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9AA39-1E45-4F61-80E7-5817B0AA20B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CC4A0-DDDE-99BE-CC18-419CE6A9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95739-A098-1AB4-0B85-2C0A51F3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33A2-51FC-4401-BBF5-19C70DFA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7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FB9AD-0090-4E75-4A10-D3682518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1EB23-6DA8-DB90-43A1-3F83A13E2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36AE0-FD82-43F1-CD6E-7EDC276E3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89AA39-1E45-4F61-80E7-5817B0AA20B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B336D-F742-E91F-2F33-D0A674ADF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E7F7E-4210-68D6-CAFE-765D69BDE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6F33A2-51FC-4401-BBF5-19C70DFAF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6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computer screen">
            <a:extLst>
              <a:ext uri="{FF2B5EF4-FFF2-40B4-BE49-F238E27FC236}">
                <a16:creationId xmlns:a16="http://schemas.microsoft.com/office/drawing/2014/main" id="{76AC3A0E-B6A9-6C94-6676-F5B50C81B7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4" r="587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7906BE-76E0-D04A-C1FE-24097D53F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Daily Journaling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B3750-0D4C-B631-B5DD-B37BA723E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Created by Stefan Josevski </a:t>
            </a:r>
          </a:p>
          <a:p>
            <a:r>
              <a:rPr lang="en-US">
                <a:solidFill>
                  <a:srgbClr val="FFFFFF"/>
                </a:solidFill>
              </a:rPr>
              <a:t>4/6/25 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89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F79C9-41C3-A5A9-A557-6850C3F0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Inheritance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FD2C6-217D-8B96-C1B5-C185B30A8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en-US" sz="1900">
                <a:solidFill>
                  <a:schemeClr val="bg1"/>
                </a:solidFill>
              </a:rPr>
              <a:t>I tried to use inheritance for my project, but I did not like how it turned out</a:t>
            </a:r>
          </a:p>
          <a:p>
            <a:r>
              <a:rPr lang="en-US" sz="1900">
                <a:solidFill>
                  <a:schemeClr val="bg1"/>
                </a:solidFill>
              </a:rPr>
              <a:t>But if I were to use Inheritance one thing I can add is</a:t>
            </a:r>
          </a:p>
          <a:p>
            <a:endParaRPr lang="en-US" sz="1900">
              <a:solidFill>
                <a:schemeClr val="bg1"/>
              </a:solidFill>
            </a:endParaRPr>
          </a:p>
          <a:p>
            <a:endParaRPr lang="en-US" sz="1900">
              <a:solidFill>
                <a:schemeClr val="bg1"/>
              </a:solidFill>
            </a:endParaRPr>
          </a:p>
          <a:p>
            <a:endParaRPr lang="en-US" sz="1900">
              <a:solidFill>
                <a:schemeClr val="bg1"/>
              </a:solidFill>
            </a:endParaRPr>
          </a:p>
          <a:p>
            <a:endParaRPr lang="en-US" sz="1900">
              <a:solidFill>
                <a:schemeClr val="bg1"/>
              </a:solidFill>
            </a:endParaRPr>
          </a:p>
          <a:p>
            <a:r>
              <a:rPr lang="en-US" sz="1900">
                <a:solidFill>
                  <a:schemeClr val="bg1"/>
                </a:solidFill>
              </a:rPr>
              <a:t>I can use this class for the future to add to this project to make one big superclass. </a:t>
            </a:r>
          </a:p>
        </p:txBody>
      </p:sp>
      <p:pic>
        <p:nvPicPr>
          <p:cNvPr id="6" name="Picture 5" descr="A cartoon of hands holding a phone and a pen and a book&#10;&#10;AI-generated content may be incorrect.">
            <a:extLst>
              <a:ext uri="{FF2B5EF4-FFF2-40B4-BE49-F238E27FC236}">
                <a16:creationId xmlns:a16="http://schemas.microsoft.com/office/drawing/2014/main" id="{8FAC9B09-9643-BC9D-41AD-CF7E7C55C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247" y="369913"/>
            <a:ext cx="2784532" cy="278453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840AD430-C6B5-0046-21AD-239A3DA2B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61" y="4382376"/>
            <a:ext cx="3588640" cy="148031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7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F327-CB85-331E-857C-5AD6A4FB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93318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Polymorphism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71015-B374-98CA-2647-F75CBCFC1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636" y="2211871"/>
            <a:ext cx="5474138" cy="6432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ABEF0-5EB3-7FB8-7666-034B31BF4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933182" cy="3447832"/>
          </a:xfrm>
        </p:spPr>
        <p:txBody>
          <a:bodyPr anchor="t">
            <a:normAutofit/>
          </a:bodyPr>
          <a:lstStyle/>
          <a:p>
            <a:r>
              <a:rPr lang="en-US" sz="2000"/>
              <a:t>This is used for method overriding, common interfaces</a:t>
            </a:r>
          </a:p>
          <a:p>
            <a:r>
              <a:rPr lang="en-US" sz="2000"/>
              <a:t>I have this used in my source code: 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This is used to export my journal entries or convert them to PDF’S</a:t>
            </a:r>
          </a:p>
          <a:p>
            <a:r>
              <a:rPr lang="en-US" sz="2000"/>
              <a:t>One thing I can maybe add in the future is a way to export more than one entry at once for example: </a:t>
            </a:r>
          </a:p>
        </p:txBody>
      </p:sp>
      <p:pic>
        <p:nvPicPr>
          <p:cNvPr id="7" name="Picture 6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C27D1FDB-0CFA-A2A1-A2FA-36E6E773E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109" y="3061803"/>
            <a:ext cx="5455752" cy="941117"/>
          </a:xfrm>
          <a:prstGeom prst="rect">
            <a:avLst/>
          </a:prstGeom>
        </p:spPr>
      </p:pic>
      <p:pic>
        <p:nvPicPr>
          <p:cNvPr id="6" name="Picture 5" descr="A collection of colorful notes&#10;&#10;AI-generated content may be incorrect.">
            <a:extLst>
              <a:ext uri="{FF2B5EF4-FFF2-40B4-BE49-F238E27FC236}">
                <a16:creationId xmlns:a16="http://schemas.microsoft.com/office/drawing/2014/main" id="{85276ED6-3F12-0E5C-E644-5D70CD3AB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042" y="4421446"/>
            <a:ext cx="2480224" cy="159354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C054689-56EC-BBEF-17D5-3FAEAFF5C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84F49E-6627-6F97-5C42-38166C7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E6611D-1F85-FC1B-8175-3F6F70729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569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A05F1-936A-887D-9E23-496D216E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Exceptions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87AD-349B-1078-9824-0EDCD28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This is used to protect against bad user input </a:t>
            </a:r>
          </a:p>
          <a:p>
            <a:r>
              <a:rPr lang="en-US" sz="2000">
                <a:solidFill>
                  <a:schemeClr val="bg1"/>
                </a:solidFill>
              </a:rPr>
              <a:t>It also handles error without crashing the app</a:t>
            </a:r>
          </a:p>
        </p:txBody>
      </p:sp>
      <p:pic>
        <p:nvPicPr>
          <p:cNvPr id="5" name="Picture 4" descr="A close-up of a notebook&#10;&#10;AI-generated content may be incorrect.">
            <a:extLst>
              <a:ext uri="{FF2B5EF4-FFF2-40B4-BE49-F238E27FC236}">
                <a16:creationId xmlns:a16="http://schemas.microsoft.com/office/drawing/2014/main" id="{8588C469-AA2B-0DDB-EB2F-4F352EA51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93" y="510641"/>
            <a:ext cx="3588640" cy="250307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C7D3FD5E-8DE7-0C76-2B90-95B08623A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61" y="4620123"/>
            <a:ext cx="3588640" cy="100481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3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EA402-4C25-5DFD-CA26-8016A0CF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Time for a test run/ How it works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DB6A-A18C-6A0F-DABF-284D792E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 will be showcasing </a:t>
            </a:r>
          </a:p>
          <a:p>
            <a:r>
              <a:rPr lang="en-US" sz="2000">
                <a:solidFill>
                  <a:schemeClr val="bg1"/>
                </a:solidFill>
              </a:rPr>
              <a:t>Login</a:t>
            </a:r>
          </a:p>
          <a:p>
            <a:r>
              <a:rPr lang="en-US" sz="2000">
                <a:solidFill>
                  <a:schemeClr val="bg1"/>
                </a:solidFill>
              </a:rPr>
              <a:t>Create Entry </a:t>
            </a:r>
          </a:p>
          <a:p>
            <a:r>
              <a:rPr lang="en-US" sz="2000">
                <a:solidFill>
                  <a:schemeClr val="bg1"/>
                </a:solidFill>
              </a:rPr>
              <a:t>View Entries </a:t>
            </a:r>
          </a:p>
          <a:p>
            <a:r>
              <a:rPr lang="en-US" sz="2000">
                <a:solidFill>
                  <a:schemeClr val="bg1"/>
                </a:solidFill>
              </a:rPr>
              <a:t>Set Reminder </a:t>
            </a:r>
          </a:p>
          <a:p>
            <a:r>
              <a:rPr lang="en-US" sz="2000">
                <a:solidFill>
                  <a:schemeClr val="bg1"/>
                </a:solidFill>
              </a:rPr>
              <a:t>Export(simulated in console) </a:t>
            </a:r>
          </a:p>
          <a:p>
            <a:r>
              <a:rPr lang="en-US" sz="2000">
                <a:solidFill>
                  <a:schemeClr val="bg1"/>
                </a:solidFill>
              </a:rPr>
              <a:t>It will show a clean OOP structure </a:t>
            </a:r>
          </a:p>
          <a:p>
            <a:r>
              <a:rPr lang="en-US" sz="2000">
                <a:solidFill>
                  <a:schemeClr val="bg1"/>
                </a:solidFill>
              </a:rPr>
              <a:t>Java FX for GUI and that it is extendable and modular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erson in a garment&#10;&#10;AI-generated content may be incorrect.">
            <a:extLst>
              <a:ext uri="{FF2B5EF4-FFF2-40B4-BE49-F238E27FC236}">
                <a16:creationId xmlns:a16="http://schemas.microsoft.com/office/drawing/2014/main" id="{2B1CAEC9-DFEC-132F-05FF-D4D96E0A2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53" y="1835284"/>
            <a:ext cx="5666547" cy="31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2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17F10-1B0E-2A74-DDB5-95874DA29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Challenges that I have faced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92B97-9892-0FBB-FC0F-6C45A3B38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1900">
                <a:solidFill>
                  <a:schemeClr val="bg1"/>
                </a:solidFill>
              </a:rPr>
              <a:t>Designing class structures from scratch </a:t>
            </a:r>
          </a:p>
          <a:p>
            <a:r>
              <a:rPr lang="en-US" sz="1900">
                <a:solidFill>
                  <a:schemeClr val="bg1"/>
                </a:solidFill>
              </a:rPr>
              <a:t>Handling real-time input and dynamic data </a:t>
            </a:r>
          </a:p>
          <a:p>
            <a:r>
              <a:rPr lang="en-US" sz="1900">
                <a:solidFill>
                  <a:schemeClr val="bg1"/>
                </a:solidFill>
              </a:rPr>
              <a:t>Applying Object-Oriented Programming in a working application </a:t>
            </a:r>
          </a:p>
          <a:p>
            <a:r>
              <a:rPr lang="en-US" sz="1900">
                <a:solidFill>
                  <a:schemeClr val="bg1"/>
                </a:solidFill>
              </a:rPr>
              <a:t>Debugging logic and user input handling </a:t>
            </a:r>
          </a:p>
          <a:p>
            <a:r>
              <a:rPr lang="en-US" sz="1900">
                <a:solidFill>
                  <a:schemeClr val="bg1"/>
                </a:solidFill>
              </a:rPr>
              <a:t>Improved understanding of Java fundamentals and real-world app development </a:t>
            </a:r>
          </a:p>
          <a:p>
            <a:r>
              <a:rPr lang="en-US" sz="1900">
                <a:solidFill>
                  <a:schemeClr val="bg1"/>
                </a:solidFill>
              </a:rPr>
              <a:t>Allowed me to become more creative and make a big project of my own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artoon of a person sleeping&#10;&#10;AI-generated content may be incorrect.">
            <a:extLst>
              <a:ext uri="{FF2B5EF4-FFF2-40B4-BE49-F238E27FC236}">
                <a16:creationId xmlns:a16="http://schemas.microsoft.com/office/drawing/2014/main" id="{5705C335-D418-1882-6B14-326A05897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0" r="25242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77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2741B-B1D8-5557-1ADC-240BC030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Thank you so much listening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F1A2-2DEB-FD24-28FB-4185467DB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 Does anyone have any questions, comments, or concerns? </a:t>
            </a:r>
          </a:p>
          <a:p>
            <a:r>
              <a:rPr lang="en-US" sz="2000">
                <a:solidFill>
                  <a:schemeClr val="bg1"/>
                </a:solidFill>
              </a:rPr>
              <a:t>Thank you so much for allowing me to share my creativity and present my project! </a:t>
            </a:r>
          </a:p>
          <a:p>
            <a:r>
              <a:rPr lang="en-US" sz="2000">
                <a:solidFill>
                  <a:schemeClr val="bg1"/>
                </a:solidFill>
              </a:rPr>
              <a:t>I hope that with this project I have inspired some of you to start your life with journaling! 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artoon of a batman&#10;&#10;AI-generated content may be incorrect.">
            <a:extLst>
              <a:ext uri="{FF2B5EF4-FFF2-40B4-BE49-F238E27FC236}">
                <a16:creationId xmlns:a16="http://schemas.microsoft.com/office/drawing/2014/main" id="{14031E5B-1AEC-D397-532E-D18A4CD11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46" r="25635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8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30999-27E9-4C1A-4DD0-5B408BCA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/>
              <a:t>Why I chose this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D79A-3046-5F7C-7603-3A19D76F6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US" sz="1700"/>
              <a:t>I wanted to create a project that promotes mental wellness and daily self-reflection because I feel like in this world now, that is shadowed away when it should be a main focus. </a:t>
            </a:r>
          </a:p>
          <a:p>
            <a:r>
              <a:rPr lang="en-US" sz="1700"/>
              <a:t>Journaling is a personal hobby of mine- it helps me stay focused, express my thoughts and how I am feeling, and track my personal growth</a:t>
            </a:r>
          </a:p>
          <a:p>
            <a:r>
              <a:rPr lang="en-US" sz="1700"/>
              <a:t> The purpose of my project is to create a digital Journaling Tool with entries, reminders, tags, and export features. </a:t>
            </a:r>
          </a:p>
          <a:p>
            <a:r>
              <a:rPr lang="en-US" sz="1700"/>
              <a:t> I used Java, JavaFX, and object-oriented programming, utilizing the skills I learned from the lecture.</a:t>
            </a:r>
          </a:p>
        </p:txBody>
      </p:sp>
      <p:pic>
        <p:nvPicPr>
          <p:cNvPr id="5" name="Picture 4" descr="A cartoon of a superhero&#10;&#10;AI-generated content may be incorrect.">
            <a:extLst>
              <a:ext uri="{FF2B5EF4-FFF2-40B4-BE49-F238E27FC236}">
                <a16:creationId xmlns:a16="http://schemas.microsoft.com/office/drawing/2014/main" id="{1BA6899F-1292-1582-2DC2-3F631CDA7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" r="10014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004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90B5A-C3C0-E4A3-E9E4-C6E9F372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and Expressions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E8B5-2C87-2504-5D3A-BC04204FC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en-US" sz="1900">
                <a:solidFill>
                  <a:schemeClr val="bg1"/>
                </a:solidFill>
              </a:rPr>
              <a:t>We learned in this chapter concepts like variables, data types, and expressions </a:t>
            </a:r>
          </a:p>
          <a:p>
            <a:r>
              <a:rPr lang="en-US" sz="1900">
                <a:solidFill>
                  <a:schemeClr val="bg1"/>
                </a:solidFill>
              </a:rPr>
              <a:t>Here is an example from my code </a:t>
            </a:r>
          </a:p>
          <a:p>
            <a:endParaRPr lang="en-US" sz="1900">
              <a:solidFill>
                <a:schemeClr val="bg1"/>
              </a:solidFill>
            </a:endParaRPr>
          </a:p>
          <a:p>
            <a:endParaRPr lang="en-US" sz="1900">
              <a:solidFill>
                <a:schemeClr val="bg1"/>
              </a:solidFill>
            </a:endParaRPr>
          </a:p>
          <a:p>
            <a:endParaRPr lang="en-US" sz="1900">
              <a:solidFill>
                <a:schemeClr val="bg1"/>
              </a:solidFill>
            </a:endParaRPr>
          </a:p>
          <a:p>
            <a:r>
              <a:rPr lang="en-US" sz="1900">
                <a:solidFill>
                  <a:schemeClr val="bg1"/>
                </a:solidFill>
              </a:rPr>
              <a:t>This uses String, int, and Date</a:t>
            </a:r>
          </a:p>
          <a:p>
            <a:r>
              <a:rPr lang="en-US" sz="1900">
                <a:solidFill>
                  <a:schemeClr val="bg1"/>
                </a:solidFill>
              </a:rPr>
              <a:t>ID tracking using static counters</a:t>
            </a:r>
          </a:p>
          <a:p>
            <a:r>
              <a:rPr lang="en-US" sz="1900">
                <a:solidFill>
                  <a:schemeClr val="bg1"/>
                </a:solidFill>
              </a:rPr>
              <a:t>Expressions for ID generation: entryID = nextId++; </a:t>
            </a:r>
          </a:p>
        </p:txBody>
      </p:sp>
      <p:pic>
        <p:nvPicPr>
          <p:cNvPr id="6" name="Picture 5" descr="A cartoon of a person reading a book next to a cat&#10;&#10;AI-generated content may be incorrect.">
            <a:extLst>
              <a:ext uri="{FF2B5EF4-FFF2-40B4-BE49-F238E27FC236}">
                <a16:creationId xmlns:a16="http://schemas.microsoft.com/office/drawing/2014/main" id="{C8C6974F-1AE1-8A79-2BA5-E5D07D02D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247" y="369913"/>
            <a:ext cx="2784532" cy="278453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8F3286CC-122A-6163-D29A-0F4B90819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61" y="4839927"/>
            <a:ext cx="3588640" cy="56521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6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F8CAE-FDD3-4F5C-C473-5D197107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Using Classes and Objects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3EFF-C4A2-7F5E-9D55-EAB1B69A3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Some concepts in this chapter are Object instantiation, method calls</a:t>
            </a:r>
          </a:p>
          <a:p>
            <a:r>
              <a:rPr lang="en-US" sz="2000">
                <a:solidFill>
                  <a:schemeClr val="bg1"/>
                </a:solidFill>
              </a:rPr>
              <a:t>Here is an example of this in my code: 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This shows how objects like User, JournalEntry are used and work in my code</a:t>
            </a:r>
          </a:p>
          <a:p>
            <a:r>
              <a:rPr lang="en-US" sz="2000">
                <a:solidFill>
                  <a:schemeClr val="bg1"/>
                </a:solidFill>
              </a:rPr>
              <a:t>Method calls to modify the object state. </a:t>
            </a:r>
          </a:p>
        </p:txBody>
      </p:sp>
      <p:pic>
        <p:nvPicPr>
          <p:cNvPr id="6" name="Picture 5" descr="A book with writing on it&#10;&#10;AI-generated content may be incorrect.">
            <a:extLst>
              <a:ext uri="{FF2B5EF4-FFF2-40B4-BE49-F238E27FC236}">
                <a16:creationId xmlns:a16="http://schemas.microsoft.com/office/drawing/2014/main" id="{686BE9FD-E0F0-C303-2F01-019785EE4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93" y="860533"/>
            <a:ext cx="3588640" cy="18032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9F466-6EA8-D406-F3F2-3685CA03E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61" y="4911701"/>
            <a:ext cx="3588640" cy="4216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38C1C-BB01-169B-032D-F63E66BA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Writing Classes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74BD-D633-BF25-ADFE-14C52DE0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en-US" sz="1900">
                <a:solidFill>
                  <a:schemeClr val="bg1"/>
                </a:solidFill>
              </a:rPr>
              <a:t>This chapter consisted of Constructors and encapsulation </a:t>
            </a:r>
          </a:p>
          <a:p>
            <a:r>
              <a:rPr lang="en-US" sz="1900">
                <a:solidFill>
                  <a:schemeClr val="bg1"/>
                </a:solidFill>
              </a:rPr>
              <a:t>Here it is embedded in my source code: </a:t>
            </a:r>
          </a:p>
          <a:p>
            <a:endParaRPr lang="en-US" sz="1900">
              <a:solidFill>
                <a:schemeClr val="bg1"/>
              </a:solidFill>
            </a:endParaRPr>
          </a:p>
          <a:p>
            <a:endParaRPr lang="en-US" sz="1900">
              <a:solidFill>
                <a:schemeClr val="bg1"/>
              </a:solidFill>
            </a:endParaRPr>
          </a:p>
          <a:p>
            <a:endParaRPr lang="en-US" sz="1900">
              <a:solidFill>
                <a:schemeClr val="bg1"/>
              </a:solidFill>
            </a:endParaRPr>
          </a:p>
          <a:p>
            <a:endParaRPr lang="en-US" sz="1900">
              <a:solidFill>
                <a:schemeClr val="bg1"/>
              </a:solidFill>
            </a:endParaRPr>
          </a:p>
          <a:p>
            <a:r>
              <a:rPr lang="en-US" sz="1900">
                <a:solidFill>
                  <a:schemeClr val="bg1"/>
                </a:solidFill>
              </a:rPr>
              <a:t>This constructor sets fields </a:t>
            </a:r>
          </a:p>
          <a:p>
            <a:r>
              <a:rPr lang="en-US" sz="1900">
                <a:solidFill>
                  <a:schemeClr val="bg1"/>
                </a:solidFill>
              </a:rPr>
              <a:t>Fields are private to maintain encapsulation. </a:t>
            </a:r>
          </a:p>
          <a:p>
            <a:endParaRPr lang="en-US" sz="1900">
              <a:solidFill>
                <a:schemeClr val="bg1"/>
              </a:solidFill>
            </a:endParaRPr>
          </a:p>
        </p:txBody>
      </p:sp>
      <p:pic>
        <p:nvPicPr>
          <p:cNvPr id="6" name="Picture 5" descr="A person drawing a flower on a book&#10;&#10;AI-generated content may be incorrect.">
            <a:extLst>
              <a:ext uri="{FF2B5EF4-FFF2-40B4-BE49-F238E27FC236}">
                <a16:creationId xmlns:a16="http://schemas.microsoft.com/office/drawing/2014/main" id="{87E1BAC7-4354-135D-E82D-F7D17EADE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93" y="447840"/>
            <a:ext cx="3588640" cy="262867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9918BB0-66DE-8EDC-FD60-83FFDBB07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61" y="4624610"/>
            <a:ext cx="3588640" cy="99584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9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71504-E86D-3B1A-3E6E-88C786C1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Conditionals and Loops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02D5-1DF3-AE15-2215-15135C150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Concepts: if statements, loops </a:t>
            </a:r>
          </a:p>
          <a:p>
            <a:r>
              <a:rPr lang="en-US" sz="2000">
                <a:solidFill>
                  <a:schemeClr val="bg1"/>
                </a:solidFill>
              </a:rPr>
              <a:t>Here is the example of this in my source code: 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Conditional logic in login </a:t>
            </a:r>
          </a:p>
          <a:p>
            <a:r>
              <a:rPr lang="en-US" sz="2000">
                <a:solidFill>
                  <a:schemeClr val="bg1"/>
                </a:solidFill>
              </a:rPr>
              <a:t>Used throughout dialogs for flow control </a:t>
            </a:r>
          </a:p>
        </p:txBody>
      </p:sp>
      <p:pic>
        <p:nvPicPr>
          <p:cNvPr id="6" name="Picture 5" descr="Cartoon of a cartoon of a person sitting at a table&#10;&#10;AI-generated content may be incorrect.">
            <a:extLst>
              <a:ext uri="{FF2B5EF4-FFF2-40B4-BE49-F238E27FC236}">
                <a16:creationId xmlns:a16="http://schemas.microsoft.com/office/drawing/2014/main" id="{A90AFD14-6E6D-12E1-F7E4-364DD51B0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93" y="649701"/>
            <a:ext cx="3588640" cy="222495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error&#10;&#10;AI-generated content may be incorrect.">
            <a:extLst>
              <a:ext uri="{FF2B5EF4-FFF2-40B4-BE49-F238E27FC236}">
                <a16:creationId xmlns:a16="http://schemas.microsoft.com/office/drawing/2014/main" id="{F2814584-9E05-3B50-49C4-FF11669F8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61" y="4638066"/>
            <a:ext cx="3588640" cy="96893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1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79022-61B0-506F-D551-0B90297E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More Conditionals and Loops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AF2D2-9BE0-8D13-72CF-FB993A7CC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We have more loop control, nested conditionals </a:t>
            </a:r>
          </a:p>
          <a:p>
            <a:r>
              <a:rPr lang="en-US" sz="2000">
                <a:solidFill>
                  <a:schemeClr val="bg1"/>
                </a:solidFill>
              </a:rPr>
              <a:t>Example 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To explain this, looping over ArrayList to build view </a:t>
            </a:r>
          </a:p>
          <a:p>
            <a:r>
              <a:rPr lang="en-US" sz="2000">
                <a:solidFill>
                  <a:schemeClr val="bg1"/>
                </a:solidFill>
              </a:rPr>
              <a:t>Multiple checks for dialog results. </a:t>
            </a:r>
          </a:p>
        </p:txBody>
      </p:sp>
      <p:pic>
        <p:nvPicPr>
          <p:cNvPr id="6" name="Picture 5" descr="A person writing in a book&#10;&#10;AI-generated content may be incorrect.">
            <a:extLst>
              <a:ext uri="{FF2B5EF4-FFF2-40B4-BE49-F238E27FC236}">
                <a16:creationId xmlns:a16="http://schemas.microsoft.com/office/drawing/2014/main" id="{781C492B-DC84-9933-61E3-2BEF7B144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247" y="369913"/>
            <a:ext cx="2784532" cy="278453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79E18278-F273-93C1-A31B-46DC51344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61" y="4826470"/>
            <a:ext cx="3588640" cy="5921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B4C4EC46-EC6F-A0A9-36BF-531F5C82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5" y="-5"/>
            <a:ext cx="5197641" cy="6857997"/>
          </a:xfrm>
          <a:prstGeom prst="rect">
            <a:avLst/>
          </a:prstGeom>
          <a:gradFill>
            <a:gsLst>
              <a:gs pos="0">
                <a:srgbClr val="215F9A"/>
              </a:gs>
              <a:gs pos="97899">
                <a:schemeClr val="accent3">
                  <a:lumMod val="60000"/>
                  <a:lumOff val="40000"/>
                </a:schemeClr>
              </a:gs>
              <a:gs pos="74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3763C0-6092-3B3C-822A-21E174E3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" y="0"/>
            <a:ext cx="4608950" cy="6872675"/>
          </a:xfrm>
          <a:prstGeom prst="rect">
            <a:avLst/>
          </a:prstGeom>
          <a:gradFill flip="none" rotWithShape="1">
            <a:gsLst>
              <a:gs pos="0">
                <a:srgbClr val="163E64">
                  <a:alpha val="59000"/>
                </a:srgbClr>
              </a:gs>
              <a:gs pos="69000">
                <a:srgbClr val="215F9A">
                  <a:alpha val="0"/>
                </a:srgbClr>
              </a:gs>
            </a:gsLst>
            <a:lin ang="20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holding a pen and a book&#10;&#10;AI-generated content may be incorrect.">
            <a:extLst>
              <a:ext uri="{FF2B5EF4-FFF2-40B4-BE49-F238E27FC236}">
                <a16:creationId xmlns:a16="http://schemas.microsoft.com/office/drawing/2014/main" id="{78FE0F6B-9311-80AC-3554-D225D07049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5" r="3846"/>
          <a:stretch/>
        </p:blipFill>
        <p:spPr>
          <a:xfrm>
            <a:off x="20" y="-14687"/>
            <a:ext cx="5197615" cy="6857998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4ECF21D-729A-005C-E880-CA278A4F4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86570"/>
            <a:ext cx="5197642" cy="4486105"/>
          </a:xfrm>
          <a:prstGeom prst="rect">
            <a:avLst/>
          </a:prstGeom>
          <a:gradFill flip="none" rotWithShape="1">
            <a:gsLst>
              <a:gs pos="11000">
                <a:schemeClr val="accent2"/>
              </a:gs>
              <a:gs pos="71000">
                <a:schemeClr val="accent2">
                  <a:alpha val="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BEDAEA2-865D-E67C-A774-2FD2DD4A2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13227"/>
            <a:ext cx="5197642" cy="4259448"/>
          </a:xfrm>
          <a:prstGeom prst="rect">
            <a:avLst/>
          </a:prstGeom>
          <a:gradFill flip="none" rotWithShape="1">
            <a:gsLst>
              <a:gs pos="2101">
                <a:schemeClr val="accent5">
                  <a:lumMod val="75000"/>
                </a:schemeClr>
              </a:gs>
              <a:gs pos="31000">
                <a:schemeClr val="accent5">
                  <a:alpha val="66000"/>
                </a:schemeClr>
              </a:gs>
              <a:gs pos="71000">
                <a:schemeClr val="accent2">
                  <a:alpha val="0"/>
                </a:schemeClr>
              </a:gs>
            </a:gsLst>
            <a:lin ang="17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7F9BE-0937-9C96-27EE-9AA9B027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15" y="4021743"/>
            <a:ext cx="3999542" cy="2235074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Object-Oriented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E09E-E762-E5C0-A0FE-5C05C9399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092" y="923680"/>
            <a:ext cx="5197637" cy="5169623"/>
          </a:xfrm>
        </p:spPr>
        <p:txBody>
          <a:bodyPr anchor="t">
            <a:normAutofit/>
          </a:bodyPr>
          <a:lstStyle/>
          <a:p>
            <a:r>
              <a:rPr lang="en-US" sz="2000"/>
              <a:t>We learned about Encapsulation, responsibility, and modularity. </a:t>
            </a:r>
          </a:p>
          <a:p>
            <a:endParaRPr lang="en-US" sz="2000"/>
          </a:p>
          <a:p>
            <a:r>
              <a:rPr lang="en-US" sz="2000"/>
              <a:t> Design</a:t>
            </a:r>
          </a:p>
          <a:p>
            <a:pPr lvl="1"/>
            <a:r>
              <a:rPr lang="en-US" sz="2000"/>
              <a:t>User holds entries and reminders </a:t>
            </a:r>
          </a:p>
          <a:p>
            <a:pPr lvl="1"/>
            <a:r>
              <a:rPr lang="en-US" sz="2000"/>
              <a:t>JournalEntry, Reminder, and Tag each have clear roles     </a:t>
            </a:r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endParaRPr lang="en-US" sz="2000"/>
          </a:p>
          <a:p>
            <a:pPr lvl="1"/>
            <a:r>
              <a:rPr lang="en-US" sz="2000"/>
              <a:t>Diagram: Simple UML box diagram showing class relationships. </a:t>
            </a:r>
          </a:p>
          <a:p>
            <a:pPr marL="457200" lvl="1" indent="0">
              <a:buNone/>
            </a:pPr>
            <a:r>
              <a:rPr lang="en-US" sz="2000"/>
              <a:t>    </a:t>
            </a:r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endParaRPr lang="en-US" sz="2000"/>
          </a:p>
          <a:p>
            <a:pPr marL="457200" lvl="1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0021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F248B-B5B2-DD75-5AAF-5B54FF05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Array(ArrayLists)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729BC-B91C-82EC-38B9-CA0991E9B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en-US" sz="1900">
                <a:solidFill>
                  <a:schemeClr val="bg1"/>
                </a:solidFill>
              </a:rPr>
              <a:t>Collections </a:t>
            </a:r>
          </a:p>
          <a:p>
            <a:r>
              <a:rPr lang="en-US" sz="1900">
                <a:solidFill>
                  <a:schemeClr val="bg1"/>
                </a:solidFill>
              </a:rPr>
              <a:t>Here is an example of this in my source code:</a:t>
            </a:r>
          </a:p>
          <a:p>
            <a:endParaRPr lang="en-US" sz="1900">
              <a:solidFill>
                <a:schemeClr val="bg1"/>
              </a:solidFill>
            </a:endParaRPr>
          </a:p>
          <a:p>
            <a:endParaRPr lang="en-US" sz="1900">
              <a:solidFill>
                <a:schemeClr val="bg1"/>
              </a:solidFill>
            </a:endParaRPr>
          </a:p>
          <a:p>
            <a:endParaRPr lang="en-US" sz="1900">
              <a:solidFill>
                <a:schemeClr val="bg1"/>
              </a:solidFill>
            </a:endParaRPr>
          </a:p>
          <a:p>
            <a:r>
              <a:rPr lang="en-US" sz="1900">
                <a:solidFill>
                  <a:schemeClr val="bg1"/>
                </a:solidFill>
              </a:rPr>
              <a:t>This use of ArrayList is for dynamic storage </a:t>
            </a:r>
          </a:p>
          <a:p>
            <a:r>
              <a:rPr lang="en-US" sz="1900">
                <a:solidFill>
                  <a:schemeClr val="bg1"/>
                </a:solidFill>
              </a:rPr>
              <a:t>Easy iteration and access to elements. </a:t>
            </a:r>
          </a:p>
          <a:p>
            <a:pPr marL="0" indent="0">
              <a:buNone/>
            </a:pPr>
            <a:r>
              <a:rPr lang="en-US" sz="190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Picture 5" descr="A person writing on a piece of paper&#10;&#10;AI-generated content may be incorrect.">
            <a:extLst>
              <a:ext uri="{FF2B5EF4-FFF2-40B4-BE49-F238E27FC236}">
                <a16:creationId xmlns:a16="http://schemas.microsoft.com/office/drawing/2014/main" id="{852099CD-B45A-DDF9-BE6F-D2E2923B0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247" y="369913"/>
            <a:ext cx="2784532" cy="278453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C6FCE-EC60-4986-7073-F845DBBDD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61" y="4907214"/>
            <a:ext cx="3588640" cy="4306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71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646</Words>
  <Application>Microsoft Office PowerPoint</Application>
  <PresentationFormat>Widescreen</PresentationFormat>
  <Paragraphs>113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Daily Journaling App</vt:lpstr>
      <vt:lpstr>Why I chose this and overview</vt:lpstr>
      <vt:lpstr>Data and Expressions</vt:lpstr>
      <vt:lpstr>Using Classes and Objects</vt:lpstr>
      <vt:lpstr>Writing Classes</vt:lpstr>
      <vt:lpstr>Conditionals and Loops </vt:lpstr>
      <vt:lpstr>More Conditionals and Loops </vt:lpstr>
      <vt:lpstr>Object-Oriented Design</vt:lpstr>
      <vt:lpstr>Array(ArrayLists) </vt:lpstr>
      <vt:lpstr>Inheritance</vt:lpstr>
      <vt:lpstr>Polymorphism </vt:lpstr>
      <vt:lpstr>Exceptions</vt:lpstr>
      <vt:lpstr>Time for a test run/ How it works </vt:lpstr>
      <vt:lpstr>Challenges that I have faced </vt:lpstr>
      <vt:lpstr>Thank you so much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J</dc:creator>
  <cp:lastModifiedBy>Stefan J</cp:lastModifiedBy>
  <cp:revision>2</cp:revision>
  <dcterms:created xsi:type="dcterms:W3CDTF">2025-04-14T15:07:21Z</dcterms:created>
  <dcterms:modified xsi:type="dcterms:W3CDTF">2025-04-14T18:29:48Z</dcterms:modified>
</cp:coreProperties>
</file>