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57" r:id="rId4"/>
    <p:sldId id="258" r:id="rId5"/>
    <p:sldId id="272" r:id="rId6"/>
    <p:sldId id="259" r:id="rId7"/>
    <p:sldId id="260" r:id="rId8"/>
    <p:sldId id="268" r:id="rId9"/>
    <p:sldId id="269" r:id="rId10"/>
    <p:sldId id="270" r:id="rId11"/>
    <p:sldId id="271" r:id="rId12"/>
    <p:sldId id="264" r:id="rId13"/>
    <p:sldId id="265" r:id="rId1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58" autoAdjust="0"/>
    <p:restoredTop sz="96327" autoAdjust="0"/>
  </p:normalViewPr>
  <p:slideViewPr>
    <p:cSldViewPr snapToGrid="0" snapToObjects="1">
      <p:cViewPr varScale="1">
        <p:scale>
          <a:sx n="69" d="100"/>
          <a:sy n="69" d="100"/>
        </p:scale>
        <p:origin x="10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61053" y="3232680"/>
            <a:ext cx="13953494" cy="14028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Title Text</a:t>
            </a:r>
          </a:p>
        </p:txBody>
      </p:sp>
      <p:sp>
        <p:nvSpPr>
          <p:cNvPr id="59" name="Body Level On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94860" y="5016501"/>
            <a:ext cx="6517946" cy="810155"/>
          </a:xfrm>
          <a:prstGeom prst="rect">
            <a:avLst/>
          </a:prstGeom>
        </p:spPr>
        <p:txBody>
          <a:bodyPr anchor="t"/>
          <a:lstStyle>
            <a:lvl1pPr marL="0" indent="0" defTabSz="403097">
              <a:spcBef>
                <a:spcPts val="0"/>
              </a:spcBef>
              <a:buSzTx/>
              <a:buNone/>
              <a:defRPr sz="4140">
                <a:solidFill>
                  <a:srgbClr val="94C2E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 Light"/>
              </a:defRPr>
            </a:lvl1pPr>
          </a:lstStyle>
          <a:p>
            <a:r>
              <a:rPr lang="en-GB" noProof="0"/>
              <a:t>Subtitle Text</a:t>
            </a:r>
          </a:p>
        </p:txBody>
      </p:sp>
      <p:sp>
        <p:nvSpPr>
          <p:cNvPr id="60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1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2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/>
              <a:t>cessda.eu</a:t>
            </a:r>
          </a:p>
        </p:txBody>
      </p:sp>
      <p:sp>
        <p:nvSpPr>
          <p:cNvPr id="63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/>
              <a:t>@CESSDA_Data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80C-C9C6-5D45-AB33-5D4BDDA8E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94025" y="59817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Name |  Affiliation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D23994B-5EA0-654E-B1FA-84C322F8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0958" y="69088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Date | 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6834-6554-4864-818F-941E3569BC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897" y="626969"/>
            <a:ext cx="291465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F697F-DB48-41D1-AB67-04B85B6DA1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80" y="8212130"/>
            <a:ext cx="417023" cy="336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DEC08-1F81-4339-876C-3F1230F99A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3" y="8261351"/>
            <a:ext cx="247650" cy="266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58E1AC9-7319-49EB-9836-98317985DF35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4DCEE-F19B-4C5A-87C4-1DBE96E645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2B13F-E928-4545-8DD0-BC5A11428A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61053" y="3232680"/>
            <a:ext cx="13953494" cy="14028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Title Text</a:t>
            </a:r>
          </a:p>
        </p:txBody>
      </p:sp>
      <p:sp>
        <p:nvSpPr>
          <p:cNvPr id="59" name="Body Level On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94860" y="5016501"/>
            <a:ext cx="6517946" cy="810155"/>
          </a:xfrm>
          <a:prstGeom prst="rect">
            <a:avLst/>
          </a:prstGeom>
        </p:spPr>
        <p:txBody>
          <a:bodyPr anchor="t"/>
          <a:lstStyle>
            <a:lvl1pPr marL="0" indent="0" defTabSz="403097">
              <a:spcBef>
                <a:spcPts val="0"/>
              </a:spcBef>
              <a:buSzTx/>
              <a:buNone/>
              <a:defRPr sz="414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 Light"/>
              </a:defRPr>
            </a:lvl1pPr>
          </a:lstStyle>
          <a:p>
            <a:r>
              <a:rPr lang="en-GB" noProof="0"/>
              <a:t>Subtitle Text</a:t>
            </a:r>
          </a:p>
        </p:txBody>
      </p:sp>
      <p:sp>
        <p:nvSpPr>
          <p:cNvPr id="60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1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GB" sz="2200" noProof="0"/>
          </a:p>
        </p:txBody>
      </p:sp>
      <p:sp>
        <p:nvSpPr>
          <p:cNvPr id="62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cessda.eu</a:t>
            </a:r>
          </a:p>
        </p:txBody>
      </p:sp>
      <p:sp>
        <p:nvSpPr>
          <p:cNvPr id="63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GB" sz="2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@CESSDA_Data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80C-C9C6-5D45-AB33-5D4BDDA8E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94025" y="59817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Name |  Affiliation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D23994B-5EA0-654E-B1FA-84C322F813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0958" y="6908800"/>
            <a:ext cx="5429415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noProof="0"/>
              <a:t>Date |  Event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DEC08-1F81-4339-876C-3F1230F99A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3" y="8261351"/>
            <a:ext cx="24765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3D95B7-25C2-4857-AD65-2ECBA44D5B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65" y="8058696"/>
            <a:ext cx="757121" cy="757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9422E-78C7-4D95-B2B0-ED09A1BEB8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37" y="647225"/>
            <a:ext cx="2844110" cy="7792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E0CF2-C829-48CF-BC41-79A6C1B8E508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B00F47-CE91-4CBC-9BCC-716C4A1BC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5F21F2-1AE0-4DE3-A564-69DA87DBC3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49130" y="452967"/>
            <a:ext cx="7577369" cy="14224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9131" y="7903675"/>
            <a:ext cx="7577370" cy="126355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buSzTx/>
              <a:buNone/>
              <a:defRPr>
                <a:solidFill>
                  <a:srgbClr val="FFFFFF"/>
                </a:solidFill>
              </a:defRPr>
            </a:lvl2pPr>
            <a:lvl3pPr marL="0" indent="0">
              <a:buSzTx/>
              <a:buNone/>
              <a:defRPr>
                <a:solidFill>
                  <a:srgbClr val="FFFFFF"/>
                </a:solidFill>
              </a:defRPr>
            </a:lvl3pPr>
            <a:lvl4pPr marL="0" indent="0">
              <a:buSzTx/>
              <a:buNone/>
              <a:defRPr>
                <a:solidFill>
                  <a:srgbClr val="FFFFFF"/>
                </a:solidFill>
              </a:defRPr>
            </a:lvl4pPr>
            <a:lvl5pPr marL="0" indent="0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rPr lang="en-GB" noProof="0"/>
              <a:t>Double Click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C18A-49C6-E143-8D76-8181F30D8F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70832" y="2311400"/>
            <a:ext cx="6604202" cy="63754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ntent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5176092" y="289711"/>
            <a:ext cx="3262678" cy="2481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4775" y="7143184"/>
            <a:ext cx="3671031" cy="21080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6A6C7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0" indent="0">
              <a:buSzTx/>
              <a:buNone/>
              <a:defRPr>
                <a:solidFill>
                  <a:srgbClr val="6A6C77"/>
                </a:solidFill>
              </a:defRPr>
            </a:lvl2pPr>
            <a:lvl3pPr marL="0" indent="0">
              <a:buSzTx/>
              <a:buNone/>
              <a:defRPr>
                <a:solidFill>
                  <a:srgbClr val="6A6C77"/>
                </a:solidFill>
              </a:defRPr>
            </a:lvl3pPr>
            <a:lvl4pPr marL="0" indent="0">
              <a:buSzTx/>
              <a:buNone/>
              <a:defRPr>
                <a:solidFill>
                  <a:srgbClr val="6A6C77"/>
                </a:solidFill>
              </a:defRPr>
            </a:lvl4pPr>
            <a:lvl5pPr marL="0" indent="0">
              <a:buSzTx/>
              <a:buNone/>
              <a:defRPr>
                <a:solidFill>
                  <a:srgbClr val="6A6C77"/>
                </a:solidFill>
              </a:defRPr>
            </a:lvl5pPr>
          </a:lstStyle>
          <a:p>
            <a:r>
              <a:rPr lang="it-IT" dirty="0"/>
              <a:t>Double Click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3DA876C-B3ED-C643-A381-E6037384C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70832" y="647700"/>
            <a:ext cx="6604202" cy="5207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EB67-865D-0E4C-ABB5-F85782B7B9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47485" y="6540500"/>
            <a:ext cx="7400093" cy="28067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standar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908781" y="2496211"/>
            <a:ext cx="14716508" cy="4998906"/>
          </a:xfrm>
          <a:prstGeom prst="rect">
            <a:avLst/>
          </a:prstGeom>
        </p:spPr>
        <p:txBody>
          <a:bodyPr/>
          <a:lstStyle>
            <a:lvl1pPr marL="584200" indent="-584200">
              <a:buSzPct val="73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SzPct val="50000"/>
              <a:buBlip>
                <a:blip r:embed="rId3"/>
              </a:buBlip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6" name="Rectangle"/>
          <p:cNvSpPr/>
          <p:nvPr/>
        </p:nvSpPr>
        <p:spPr>
          <a:xfrm>
            <a:off x="-1" y="885495"/>
            <a:ext cx="595950" cy="997079"/>
          </a:xfrm>
          <a:prstGeom prst="rect">
            <a:avLst/>
          </a:prstGeom>
          <a:solidFill>
            <a:srgbClr val="6A6C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17" name="Line"/>
          <p:cNvSpPr/>
          <p:nvPr/>
        </p:nvSpPr>
        <p:spPr>
          <a:xfrm>
            <a:off x="1714974" y="9119886"/>
            <a:ext cx="13910316" cy="1"/>
          </a:xfrm>
          <a:prstGeom prst="line">
            <a:avLst/>
          </a:prstGeom>
          <a:ln w="25400">
            <a:solidFill>
              <a:srgbClr val="98C5E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7323E1-68AA-F44D-A64A-BA4B606E8F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5979978" y="8957733"/>
            <a:ext cx="606477" cy="32430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98C5E8"/>
                </a:solidFill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Title Text">
            <a:extLst>
              <a:ext uri="{FF2B5EF4-FFF2-40B4-BE49-F238E27FC236}">
                <a16:creationId xmlns:a16="http://schemas.microsoft.com/office/drawing/2014/main" id="{94E0C260-697D-8741-AF6F-EFA2BE5C4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81" y="885495"/>
            <a:ext cx="14716508" cy="9970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EB277-9E0A-4830-B351-30766B553B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9191482"/>
            <a:ext cx="1511602" cy="41417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A9633C58-AFEB-3B48-9719-690C6ADCE2A5}"/>
              </a:ext>
            </a:extLst>
          </p:cNvPr>
          <p:cNvSpPr/>
          <p:nvPr userDrawn="1"/>
        </p:nvSpPr>
        <p:spPr>
          <a:xfrm>
            <a:off x="-1" y="885495"/>
            <a:ext cx="595950" cy="997079"/>
          </a:xfrm>
          <a:prstGeom prst="rect">
            <a:avLst/>
          </a:prstGeom>
          <a:solidFill>
            <a:srgbClr val="6A6C7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F4194387-E31E-7346-8004-708C6DFDD605}"/>
              </a:ext>
            </a:extLst>
          </p:cNvPr>
          <p:cNvSpPr/>
          <p:nvPr userDrawn="1"/>
        </p:nvSpPr>
        <p:spPr>
          <a:xfrm>
            <a:off x="1714974" y="9119886"/>
            <a:ext cx="13910316" cy="1"/>
          </a:xfrm>
          <a:prstGeom prst="line">
            <a:avLst/>
          </a:prstGeom>
          <a:ln w="25400">
            <a:solidFill>
              <a:srgbClr val="98C5E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065C17-7A4F-8148-817E-DBFC208A049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5979978" y="8957733"/>
            <a:ext cx="606477" cy="32430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98C5E8"/>
                </a:solidFill>
              </a:defRPr>
            </a:lvl1pPr>
          </a:lstStyle>
          <a:p>
            <a:fld id="{86CB4B4D-7CA3-9044-876B-883B54F8677D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374D-B11D-4984-90C6-2DFE0EB04E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0" y="9191482"/>
            <a:ext cx="1511602" cy="41417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89" name="Line"/>
          <p:cNvSpPr/>
          <p:nvPr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94C2E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90" name="cessda.eu"/>
          <p:cNvSpPr txBox="1"/>
          <p:nvPr/>
        </p:nvSpPr>
        <p:spPr>
          <a:xfrm>
            <a:off x="2946216" y="8189517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cessda.eu</a:t>
            </a:r>
          </a:p>
        </p:txBody>
      </p:sp>
      <p:sp>
        <p:nvSpPr>
          <p:cNvPr id="191" name="@CESSDA_Data"/>
          <p:cNvSpPr txBox="1"/>
          <p:nvPr/>
        </p:nvSpPr>
        <p:spPr>
          <a:xfrm>
            <a:off x="5845801" y="8175179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CESSDA_Data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7E152CF-5FF8-4248-B3B2-42C4D1E52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6428" y="3467100"/>
            <a:ext cx="12700388" cy="1214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4500" indent="0">
              <a:buNone/>
              <a:defRPr/>
            </a:lvl2pPr>
          </a:lstStyle>
          <a:p>
            <a:pPr lvl="0"/>
            <a:r>
              <a:rPr lang="en-US" dirty="0"/>
              <a:t>Add 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BDB81D-5888-BC44-A1E5-EA81643BA7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804" y="5346700"/>
            <a:ext cx="8540310" cy="800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b-NO" dirty="0" err="1"/>
              <a:t>firstname.surname@cessda.eu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1905E-337F-4E8A-9A19-69C2F1463E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7" y="8212130"/>
            <a:ext cx="417023" cy="336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5DEC69-678A-4653-99D9-27D0DEFD44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66" y="8261351"/>
            <a:ext cx="247650" cy="2667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BE96B-A9EB-4AAF-8281-F2160B089A48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AF2610D-9B04-403D-9019-D4802412D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C3BB46F-61BE-48A3-8908-E77B54363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30745-5E73-451D-863F-1504AB9019A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897" y="626969"/>
            <a:ext cx="2914650" cy="78105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Alternat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essda.eu"/>
          <p:cNvSpPr txBox="1"/>
          <p:nvPr/>
        </p:nvSpPr>
        <p:spPr>
          <a:xfrm>
            <a:off x="2899879" y="8143856"/>
            <a:ext cx="121347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6A6C7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cessda.eu</a:t>
            </a:r>
          </a:p>
        </p:txBody>
      </p:sp>
      <p:sp>
        <p:nvSpPr>
          <p:cNvPr id="48" name="@CESSDA_Data"/>
          <p:cNvSpPr txBox="1"/>
          <p:nvPr/>
        </p:nvSpPr>
        <p:spPr>
          <a:xfrm>
            <a:off x="5798202" y="8129518"/>
            <a:ext cx="19171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6A6C7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CESSDA_Data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46" y="8222847"/>
            <a:ext cx="312486" cy="25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F36FD28B-4732-9D43-AF88-09E0C40A2E2B}"/>
              </a:ext>
            </a:extLst>
          </p:cNvPr>
          <p:cNvSpPr/>
          <p:nvPr userDrawn="1"/>
        </p:nvSpPr>
        <p:spPr>
          <a:xfrm>
            <a:off x="2546956" y="4682067"/>
            <a:ext cx="12699160" cy="1"/>
          </a:xfrm>
          <a:prstGeom prst="line">
            <a:avLst/>
          </a:prstGeom>
          <a:ln w="25400">
            <a:solidFill>
              <a:srgbClr val="6A6C7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0692688-3221-6B44-AA39-6ED724A6C7FF}"/>
              </a:ext>
            </a:extLst>
          </p:cNvPr>
          <p:cNvSpPr/>
          <p:nvPr userDrawn="1"/>
        </p:nvSpPr>
        <p:spPr>
          <a:xfrm>
            <a:off x="2546956" y="4682067"/>
            <a:ext cx="2068305" cy="1"/>
          </a:xfrm>
          <a:prstGeom prst="line">
            <a:avLst/>
          </a:prstGeom>
          <a:ln w="88900">
            <a:solidFill>
              <a:srgbClr val="B7D2E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2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8F8198-6A16-854C-8206-0BC7D2F0CC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6428" y="3467100"/>
            <a:ext cx="12700388" cy="1214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4500" indent="0">
              <a:buNone/>
              <a:defRPr/>
            </a:lvl2pPr>
          </a:lstStyle>
          <a:p>
            <a:pPr lvl="0"/>
            <a:r>
              <a:rPr lang="en-US" dirty="0"/>
              <a:t>Add 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47BF14-C4B7-DE4F-9844-F4446785C9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804" y="5346700"/>
            <a:ext cx="8540310" cy="800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b-NO" dirty="0" err="1"/>
              <a:t>firstname.surname@cessda.eu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3ABF9-F7F0-4192-BBFD-62935B4A2C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45" y="7986661"/>
            <a:ext cx="757121" cy="7571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F0297B-E1DD-4E89-85B8-43348A4B0790}"/>
              </a:ext>
            </a:extLst>
          </p:cNvPr>
          <p:cNvGrpSpPr/>
          <p:nvPr userDrawn="1"/>
        </p:nvGrpSpPr>
        <p:grpSpPr>
          <a:xfrm>
            <a:off x="1241530" y="8869744"/>
            <a:ext cx="1068804" cy="490158"/>
            <a:chOff x="1241530" y="8869744"/>
            <a:chExt cx="1068804" cy="4901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6CD7F6-661F-41BF-BC67-51E83F5DA3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6" y="8869744"/>
              <a:ext cx="490158" cy="4901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124E88-12A1-47AB-B3FB-AF07AAEFF9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30" y="8869744"/>
              <a:ext cx="490158" cy="49015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7222258-67CA-4881-8FCA-A98CF65EBBE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37" y="647225"/>
            <a:ext cx="2844110" cy="7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47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noProof="0"/>
              <a:t>Title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344C-268C-4A0A-BDA3-2228A9F7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597150"/>
            <a:ext cx="14955837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54" r:id="rId3"/>
    <p:sldLayoutId id="2147483655" r:id="rId4"/>
    <p:sldLayoutId id="2147483658" r:id="rId5"/>
    <p:sldLayoutId id="2147483663" r:id="rId6"/>
    <p:sldLayoutId id="2147483664" r:id="rId7"/>
    <p:sldLayoutId id="2147483665" r:id="rId8"/>
  </p:sldLayoutIdLst>
  <p:transition spd="med"/>
  <p:txStyles>
    <p:titleStyle>
      <a:lvl1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1pPr>
      <a:lvl2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6A6C77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1pPr>
      <a:lvl2pPr marL="8890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2pPr>
      <a:lvl3pPr marL="1333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3pPr>
      <a:lvl4pPr marL="17780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4pPr>
      <a:lvl5pPr marL="2222500" marR="0" indent="-28800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4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6A6C76"/>
          </a:solidFill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Helvetica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6A6C76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EE8CF5-9502-4E76-9976-9A6525C3B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CESSDA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7E549C-058E-4A94-AE7D-59BFFA3BF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we do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4B310E-6454-4954-B153-A8DC14C0B5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Eleanor Smith / CESSDA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C3D2373-9B72-4A86-A44A-5459BF81F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04 December 2019 / General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74608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3F55-0885-3A45-B392-6997689327F4}"/>
              </a:ext>
            </a:extLst>
          </p:cNvPr>
          <p:cNvSpPr txBox="1">
            <a:spLocks/>
          </p:cNvSpPr>
          <p:nvPr/>
        </p:nvSpPr>
        <p:spPr>
          <a:xfrm>
            <a:off x="2779144" y="939718"/>
            <a:ext cx="9553032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4800" dirty="0"/>
              <a:t>CESSDA Data Catalogue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D4073C-F3D8-414C-83CB-55DDBF1E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54" y="2008907"/>
            <a:ext cx="10712003" cy="6602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E9BAF-022D-3941-B78E-BAA9A07B04F3}"/>
              </a:ext>
            </a:extLst>
          </p:cNvPr>
          <p:cNvSpPr txBox="1"/>
          <p:nvPr/>
        </p:nvSpPr>
        <p:spPr>
          <a:xfrm>
            <a:off x="9150723" y="486584"/>
            <a:ext cx="4450977" cy="61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rtlCol="0">
            <a:normAutofit/>
          </a:bodyPr>
          <a:lstStyle/>
          <a:p>
            <a:pPr algn="l"/>
            <a:r>
              <a:rPr lang="en-GB" b="0" dirty="0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GB" b="0" dirty="0" err="1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datacatalogue.cessda.eu</a:t>
            </a:r>
            <a:r>
              <a:rPr lang="en-GB" b="0" dirty="0">
                <a:solidFill>
                  <a:srgbClr val="75B7E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129699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F507830D-22E9-AC48-9733-727B95C605F8}"/>
              </a:ext>
            </a:extLst>
          </p:cNvPr>
          <p:cNvSpPr txBox="1">
            <a:spLocks/>
          </p:cNvSpPr>
          <p:nvPr/>
        </p:nvSpPr>
        <p:spPr>
          <a:xfrm>
            <a:off x="683118" y="2361835"/>
            <a:ext cx="7987013" cy="6595898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889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2pPr>
            <a:lvl3pPr marL="1333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3pPr>
            <a:lvl4pPr marL="1778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4pPr>
            <a:lvl5pPr marL="2222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156500" indent="0">
              <a:buNone/>
            </a:pPr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CBBAD-6756-3F40-93F7-51B2D2CAC710}"/>
              </a:ext>
            </a:extLst>
          </p:cNvPr>
          <p:cNvSpPr txBox="1"/>
          <p:nvPr/>
        </p:nvSpPr>
        <p:spPr>
          <a:xfrm>
            <a:off x="8475792" y="486584"/>
            <a:ext cx="4450977" cy="618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rtlCol="0">
            <a:normAutofit/>
          </a:bodyPr>
          <a:lstStyle/>
          <a:p>
            <a:pPr algn="l"/>
            <a:r>
              <a:rPr lang="en-GB" b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GB" b="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www.cessda.eu</a:t>
            </a:r>
            <a:r>
              <a:rPr lang="en-GB" b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/Training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4F8DB-8136-4309-BC3D-64831F81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60" y="1224090"/>
            <a:ext cx="10499589" cy="71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52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75EAD-C693-BB4C-BFC3-906673C10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7B3-2785-0F4C-AEA0-128DAD91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2774B-ADF3-441D-BE91-3B73896DE598}"/>
              </a:ext>
            </a:extLst>
          </p:cNvPr>
          <p:cNvSpPr txBox="1"/>
          <p:nvPr/>
        </p:nvSpPr>
        <p:spPr>
          <a:xfrm>
            <a:off x="2394860" y="9032789"/>
            <a:ext cx="5842688" cy="370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rtlCol="0">
            <a:normAutofit fontScale="92500" lnSpcReduction="20000"/>
          </a:bodyPr>
          <a:lstStyle/>
          <a:p>
            <a:pPr algn="l"/>
            <a:r>
              <a:rPr lang="nb-NO" b="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Licence</a:t>
            </a:r>
            <a:r>
              <a:rPr lang="nb-NO" b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CC-BY 4.0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B372-257D-1042-BB82-73DBC5C3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B5171-5FC8-2846-B412-FC24C3210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08D2-5E90-45AF-BC9E-FA6B5195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CESSDA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0618A-5154-455B-9512-CE913819D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we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A5872-95E7-499F-A367-506249D3D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Eleanor Smith / CESSDA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6666FF-FAFB-4EA9-A4F5-159A4180EA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04 December 2019 / General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101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AF64CAA-3331-4846-9E34-3567F1AE13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95745" y="798288"/>
            <a:ext cx="7261299" cy="8582780"/>
          </a:xfrm>
        </p:spPr>
        <p:txBody>
          <a:bodyPr>
            <a:normAutofit/>
          </a:bodyPr>
          <a:lstStyle/>
          <a:p>
            <a:r>
              <a:rPr lang="nb-NO" sz="2400" dirty="0"/>
              <a:t>Our </a:t>
            </a:r>
            <a:r>
              <a:rPr lang="nb-NO" sz="2400" dirty="0" err="1"/>
              <a:t>vision</a:t>
            </a:r>
            <a:r>
              <a:rPr lang="nb-NO" sz="2400" dirty="0"/>
              <a:t> is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provision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b="1" dirty="0" err="1"/>
              <a:t>access</a:t>
            </a:r>
            <a:r>
              <a:rPr lang="nb-NO" sz="2400" b="1" dirty="0"/>
              <a:t> to </a:t>
            </a:r>
            <a:r>
              <a:rPr lang="nb-NO" sz="2400" b="1" dirty="0" err="1"/>
              <a:t>social</a:t>
            </a:r>
            <a:r>
              <a:rPr lang="nb-NO" sz="2400" b="1" dirty="0"/>
              <a:t> science data</a:t>
            </a:r>
            <a:r>
              <a:rPr lang="nb-NO" sz="2400" dirty="0"/>
              <a:t> and metadata is vital – for </a:t>
            </a:r>
            <a:r>
              <a:rPr lang="nb-NO" sz="2400" dirty="0" err="1"/>
              <a:t>both</a:t>
            </a:r>
            <a:r>
              <a:rPr lang="nb-NO" sz="2400" dirty="0"/>
              <a:t> science and </a:t>
            </a:r>
            <a:r>
              <a:rPr lang="nb-NO" sz="2400" dirty="0" err="1"/>
              <a:t>society</a:t>
            </a:r>
            <a:r>
              <a:rPr lang="nb-NO" sz="2400" dirty="0"/>
              <a:t>.</a:t>
            </a:r>
          </a:p>
          <a:p>
            <a:endParaRPr lang="nb-NO" sz="2400" dirty="0"/>
          </a:p>
          <a:p>
            <a:r>
              <a:rPr lang="nb-NO" sz="2400" dirty="0"/>
              <a:t>For </a:t>
            </a:r>
            <a:r>
              <a:rPr lang="nb-NO" sz="2400" dirty="0" err="1"/>
              <a:t>this</a:t>
            </a:r>
            <a:r>
              <a:rPr lang="nb-NO" sz="2400" dirty="0"/>
              <a:t> </a:t>
            </a:r>
            <a:r>
              <a:rPr lang="nb-NO" sz="2400" dirty="0" err="1"/>
              <a:t>we</a:t>
            </a:r>
            <a:r>
              <a:rPr lang="nb-NO" sz="2400" dirty="0"/>
              <a:t> must offer </a:t>
            </a:r>
            <a:r>
              <a:rPr lang="nb-NO" sz="2400" b="1" dirty="0"/>
              <a:t>services to data producers</a:t>
            </a:r>
            <a:r>
              <a:rPr lang="nb-NO" sz="2400" dirty="0"/>
              <a:t> to </a:t>
            </a:r>
            <a:r>
              <a:rPr lang="nb-NO" sz="2400" dirty="0" err="1"/>
              <a:t>easily</a:t>
            </a:r>
            <a:r>
              <a:rPr lang="nb-NO" sz="2400" dirty="0"/>
              <a:t> </a:t>
            </a:r>
            <a:r>
              <a:rPr lang="nb-NO" sz="2400" dirty="0" err="1"/>
              <a:t>describe</a:t>
            </a:r>
            <a:r>
              <a:rPr lang="nb-NO" sz="2400" dirty="0"/>
              <a:t> and store </a:t>
            </a:r>
            <a:r>
              <a:rPr lang="nb-NO" sz="2400" dirty="0" err="1"/>
              <a:t>their</a:t>
            </a:r>
            <a:r>
              <a:rPr lang="nb-NO" sz="2400" dirty="0"/>
              <a:t> data – </a:t>
            </a:r>
            <a:r>
              <a:rPr lang="nb-NO" sz="2400" dirty="0" err="1"/>
              <a:t>if</a:t>
            </a:r>
            <a:r>
              <a:rPr lang="nb-NO" sz="2400" dirty="0"/>
              <a:t> </a:t>
            </a:r>
            <a:r>
              <a:rPr lang="nb-NO" sz="2400" dirty="0" err="1"/>
              <a:t>needed</a:t>
            </a:r>
            <a:r>
              <a:rPr lang="nb-NO" sz="2400" dirty="0"/>
              <a:t> in a </a:t>
            </a:r>
            <a:r>
              <a:rPr lang="nb-NO" sz="2400" dirty="0" err="1"/>
              <a:t>secured</a:t>
            </a:r>
            <a:r>
              <a:rPr lang="nb-NO" sz="2400" dirty="0"/>
              <a:t> </a:t>
            </a:r>
            <a:r>
              <a:rPr lang="nb-NO" sz="2400" dirty="0" err="1"/>
              <a:t>environment</a:t>
            </a:r>
            <a:r>
              <a:rPr lang="nb-NO" sz="2400" dirty="0"/>
              <a:t>.</a:t>
            </a:r>
            <a:br>
              <a:rPr lang="nb-NO" sz="2400" dirty="0"/>
            </a:br>
            <a:endParaRPr lang="nb-NO" sz="2400" dirty="0"/>
          </a:p>
          <a:p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adhere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b="1" dirty="0"/>
              <a:t>FAIR</a:t>
            </a:r>
            <a:r>
              <a:rPr lang="nb-NO" sz="2400" dirty="0"/>
              <a:t> (</a:t>
            </a:r>
            <a:r>
              <a:rPr lang="nb-NO" sz="2400" dirty="0" err="1"/>
              <a:t>Findable</a:t>
            </a:r>
            <a:r>
              <a:rPr lang="nb-NO" sz="2400" dirty="0"/>
              <a:t>, </a:t>
            </a:r>
            <a:r>
              <a:rPr lang="nb-NO" sz="2400" dirty="0" err="1"/>
              <a:t>Accessible</a:t>
            </a:r>
            <a:r>
              <a:rPr lang="nb-NO" sz="2400" dirty="0"/>
              <a:t>, </a:t>
            </a:r>
            <a:r>
              <a:rPr lang="nb-NO" sz="2400" dirty="0" err="1"/>
              <a:t>Interoperable</a:t>
            </a:r>
            <a:r>
              <a:rPr lang="nb-NO" sz="2400" dirty="0"/>
              <a:t>, </a:t>
            </a:r>
            <a:r>
              <a:rPr lang="nb-NO" sz="2400" dirty="0" err="1"/>
              <a:t>Reusable</a:t>
            </a:r>
            <a:r>
              <a:rPr lang="nb-NO" sz="2400" dirty="0"/>
              <a:t>) data </a:t>
            </a:r>
            <a:r>
              <a:rPr lang="nb-NO" sz="2400" dirty="0" err="1"/>
              <a:t>principles</a:t>
            </a:r>
            <a:r>
              <a:rPr lang="nb-NO" sz="2400" dirty="0"/>
              <a:t> to make data </a:t>
            </a:r>
            <a:r>
              <a:rPr lang="nb-NO" sz="2400" dirty="0" err="1"/>
              <a:t>findable</a:t>
            </a:r>
            <a:r>
              <a:rPr lang="nb-NO" sz="2400" dirty="0"/>
              <a:t> and </a:t>
            </a:r>
            <a:r>
              <a:rPr lang="nb-NO" sz="2400" dirty="0" err="1"/>
              <a:t>provide</a:t>
            </a:r>
            <a:r>
              <a:rPr lang="nb-NO" sz="2400" dirty="0"/>
              <a:t> </a:t>
            </a:r>
            <a:r>
              <a:rPr lang="nb-NO" sz="2400" dirty="0" err="1"/>
              <a:t>information</a:t>
            </a:r>
            <a:r>
              <a:rPr lang="nb-NO" sz="2400" dirty="0"/>
              <a:t> </a:t>
            </a:r>
            <a:r>
              <a:rPr lang="nb-NO" sz="2400" dirty="0" err="1"/>
              <a:t>about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data, </a:t>
            </a:r>
            <a:r>
              <a:rPr lang="nb-NO" sz="2400" dirty="0" err="1"/>
              <a:t>where</a:t>
            </a:r>
            <a:r>
              <a:rPr lang="nb-NO" sz="2400" dirty="0"/>
              <a:t> </a:t>
            </a:r>
            <a:r>
              <a:rPr lang="nb-NO" sz="2400" dirty="0" err="1"/>
              <a:t>they</a:t>
            </a:r>
            <a:r>
              <a:rPr lang="nb-NO" sz="2400" dirty="0"/>
              <a:t> </a:t>
            </a:r>
            <a:r>
              <a:rPr lang="nb-NO" sz="2400" dirty="0" err="1"/>
              <a:t>are</a:t>
            </a:r>
            <a:r>
              <a:rPr lang="nb-NO" sz="2400" dirty="0"/>
              <a:t>, </a:t>
            </a:r>
            <a:r>
              <a:rPr lang="nb-NO" sz="2400" dirty="0" err="1"/>
              <a:t>how</a:t>
            </a:r>
            <a:r>
              <a:rPr lang="nb-NO" sz="2400" dirty="0"/>
              <a:t> </a:t>
            </a:r>
            <a:r>
              <a:rPr lang="nb-NO" sz="2400" dirty="0" err="1"/>
              <a:t>they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be </a:t>
            </a:r>
            <a:r>
              <a:rPr lang="nb-NO" sz="2400" dirty="0" err="1"/>
              <a:t>accessed</a:t>
            </a:r>
            <a:r>
              <a:rPr lang="nb-NO" sz="2400" dirty="0"/>
              <a:t>.</a:t>
            </a:r>
            <a:br>
              <a:rPr lang="nb-NO" sz="2400" dirty="0"/>
            </a:br>
            <a:endParaRPr lang="nb-NO" sz="2400" dirty="0"/>
          </a:p>
          <a:p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also</a:t>
            </a:r>
            <a:r>
              <a:rPr lang="nb-NO" sz="2400" dirty="0"/>
              <a:t> </a:t>
            </a:r>
            <a:r>
              <a:rPr lang="nb-NO" sz="2400" dirty="0" err="1"/>
              <a:t>focus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providing </a:t>
            </a:r>
            <a:r>
              <a:rPr lang="nb-NO" sz="2400" b="1" dirty="0"/>
              <a:t>training</a:t>
            </a:r>
            <a:r>
              <a:rPr lang="nb-NO" sz="2400" dirty="0"/>
              <a:t> and </a:t>
            </a:r>
            <a:r>
              <a:rPr lang="nb-NO" sz="2400" dirty="0" err="1"/>
              <a:t>enabling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transfer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expertise</a:t>
            </a:r>
            <a:r>
              <a:rPr lang="nb-NO" sz="2400" dirty="0"/>
              <a:t> and </a:t>
            </a:r>
            <a:r>
              <a:rPr lang="nb-NO" sz="2400" dirty="0" err="1"/>
              <a:t>sharing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knowledge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data, as </a:t>
            </a:r>
            <a:r>
              <a:rPr lang="nb-NO" sz="2400" dirty="0" err="1"/>
              <a:t>well</a:t>
            </a:r>
            <a:r>
              <a:rPr lang="nb-NO" sz="2400" dirty="0"/>
              <a:t> as relevant </a:t>
            </a:r>
            <a:r>
              <a:rPr lang="nb-NO" sz="2400" dirty="0" err="1"/>
              <a:t>rules</a:t>
            </a:r>
            <a:r>
              <a:rPr lang="nb-NO" sz="2400" dirty="0"/>
              <a:t> and </a:t>
            </a:r>
            <a:r>
              <a:rPr lang="nb-NO" sz="2400" dirty="0" err="1"/>
              <a:t>regulations</a:t>
            </a:r>
            <a:r>
              <a:rPr lang="nb-NO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C137A-8AF2-FF4B-9C90-7F87047E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78" y="521619"/>
            <a:ext cx="8309685" cy="8710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C025F51-46EC-D34B-82A4-6C147E4B5A3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62882" y="761341"/>
            <a:ext cx="6926392" cy="8244113"/>
          </a:xfrm>
        </p:spPr>
        <p:txBody>
          <a:bodyPr>
            <a:normAutofit/>
          </a:bodyPr>
          <a:lstStyle/>
          <a:p>
            <a:endParaRPr lang="nb-NO" sz="2400" dirty="0"/>
          </a:p>
          <a:p>
            <a:r>
              <a:rPr lang="nb-NO" sz="2400" dirty="0"/>
              <a:t>Cross-European </a:t>
            </a:r>
            <a:r>
              <a:rPr lang="nb-NO" sz="2400" b="1" dirty="0" err="1"/>
              <a:t>resource</a:t>
            </a:r>
            <a:r>
              <a:rPr lang="nb-NO" sz="2400" b="1" dirty="0"/>
              <a:t> </a:t>
            </a:r>
            <a:r>
              <a:rPr lang="nb-NO" sz="2400" b="1" dirty="0" err="1"/>
              <a:t>discovery</a:t>
            </a:r>
            <a:endParaRPr lang="nb-NO" sz="2400" b="1" dirty="0"/>
          </a:p>
          <a:p>
            <a:endParaRPr lang="nb-NO" sz="2400" dirty="0"/>
          </a:p>
          <a:p>
            <a:r>
              <a:rPr lang="nb-NO" sz="2400" dirty="0" err="1"/>
              <a:t>Improved</a:t>
            </a:r>
            <a:r>
              <a:rPr lang="nb-NO" sz="2400" dirty="0"/>
              <a:t> </a:t>
            </a:r>
            <a:r>
              <a:rPr lang="nb-NO" sz="2400" b="1" dirty="0" err="1"/>
              <a:t>quality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data and metadata</a:t>
            </a:r>
          </a:p>
          <a:p>
            <a:endParaRPr lang="nb-NO" sz="2400" dirty="0"/>
          </a:p>
          <a:p>
            <a:r>
              <a:rPr lang="nb-NO" sz="2400" dirty="0"/>
              <a:t>A </a:t>
            </a:r>
            <a:r>
              <a:rPr lang="nb-NO" sz="2400" dirty="0" err="1"/>
              <a:t>wider</a:t>
            </a:r>
            <a:r>
              <a:rPr lang="nb-NO" sz="2400" dirty="0"/>
              <a:t> </a:t>
            </a:r>
            <a:r>
              <a:rPr lang="nb-NO" sz="2400" dirty="0" err="1"/>
              <a:t>selection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b="1" dirty="0" err="1"/>
              <a:t>comparable</a:t>
            </a:r>
            <a:r>
              <a:rPr lang="nb-NO" sz="2400" b="1" dirty="0"/>
              <a:t> data </a:t>
            </a:r>
          </a:p>
          <a:p>
            <a:endParaRPr lang="nb-NO" sz="2400" dirty="0"/>
          </a:p>
          <a:p>
            <a:r>
              <a:rPr lang="nb-NO" sz="2400" b="1" dirty="0" err="1"/>
              <a:t>Certification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data </a:t>
            </a:r>
            <a:r>
              <a:rPr lang="nb-NO" sz="2400" dirty="0" err="1"/>
              <a:t>archiving</a:t>
            </a:r>
            <a:r>
              <a:rPr lang="nb-NO" sz="2400" dirty="0"/>
              <a:t> </a:t>
            </a:r>
            <a:r>
              <a:rPr lang="nb-NO" sz="2400" dirty="0" err="1"/>
              <a:t>organisations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Professional </a:t>
            </a:r>
            <a:r>
              <a:rPr lang="nb-NO" sz="2400" b="1" dirty="0"/>
              <a:t>training</a:t>
            </a:r>
            <a:r>
              <a:rPr lang="nb-NO" sz="2400" dirty="0"/>
              <a:t> for data </a:t>
            </a:r>
            <a:r>
              <a:rPr lang="nb-NO" sz="2400" dirty="0" err="1"/>
              <a:t>archivists</a:t>
            </a:r>
            <a:r>
              <a:rPr lang="nb-NO" sz="2400" dirty="0"/>
              <a:t> and </a:t>
            </a:r>
            <a:r>
              <a:rPr lang="nb-NO" sz="2400" dirty="0" err="1"/>
              <a:t>scientific</a:t>
            </a:r>
            <a:r>
              <a:rPr lang="nb-NO" sz="2400" dirty="0"/>
              <a:t> </a:t>
            </a:r>
            <a:r>
              <a:rPr lang="nb-NO" sz="2400" dirty="0" err="1"/>
              <a:t>community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Improved</a:t>
            </a:r>
            <a:r>
              <a:rPr lang="nb-NO" sz="2400" dirty="0"/>
              <a:t> </a:t>
            </a:r>
            <a:r>
              <a:rPr lang="nb-NO" sz="2400" dirty="0" err="1"/>
              <a:t>mechanisms</a:t>
            </a:r>
            <a:r>
              <a:rPr lang="nb-NO" sz="2400" dirty="0"/>
              <a:t> for </a:t>
            </a:r>
            <a:r>
              <a:rPr lang="nb-NO" sz="2400" b="1" dirty="0"/>
              <a:t>data </a:t>
            </a:r>
            <a:r>
              <a:rPr lang="nb-NO" sz="2400" b="1" dirty="0" err="1"/>
              <a:t>access</a:t>
            </a:r>
            <a:r>
              <a:rPr lang="nb-NO" sz="2400" b="1" dirty="0"/>
              <a:t> and </a:t>
            </a:r>
            <a:r>
              <a:rPr lang="nb-NO" sz="2400" b="1" dirty="0" err="1"/>
              <a:t>analysis</a:t>
            </a:r>
            <a:endParaRPr lang="nb-NO" sz="2400" b="1" dirty="0"/>
          </a:p>
          <a:p>
            <a:endParaRPr lang="nb-NO" sz="2400" dirty="0"/>
          </a:p>
          <a:p>
            <a:r>
              <a:rPr lang="nb-NO" sz="2400" dirty="0" err="1"/>
              <a:t>Strong</a:t>
            </a:r>
            <a:r>
              <a:rPr lang="nb-NO" sz="2400" dirty="0"/>
              <a:t> </a:t>
            </a:r>
            <a:r>
              <a:rPr lang="nb-NO" sz="2400" dirty="0" err="1"/>
              <a:t>involvement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organisations</a:t>
            </a:r>
            <a:r>
              <a:rPr lang="nb-NO" sz="2400" dirty="0"/>
              <a:t> </a:t>
            </a:r>
            <a:r>
              <a:rPr lang="nb-NO" sz="2400" b="1" dirty="0" err="1"/>
              <a:t>outside</a:t>
            </a:r>
            <a:r>
              <a:rPr lang="nb-NO" sz="2400" b="1" dirty="0"/>
              <a:t> Europe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B9768-4503-E844-80B7-2273950C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578" y="521619"/>
            <a:ext cx="8309685" cy="8710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D18D8-3580-AA42-BC75-E600A63D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781" y="2496211"/>
            <a:ext cx="14489062" cy="56354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Provide a distributed and sustainable </a:t>
            </a:r>
            <a:r>
              <a:rPr lang="en-GB" b="1" dirty="0"/>
              <a:t>research infrastructure </a:t>
            </a:r>
          </a:p>
          <a:p>
            <a:pPr lvl="1">
              <a:lnSpc>
                <a:spcPct val="150000"/>
              </a:lnSpc>
            </a:pPr>
            <a:r>
              <a:rPr lang="en-GB" b="1" dirty="0"/>
              <a:t>enabling</a:t>
            </a:r>
            <a:r>
              <a:rPr lang="en-GB" dirty="0"/>
              <a:t> the research community to conduct high-quality research in the social sciences,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contributing to the production of effective solutions to the </a:t>
            </a:r>
            <a:r>
              <a:rPr lang="en-GB" b="1" dirty="0"/>
              <a:t>major challenges facing society today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Facilitate </a:t>
            </a:r>
            <a:r>
              <a:rPr lang="en-GB" b="1" dirty="0"/>
              <a:t>teaching and learning </a:t>
            </a:r>
            <a:r>
              <a:rPr lang="en-GB" dirty="0"/>
              <a:t>in the social sciences.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4A075-41F4-AD44-AF37-03A9A864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of CESSDA</a:t>
            </a:r>
          </a:p>
        </p:txBody>
      </p:sp>
    </p:spTree>
    <p:extLst>
      <p:ext uri="{BB962C8B-B14F-4D97-AF65-F5344CB8AC3E}">
        <p14:creationId xmlns:p14="http://schemas.microsoft.com/office/powerpoint/2010/main" val="33314720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F71-9F2F-4FBC-A6EA-86915A5B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CESSDA in ESFRI Roadmap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DA82F-72FC-4D4D-89AC-9295817B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47" y="1667205"/>
            <a:ext cx="9817100" cy="7200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C41AE-3F2F-7647-BFBD-BF9931A0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0"/>
            <a:ext cx="8559800" cy="8610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E97CC0-B803-CC40-87FE-A4DE3A95472E}"/>
              </a:ext>
            </a:extLst>
          </p:cNvPr>
          <p:cNvSpPr txBox="1">
            <a:spLocks/>
          </p:cNvSpPr>
          <p:nvPr/>
        </p:nvSpPr>
        <p:spPr>
          <a:xfrm>
            <a:off x="908781" y="885495"/>
            <a:ext cx="5151777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7676-A178-D441-A825-33877170541F}"/>
              </a:ext>
            </a:extLst>
          </p:cNvPr>
          <p:cNvSpPr txBox="1"/>
          <p:nvPr/>
        </p:nvSpPr>
        <p:spPr>
          <a:xfrm>
            <a:off x="908781" y="2551814"/>
            <a:ext cx="7761350" cy="578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rtlCol="0">
            <a:normAutofit/>
          </a:bodyPr>
          <a:lstStyle/>
          <a:p>
            <a:pPr algn="l"/>
            <a:endParaRPr lang="en-GB" b="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233F7BE1-EA36-F249-9C83-2985C9D61C18}"/>
              </a:ext>
            </a:extLst>
          </p:cNvPr>
          <p:cNvSpPr txBox="1">
            <a:spLocks/>
          </p:cNvSpPr>
          <p:nvPr/>
        </p:nvSpPr>
        <p:spPr>
          <a:xfrm>
            <a:off x="683118" y="2361835"/>
            <a:ext cx="7987013" cy="659589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44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889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2pPr>
            <a:lvl3pPr marL="1333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3pPr>
            <a:lvl4pPr marL="17780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4pPr>
            <a:lvl5pPr marL="2222500" marR="0" indent="-288000" algn="l" defTabSz="584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6A6C76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nb-NO" dirty="0" err="1"/>
              <a:t>Austria</a:t>
            </a:r>
            <a:endParaRPr lang="nb-NO" dirty="0"/>
          </a:p>
          <a:p>
            <a:r>
              <a:rPr lang="nb-NO" dirty="0" err="1"/>
              <a:t>Belgium</a:t>
            </a:r>
            <a:endParaRPr lang="nb-NO" dirty="0"/>
          </a:p>
          <a:p>
            <a:r>
              <a:rPr lang="nb-NO" dirty="0" err="1"/>
              <a:t>Croatia</a:t>
            </a:r>
            <a:endParaRPr lang="nb-NO" dirty="0"/>
          </a:p>
          <a:p>
            <a:r>
              <a:rPr lang="nb-NO" dirty="0" err="1"/>
              <a:t>Czech</a:t>
            </a:r>
            <a:r>
              <a:rPr lang="nb-NO" dirty="0"/>
              <a:t> Republic</a:t>
            </a:r>
          </a:p>
          <a:p>
            <a:r>
              <a:rPr lang="nb-NO" dirty="0" err="1"/>
              <a:t>Denmark</a:t>
            </a:r>
            <a:endParaRPr lang="nb-NO" dirty="0"/>
          </a:p>
          <a:p>
            <a:r>
              <a:rPr lang="nb-NO" dirty="0"/>
              <a:t>France</a:t>
            </a:r>
          </a:p>
          <a:p>
            <a:r>
              <a:rPr lang="nb-NO" dirty="0"/>
              <a:t>Finland</a:t>
            </a:r>
          </a:p>
          <a:p>
            <a:r>
              <a:rPr lang="nb-NO" dirty="0"/>
              <a:t>Germany</a:t>
            </a:r>
          </a:p>
          <a:p>
            <a:r>
              <a:rPr lang="nb-NO" dirty="0" err="1"/>
              <a:t>Greece</a:t>
            </a:r>
            <a:endParaRPr lang="nb-NO" dirty="0"/>
          </a:p>
          <a:p>
            <a:r>
              <a:rPr lang="nb-NO" dirty="0" err="1"/>
              <a:t>Hungary</a:t>
            </a:r>
            <a:endParaRPr lang="nb-NO" dirty="0"/>
          </a:p>
          <a:p>
            <a:r>
              <a:rPr lang="nb-NO" dirty="0"/>
              <a:t>North </a:t>
            </a:r>
            <a:r>
              <a:rPr lang="nb-NO" dirty="0" err="1"/>
              <a:t>Macedonia</a:t>
            </a:r>
            <a:endParaRPr lang="nb-NO" dirty="0"/>
          </a:p>
          <a:p>
            <a:r>
              <a:rPr lang="nb-NO" dirty="0" err="1"/>
              <a:t>Netherlands</a:t>
            </a:r>
            <a:endParaRPr lang="nb-NO" dirty="0"/>
          </a:p>
          <a:p>
            <a:r>
              <a:rPr lang="nb-NO" dirty="0"/>
              <a:t>Norway</a:t>
            </a:r>
          </a:p>
          <a:p>
            <a:r>
              <a:rPr lang="nb-NO" dirty="0"/>
              <a:t>Portugal</a:t>
            </a:r>
          </a:p>
          <a:p>
            <a:r>
              <a:rPr lang="nb-NO" dirty="0"/>
              <a:t>Serbia</a:t>
            </a:r>
          </a:p>
          <a:p>
            <a:r>
              <a:rPr lang="nb-NO" dirty="0"/>
              <a:t>Slovakia</a:t>
            </a:r>
          </a:p>
          <a:p>
            <a:r>
              <a:rPr lang="nb-NO" dirty="0"/>
              <a:t>Slovenia</a:t>
            </a:r>
          </a:p>
          <a:p>
            <a:r>
              <a:rPr lang="nb-NO" dirty="0" err="1"/>
              <a:t>Sweden</a:t>
            </a:r>
            <a:endParaRPr lang="nb-NO" dirty="0"/>
          </a:p>
          <a:p>
            <a:r>
              <a:rPr lang="nb-NO" dirty="0" err="1"/>
              <a:t>Switzerland</a:t>
            </a:r>
            <a:r>
              <a:rPr lang="nb-NO" dirty="0"/>
              <a:t> (Observer)</a:t>
            </a:r>
          </a:p>
          <a:p>
            <a:r>
              <a:rPr lang="nb-NO" dirty="0"/>
              <a:t>UK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2287B-307F-4847-A1E7-1E69181E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55" y="857336"/>
            <a:ext cx="7669951" cy="78498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5F3435D-3FCF-FE42-AACB-25F0D1F07A76}"/>
              </a:ext>
            </a:extLst>
          </p:cNvPr>
          <p:cNvSpPr txBox="1">
            <a:spLocks/>
          </p:cNvSpPr>
          <p:nvPr/>
        </p:nvSpPr>
        <p:spPr>
          <a:xfrm>
            <a:off x="908781" y="885495"/>
            <a:ext cx="5048266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278941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78E736-C8A3-5946-AEE4-480061A9B68B}"/>
              </a:ext>
            </a:extLst>
          </p:cNvPr>
          <p:cNvSpPr txBox="1">
            <a:spLocks/>
          </p:cNvSpPr>
          <p:nvPr/>
        </p:nvSpPr>
        <p:spPr>
          <a:xfrm>
            <a:off x="1268996" y="885495"/>
            <a:ext cx="6124031" cy="997079"/>
          </a:xfrm>
          <a:prstGeom prst="rect">
            <a:avLst/>
          </a:prstGeom>
        </p:spPr>
        <p:txBody>
          <a:bodyPr/>
          <a:lstStyle>
            <a:lvl1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defRPr>
            </a:lvl1pPr>
            <a:lvl2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584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6A6C77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r>
              <a:rPr lang="en-GB" sz="5800" dirty="0"/>
              <a:t>Tools &amp; services</a:t>
            </a: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CCD0EA1-0523-FD47-BA19-4AF3D1EA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24" y="2398591"/>
            <a:ext cx="6374886" cy="1481625"/>
          </a:xfrm>
          <a:prstGeom prst="rect">
            <a:avLst/>
          </a:prstGeom>
        </p:spPr>
      </p:pic>
      <p:pic>
        <p:nvPicPr>
          <p:cNvPr id="8" name="Picture 7" descr="A picture containing sitting, drawing, parked&#10;&#10;Description automatically generated">
            <a:extLst>
              <a:ext uri="{FF2B5EF4-FFF2-40B4-BE49-F238E27FC236}">
                <a16:creationId xmlns:a16="http://schemas.microsoft.com/office/drawing/2014/main" id="{022343EF-9EF0-DD4B-BA0F-C434ADB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5" y="4311285"/>
            <a:ext cx="6858000" cy="15621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E167A6C-0CA7-E441-A20D-7CB9AB314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65" y="6304454"/>
            <a:ext cx="4871282" cy="1562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40F11-EC31-499F-8296-505C48072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5" y="4311285"/>
            <a:ext cx="5836002" cy="156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393A5-61F1-41E6-B945-ED3AD3D2C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5" y="2306003"/>
            <a:ext cx="5761619" cy="15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62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CESSDA">
      <a:dk1>
        <a:srgbClr val="4E4D56"/>
      </a:dk1>
      <a:lt1>
        <a:srgbClr val="A4C9E8"/>
      </a:lt1>
      <a:dk2>
        <a:srgbClr val="454545"/>
      </a:dk2>
      <a:lt2>
        <a:srgbClr val="E6E6E6"/>
      </a:lt2>
      <a:accent1>
        <a:srgbClr val="75B7E8"/>
      </a:accent1>
      <a:accent2>
        <a:srgbClr val="4E4D5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8FDB"/>
      </a:hlink>
      <a:folHlink>
        <a:srgbClr val="92919C"/>
      </a:folHlink>
    </a:clrScheme>
    <a:fontScheme name="CESSDA">
      <a:majorFont>
        <a:latin typeface="Tahoma"/>
        <a:ea typeface="Helvetica"/>
        <a:cs typeface="Helvetica"/>
      </a:majorFont>
      <a:minorFont>
        <a:latin typeface="Tahoma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50800" tIns="50800" rIns="50800" bIns="50800" rtlCol="0">
        <a:normAutofit/>
      </a:bodyPr>
      <a:lstStyle>
        <a:defPPr algn="l">
          <a:defRPr b="0" dirty="0" smtClean="0">
            <a:solidFill>
              <a:schemeClr val="bg2">
                <a:lumMod val="2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SDA_Presentation_Template_16_to_9_26.11.2019_13.00.potx" id="{7406F75E-BD62-4707-AFDD-5B97858B7757}" vid="{8A02090C-057A-41F9-B26E-2882980B465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Open Sans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88</TotalTime>
  <Words>291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 Neue</vt:lpstr>
      <vt:lpstr>Helvetica Neue Medium</vt:lpstr>
      <vt:lpstr>Tahoma</vt:lpstr>
      <vt:lpstr>White</vt:lpstr>
      <vt:lpstr>PowerPoint Presentation</vt:lpstr>
      <vt:lpstr>PowerPoint Presentation</vt:lpstr>
      <vt:lpstr>PowerPoint Presentation</vt:lpstr>
      <vt:lpstr>PowerPoint Presentation</vt:lpstr>
      <vt:lpstr>Mission of CESSDA</vt:lpstr>
      <vt:lpstr>CESSDA in ESFRI Roadmap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Smith</dc:creator>
  <cp:lastModifiedBy>Daniel Arnrup-Øien</cp:lastModifiedBy>
  <cp:revision>17</cp:revision>
  <dcterms:created xsi:type="dcterms:W3CDTF">2019-12-04T12:40:52Z</dcterms:created>
  <dcterms:modified xsi:type="dcterms:W3CDTF">2019-12-05T08:16:35Z</dcterms:modified>
</cp:coreProperties>
</file>