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0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81.jpg" ContentType="image/jpeg"/>
  <Override PartName="/ppt/media/image82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530" r:id="rId4"/>
    <p:sldId id="547" r:id="rId5"/>
    <p:sldId id="557" r:id="rId6"/>
    <p:sldId id="548" r:id="rId7"/>
    <p:sldId id="587" r:id="rId8"/>
    <p:sldId id="558" r:id="rId9"/>
    <p:sldId id="550" r:id="rId10"/>
    <p:sldId id="551" r:id="rId11"/>
    <p:sldId id="559" r:id="rId12"/>
    <p:sldId id="566" r:id="rId13"/>
    <p:sldId id="576" r:id="rId14"/>
    <p:sldId id="577" r:id="rId15"/>
    <p:sldId id="573" r:id="rId16"/>
    <p:sldId id="572" r:id="rId17"/>
    <p:sldId id="571" r:id="rId18"/>
    <p:sldId id="574" r:id="rId19"/>
    <p:sldId id="575" r:id="rId20"/>
    <p:sldId id="552" r:id="rId21"/>
    <p:sldId id="549" r:id="rId22"/>
    <p:sldId id="555" r:id="rId23"/>
    <p:sldId id="585" r:id="rId24"/>
    <p:sldId id="556" r:id="rId25"/>
    <p:sldId id="569" r:id="rId26"/>
    <p:sldId id="570" r:id="rId27"/>
    <p:sldId id="567" r:id="rId28"/>
    <p:sldId id="568" r:id="rId29"/>
    <p:sldId id="554" r:id="rId30"/>
    <p:sldId id="553" r:id="rId31"/>
    <p:sldId id="589" r:id="rId32"/>
    <p:sldId id="561" r:id="rId33"/>
    <p:sldId id="560" r:id="rId34"/>
    <p:sldId id="562" r:id="rId35"/>
    <p:sldId id="578" r:id="rId36"/>
    <p:sldId id="579" r:id="rId37"/>
    <p:sldId id="580" r:id="rId38"/>
    <p:sldId id="581" r:id="rId39"/>
    <p:sldId id="582" r:id="rId40"/>
    <p:sldId id="592" r:id="rId41"/>
    <p:sldId id="593" r:id="rId42"/>
    <p:sldId id="349" r:id="rId43"/>
    <p:sldId id="528" r:id="rId44"/>
    <p:sldId id="594" r:id="rId45"/>
    <p:sldId id="595" r:id="rId46"/>
    <p:sldId id="529" r:id="rId47"/>
    <p:sldId id="4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Application Flow" id="{A2E9BFBC-B9A4-4C35-910A-7C858F027A1B}">
          <p14:sldIdLst>
            <p14:sldId id="547"/>
            <p14:sldId id="557"/>
            <p14:sldId id="548"/>
            <p14:sldId id="587"/>
            <p14:sldId id="558"/>
            <p14:sldId id="550"/>
            <p14:sldId id="551"/>
            <p14:sldId id="559"/>
            <p14:sldId id="566"/>
            <p14:sldId id="576"/>
            <p14:sldId id="577"/>
          </p14:sldIdLst>
        </p14:section>
        <p14:section name="Error Handling" id="{4E4DA96B-C518-41FD-99DE-B28F0FC4C0C6}">
          <p14:sldIdLst>
            <p14:sldId id="573"/>
            <p14:sldId id="572"/>
            <p14:sldId id="571"/>
            <p14:sldId id="574"/>
            <p14:sldId id="575"/>
          </p14:sldIdLst>
        </p14:section>
        <p14:section name="Middleware" id="{F16D1DD3-7A2E-4B23-B64C-061EBF5F0298}">
          <p14:sldIdLst>
            <p14:sldId id="552"/>
            <p14:sldId id="549"/>
            <p14:sldId id="555"/>
            <p14:sldId id="585"/>
            <p14:sldId id="556"/>
            <p14:sldId id="569"/>
            <p14:sldId id="570"/>
            <p14:sldId id="567"/>
            <p14:sldId id="568"/>
          </p14:sldIdLst>
        </p14:section>
        <p14:section name="Filters" id="{653B6208-7638-4EB1-ABA8-9FC4575C195E}">
          <p14:sldIdLst>
            <p14:sldId id="554"/>
            <p14:sldId id="553"/>
            <p14:sldId id="589"/>
            <p14:sldId id="561"/>
            <p14:sldId id="560"/>
            <p14:sldId id="562"/>
            <p14:sldId id="578"/>
            <p14:sldId id="579"/>
            <p14:sldId id="580"/>
            <p14:sldId id="581"/>
            <p14:sldId id="582"/>
            <p14:sldId id="592"/>
            <p14:sldId id="593"/>
          </p14:sldIdLst>
        </p14:section>
        <p14:section name="Conclusion" id="{10E03AB1-9AA8-4E86-9A64-D741901E50A2}">
          <p14:sldIdLst>
            <p14:sldId id="349"/>
            <p14:sldId id="528"/>
            <p14:sldId id="594"/>
            <p14:sldId id="595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 autoAdjust="0"/>
    <p:restoredTop sz="94403" autoAdjust="0"/>
  </p:normalViewPr>
  <p:slideViewPr>
    <p:cSldViewPr snapToGrid="0" showGuides="1">
      <p:cViewPr varScale="1">
        <p:scale>
          <a:sx n="83" d="100"/>
          <a:sy n="83" d="100"/>
        </p:scale>
        <p:origin x="75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189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655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sv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svg"/><Relationship Id="rId5" Type="http://schemas.openxmlformats.org/officeDocument/2006/relationships/image" Target="../media/image48.png"/><Relationship Id="rId4" Type="http://schemas.openxmlformats.org/officeDocument/2006/relationships/image" Target="../media/image64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9.png"/><Relationship Id="rId26" Type="http://schemas.openxmlformats.org/officeDocument/2006/relationships/image" Target="../media/image9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8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7.png"/><Relationship Id="rId22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3.jpeg"/><Relationship Id="rId7" Type="http://schemas.openxmlformats.org/officeDocument/2006/relationships/image" Target="../media/image9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6.gi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sv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0.svg"/><Relationship Id="rId18" Type="http://schemas.openxmlformats.org/officeDocument/2006/relationships/image" Target="../media/image56.png"/><Relationship Id="rId3" Type="http://schemas.openxmlformats.org/officeDocument/2006/relationships/image" Target="../media/image52.svg"/><Relationship Id="rId21" Type="http://schemas.openxmlformats.org/officeDocument/2006/relationships/image" Target="../media/image68.svg"/><Relationship Id="rId7" Type="http://schemas.openxmlformats.org/officeDocument/2006/relationships/image" Target="../media/image50.svg"/><Relationship Id="rId12" Type="http://schemas.openxmlformats.org/officeDocument/2006/relationships/image" Target="../media/image53.png"/><Relationship Id="rId17" Type="http://schemas.openxmlformats.org/officeDocument/2006/relationships/image" Target="../media/image64.svg"/><Relationship Id="rId2" Type="http://schemas.openxmlformats.org/officeDocument/2006/relationships/image" Target="../media/image49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8.svg"/><Relationship Id="rId5" Type="http://schemas.openxmlformats.org/officeDocument/2006/relationships/image" Target="../media/image54.svg"/><Relationship Id="rId15" Type="http://schemas.openxmlformats.org/officeDocument/2006/relationships/image" Target="../media/image62.svg"/><Relationship Id="rId10" Type="http://schemas.openxmlformats.org/officeDocument/2006/relationships/image" Target="../media/image52.png"/><Relationship Id="rId19" Type="http://schemas.openxmlformats.org/officeDocument/2006/relationships/image" Target="../media/image66.svg"/><Relationship Id="rId4" Type="http://schemas.openxmlformats.org/officeDocument/2006/relationships/image" Target="../media/image50.png"/><Relationship Id="rId9" Type="http://schemas.openxmlformats.org/officeDocument/2006/relationships/image" Target="../media/image56.sv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Fundamentals, Filters, Middleware, Logging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84" y="1863225"/>
            <a:ext cx="5143500" cy="276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/>
            <a:r>
              <a:rPr lang="en-US" sz="2500" dirty="0"/>
              <a:t>The Framework supports 3 environments – </a:t>
            </a:r>
            <a:r>
              <a:rPr lang="en-US" sz="2500" b="1" dirty="0">
                <a:solidFill>
                  <a:schemeClr val="bg1"/>
                </a:solidFill>
              </a:rPr>
              <a:t>Development</a:t>
            </a:r>
            <a:r>
              <a:rPr lang="en-US" sz="2500" dirty="0"/>
              <a:t>, </a:t>
            </a:r>
            <a:r>
              <a:rPr lang="en-US" sz="2500" b="1" dirty="0">
                <a:solidFill>
                  <a:schemeClr val="bg1"/>
                </a:solidFill>
              </a:rPr>
              <a:t>Staging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  <a:p>
            <a:pPr lvl="1"/>
            <a:r>
              <a:rPr lang="en-US" sz="2500" dirty="0"/>
              <a:t>ASP.NET Core reads the </a:t>
            </a:r>
            <a:r>
              <a:rPr lang="en-US" sz="2500" b="1" dirty="0">
                <a:solidFill>
                  <a:schemeClr val="bg1"/>
                </a:solidFill>
              </a:rPr>
              <a:t>Environment variable </a:t>
            </a:r>
            <a:r>
              <a:rPr lang="en-US" sz="2500" dirty="0"/>
              <a:t>– </a:t>
            </a:r>
            <a:r>
              <a:rPr lang="en-US" sz="2500" b="1" dirty="0" smtClean="0"/>
              <a:t>"</a:t>
            </a:r>
            <a:r>
              <a:rPr lang="en-US" sz="2500" b="1" dirty="0" smtClean="0">
                <a:solidFill>
                  <a:schemeClr val="bg1"/>
                </a:solidFill>
              </a:rPr>
              <a:t>ASPNETCORE_ENVIRONMENT</a:t>
            </a:r>
            <a:r>
              <a:rPr lang="en-US" sz="2500" b="1" dirty="0" smtClean="0"/>
              <a:t>"</a:t>
            </a:r>
            <a:endParaRPr lang="en-US" sz="2500" b="1" dirty="0"/>
          </a:p>
          <a:p>
            <a:pPr lvl="1"/>
            <a:r>
              <a:rPr lang="en-US" sz="2500" dirty="0"/>
              <a:t>Environment value is stored in </a:t>
            </a:r>
            <a:r>
              <a:rPr lang="en-US" sz="2500" b="1" noProof="1">
                <a:solidFill>
                  <a:schemeClr val="bg1"/>
                </a:solidFill>
              </a:rPr>
              <a:t>IHostingEnvironment.EnvironmentName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The environment can be set to </a:t>
            </a:r>
            <a:r>
              <a:rPr lang="en-US" sz="2500" b="1" dirty="0">
                <a:solidFill>
                  <a:schemeClr val="bg1"/>
                </a:solidFill>
              </a:rPr>
              <a:t>any value</a:t>
            </a:r>
            <a:r>
              <a:rPr lang="en-US" sz="2500" dirty="0"/>
              <a:t>. The default environment is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3957-2CEE-4609-A78C-9E0D6AE5D5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r>
              <a:rPr lang="en-US" sz="3200" dirty="0"/>
              <a:t>One of the default sources is </a:t>
            </a:r>
            <a:r>
              <a:rPr lang="en-US" sz="3200" b="1" noProof="1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02F6-EDF4-417E-A565-C54D2EF137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  <a:r>
              <a:rPr lang="en-US" sz="3000" noProof="1"/>
              <a:t> is available in the app’s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629A8-49B1-441A-897E-C849175DA4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74689" y="6443851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292576-8FB4-4FEC-9425-06630AC54FFF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86CA84FC-FD9B-403D-AB7E-B4E3068AB18B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"Greeting":  "Hello!",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Secret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Can’t touch this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9659C4-4AC3-4848-A0F1-60267B19E349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F4CB6-4A9B-43AC-9143-6955BD059968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17" name="Text Placeholder 5">
              <a:extLst>
                <a:ext uri="{FF2B5EF4-FFF2-40B4-BE49-F238E27FC236}">
                  <a16:creationId xmlns:a16="http://schemas.microsoft.com/office/drawing/2014/main" id="{0AA9FD12-272E-4671-9F06-A1BBDFDDF2DC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Config:Secret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Can’t touch this!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019D81-6169-4E9B-A38B-A68E5AB47160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</a:p>
          <a:p>
            <a:pPr lvl="1"/>
            <a:r>
              <a:rPr lang="en-US" sz="3000" noProof="1"/>
              <a:t>Called before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method, by the </a:t>
            </a:r>
            <a:r>
              <a:rPr lang="en-US" sz="3000" b="1" noProof="1">
                <a:solidFill>
                  <a:schemeClr val="bg1"/>
                </a:solidFill>
              </a:rPr>
              <a:t>WebHost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b="1" noProof="1">
                <a:solidFill>
                  <a:schemeClr val="bg1"/>
                </a:solidFill>
              </a:rPr>
              <a:t>Add{Service} </a:t>
            </a:r>
            <a:r>
              <a:rPr lang="en-US" sz="3000" noProof="1"/>
              <a:t>and then </a:t>
            </a:r>
            <a:r>
              <a:rPr lang="en-US" sz="3000" b="1" noProof="1">
                <a:solidFill>
                  <a:schemeClr val="bg1"/>
                </a:solidFill>
              </a:rPr>
              <a:t>services.Configure(Service)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IApplicationBuilder.ApplicationServices</a:t>
            </a:r>
          </a:p>
          <a:p>
            <a:pPr lvl="1"/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735-8EF5-4B54-AC43-946F5D3C9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6735-8EF5-4B54-AC43-946F5D3C9F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AddTransient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AddSingleton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6E7F6-4849-4FA1-BCC8-F8716D27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A01920-DF2E-40DE-89CC-9F1423521B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66"/>
            <a:ext cx="10961783" cy="499819"/>
          </a:xfrm>
        </p:spPr>
        <p:txBody>
          <a:bodyPr/>
          <a:lstStyle/>
          <a:p>
            <a:r>
              <a:rPr lang="en-US" dirty="0"/>
              <a:t>Diagnostics &amp; Custom Error Handlers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DF9E-C62F-4301-B6B1-31BAE3C777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AF6E-C4D3-402F-BC37-02A75FDC12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5793B-A876-4CD3-8B29-8D32426991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app.UseStatusCodePagesWithRedirects(…)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app.UseStatusCodePagesWithReExecute(…)</a:t>
            </a:r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B0018-1259-4BC2-B9A7-D2DFA140CE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57" y="4570700"/>
            <a:ext cx="3467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94EA-5F12-47F0-BF79-5B8691E46F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Error </a:t>
            </a:r>
            <a:r>
              <a:rPr lang="en-US" sz="3200" dirty="0"/>
              <a:t>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</a:p>
          <a:p>
            <a:pPr marL="990289" lvl="1" indent="-51435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filters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9EA468-62E7-4BAF-B8AD-5AA2CB506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7325-116D-48F0-A176-921BCCBF45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r>
              <a:rPr lang="en-US" sz="3000" dirty="0"/>
              <a:t>. 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Handles </a:t>
            </a:r>
            <a:r>
              <a:rPr lang="en-US" sz="2800" b="1" dirty="0">
                <a:solidFill>
                  <a:schemeClr val="bg1"/>
                </a:solidFill>
              </a:rPr>
              <a:t>Requests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Chooses whether to </a:t>
            </a:r>
            <a:r>
              <a:rPr lang="en-US" sz="2800" b="1" dirty="0">
                <a:solidFill>
                  <a:schemeClr val="bg1"/>
                </a:solidFill>
              </a:rPr>
              <a:t>pass</a:t>
            </a:r>
            <a:r>
              <a:rPr lang="en-US" sz="2800" dirty="0"/>
              <a:t> the Request to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May perform work </a:t>
            </a:r>
            <a:r>
              <a:rPr lang="en-US" sz="2800" b="1" dirty="0">
                <a:solidFill>
                  <a:schemeClr val="bg1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the next component in the pipeline</a:t>
            </a:r>
            <a:br>
              <a:rPr lang="en-US" sz="2800" dirty="0"/>
            </a:br>
            <a:r>
              <a:rPr lang="en-US" sz="2800" dirty="0"/>
              <a:t>is invoked</a:t>
            </a:r>
          </a:p>
          <a:p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892FC-0013-4482-B23B-EB6598B9E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10" y="3006340"/>
            <a:ext cx="5298205" cy="33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handle each </a:t>
            </a:r>
            <a:r>
              <a:rPr lang="en-US" sz="3000" b="1" dirty="0">
                <a:solidFill>
                  <a:schemeClr val="bg1"/>
                </a:solidFill>
              </a:rPr>
              <a:t>HTTP Request</a:t>
            </a:r>
          </a:p>
          <a:p>
            <a:pPr lvl="1"/>
            <a:r>
              <a:rPr lang="en-US" sz="2800" dirty="0"/>
              <a:t>Are configured using the </a:t>
            </a:r>
            <a:r>
              <a:rPr lang="en-US" sz="2800" b="1" dirty="0">
                <a:solidFill>
                  <a:schemeClr val="bg1"/>
                </a:solidFill>
              </a:rPr>
              <a:t>extension</a:t>
            </a:r>
            <a:r>
              <a:rPr lang="en-US" sz="2800" dirty="0"/>
              <a:t> methods </a:t>
            </a:r>
            <a:r>
              <a:rPr lang="en-US" sz="2800" b="1" dirty="0">
                <a:solidFill>
                  <a:schemeClr val="bg1"/>
                </a:solidFill>
              </a:rPr>
              <a:t>Run()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Map()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Use()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(also called </a:t>
            </a:r>
            <a:r>
              <a:rPr lang="en-US" sz="3000" b="1" dirty="0">
                <a:solidFill>
                  <a:schemeClr val="bg1"/>
                </a:solidFill>
              </a:rPr>
              <a:t>middleware components</a:t>
            </a:r>
            <a:r>
              <a:rPr lang="en-US" sz="3000" dirty="0"/>
              <a:t>) can be:</a:t>
            </a:r>
          </a:p>
          <a:p>
            <a:pPr lvl="1"/>
            <a:r>
              <a:rPr lang="en-US" sz="2800" dirty="0"/>
              <a:t>Specified in-line as an anonymous method (called </a:t>
            </a:r>
            <a:r>
              <a:rPr lang="en-US" sz="2800" b="1" dirty="0">
                <a:solidFill>
                  <a:schemeClr val="bg1"/>
                </a:solidFill>
              </a:rPr>
              <a:t>in-line middleware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Defined in a reusable class</a:t>
            </a:r>
          </a:p>
          <a:p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middleware component </a:t>
            </a:r>
            <a:r>
              <a:rPr lang="en-US" sz="3000" dirty="0"/>
              <a:t>is responsible for:</a:t>
            </a:r>
          </a:p>
          <a:p>
            <a:pPr lvl="1"/>
            <a:r>
              <a:rPr lang="en-US" sz="2800" dirty="0"/>
              <a:t>Invoking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the pipeline</a:t>
            </a:r>
          </a:p>
          <a:p>
            <a:pPr lvl="1"/>
            <a:r>
              <a:rPr lang="en-US" sz="2800" dirty="0"/>
              <a:t>Or</a:t>
            </a:r>
            <a:r>
              <a:rPr lang="en-US" sz="2800" b="1" dirty="0">
                <a:solidFill>
                  <a:schemeClr val="bg1"/>
                </a:solidFill>
              </a:rPr>
              <a:t> short-circuiting </a:t>
            </a:r>
            <a:r>
              <a:rPr lang="en-US" sz="2800" dirty="0"/>
              <a:t>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6679-B405-459C-9E98-3072D21AB1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Use() </a:t>
            </a:r>
            <a:r>
              <a:rPr lang="en-US" sz="3200" dirty="0"/>
              <a:t>method is used to </a:t>
            </a:r>
            <a:r>
              <a:rPr lang="en-US" sz="3200" b="1" dirty="0">
                <a:solidFill>
                  <a:schemeClr val="bg1"/>
                </a:solidFill>
              </a:rPr>
              <a:t>chain</a:t>
            </a:r>
            <a:r>
              <a:rPr lang="en-US" sz="3200" dirty="0"/>
              <a:t> multiple </a:t>
            </a:r>
            <a:r>
              <a:rPr lang="en-US" sz="3200" b="1" dirty="0">
                <a:solidFill>
                  <a:schemeClr val="bg1"/>
                </a:solidFill>
              </a:rPr>
              <a:t>delegates </a:t>
            </a:r>
            <a:r>
              <a:rPr lang="en-US" sz="3200" dirty="0"/>
              <a:t>together</a:t>
            </a:r>
          </a:p>
          <a:p>
            <a:pPr lvl="1"/>
            <a:r>
              <a:rPr lang="en-US" sz="3000" dirty="0"/>
              <a:t>It can </a:t>
            </a:r>
            <a:r>
              <a:rPr lang="en-US" sz="3000" b="1" dirty="0">
                <a:solidFill>
                  <a:schemeClr val="bg1"/>
                </a:solidFill>
              </a:rPr>
              <a:t>short-circuit</a:t>
            </a:r>
            <a:r>
              <a:rPr lang="en-US" sz="3000" dirty="0"/>
              <a:t> the pipeline (if it does not invoke </a:t>
            </a:r>
            <a:r>
              <a:rPr lang="en-US" sz="3000" b="1" dirty="0">
                <a:solidFill>
                  <a:schemeClr val="bg1"/>
                </a:solidFill>
              </a:rPr>
              <a:t>next()</a:t>
            </a:r>
            <a:r>
              <a:rPr lang="en-US" sz="3000" dirty="0"/>
              <a:t>)</a:t>
            </a:r>
          </a:p>
          <a:p>
            <a:r>
              <a:rPr lang="en-US" sz="3200" dirty="0"/>
              <a:t>The first </a:t>
            </a:r>
            <a:r>
              <a:rPr lang="en-US" sz="3200" b="1" dirty="0">
                <a:solidFill>
                  <a:schemeClr val="bg1"/>
                </a:solidFill>
              </a:rPr>
              <a:t>Run() </a:t>
            </a:r>
            <a:r>
              <a:rPr lang="en-US" sz="3200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Run() </a:t>
            </a:r>
            <a:r>
              <a:rPr lang="en-US" sz="3000" dirty="0"/>
              <a:t>is a convention</a:t>
            </a:r>
          </a:p>
          <a:p>
            <a:pPr lvl="1"/>
            <a:r>
              <a:rPr lang="en-US" sz="3000" dirty="0"/>
              <a:t>Some middleware expose </a:t>
            </a:r>
            <a:r>
              <a:rPr lang="en-US" sz="3000" b="1" dirty="0">
                <a:solidFill>
                  <a:schemeClr val="bg1"/>
                </a:solidFill>
              </a:rPr>
              <a:t>Run{Middleware}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These methods run at the end of the pipeline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/>
              <a:t> method is used to </a:t>
            </a:r>
            <a:r>
              <a:rPr lang="en-US" sz="3200" b="1" dirty="0">
                <a:solidFill>
                  <a:schemeClr val="bg1"/>
                </a:solidFill>
              </a:rPr>
              <a:t>branch</a:t>
            </a:r>
            <a:r>
              <a:rPr lang="en-US" sz="3200" dirty="0"/>
              <a:t> the pipeline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 is branched – based on the given </a:t>
            </a:r>
            <a:r>
              <a:rPr lang="en-US" sz="3000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D392-7A89-4E5A-8334-D52F6F741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</a:t>
            </a:r>
            <a:r>
              <a:rPr lang="en-US" dirty="0">
                <a:solidFill>
                  <a:schemeClr val="bg1"/>
                </a:solidFill>
              </a:rPr>
              <a:t>inline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</a:t>
            </a:r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delegate in the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Third-party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r>
              <a:rPr lang="en-US" sz="22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injected through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</a:t>
            </a:r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0E26-1AD2-4236-8D25-77CB539FC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436-B246-471D-A9E2-FFFE85654C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85641"/>
              </p:ext>
            </p:extLst>
          </p:nvPr>
        </p:nvGraphicFramePr>
        <p:xfrm>
          <a:off x="796891" y="1812895"/>
          <a:ext cx="7074940" cy="4738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app.UseAuthentication()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app.UseCookiePolicy()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app.UseCors()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app.UseStatusCodePages()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app.UseHttpsRedirection()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app.UseHsts()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app.UseMvc()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app.UseStaticFiles()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436-B246-471D-A9E2-FFFE85654C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5814"/>
              </p:ext>
            </p:extLst>
          </p:nvPr>
        </p:nvGraphicFramePr>
        <p:xfrm>
          <a:off x="442328" y="1344895"/>
          <a:ext cx="7669682" cy="42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app.UseResponseCaching()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app.UseResponseCompression()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app.UseRequestLocalization(…)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app.UseRouter(…)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app.UseRewriter(…)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app.UseWebSockets(…)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app.UseWelcomePage()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9EA468-62E7-4BAF-B8AD-5AA2CB506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27339"/>
            <a:ext cx="10961783" cy="768084"/>
          </a:xfrm>
        </p:spPr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7325-116D-48F0-A176-921BCCBF45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14EAC-898A-417D-B2E4-885137E661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B85E-DC5F-4096-A52F-3F77545F79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8" y="1248398"/>
            <a:ext cx="7413604" cy="53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71FF3-FB6F-44EC-8BD2-196D974F8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9C75-5820-4390-9C9B-094F9213BD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/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9C75-5820-4390-9C9B-094F9213BD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SimpleActionFilter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SimpleActionFilter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FC01-6980-4AB8-BE2D-095534723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FC01-6980-4AB8-BE2D-095534723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54F-88EE-4EBB-84E7-303DF71B2E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F20D1-302D-4344-BADE-57109DC8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5" y="2492722"/>
            <a:ext cx="4691451" cy="40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8F6BC-EC78-4381-B54F-A2D2011755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1693-E042-4681-9CE3-AAEB21821B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2C60-D2AA-4EE5-AAC6-440D5B74F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5" y="5057261"/>
            <a:ext cx="10961783" cy="768084"/>
          </a:xfrm>
        </p:spPr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41AA9-522F-4EB9-A1A1-080A37178C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AFF62-0997-4B11-A203-A56445D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8B350-3AF3-49AF-AD02-B82BF40084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9B717-4F0C-4F8C-8B55-DD7EB4D6B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/>
          <a:stretch/>
        </p:blipFill>
        <p:spPr>
          <a:xfrm>
            <a:off x="792497" y="1567543"/>
            <a:ext cx="10607006" cy="4601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AB1FD-0F94-46E0-9FCD-B8607163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9C44-2CB5-4FDB-B7B2-1A85B6152C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3B455-4DDF-4F8B-B7A4-2BF5C790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1" y="1320351"/>
            <a:ext cx="11149258" cy="483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43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>
              <a:lnSpc>
                <a:spcPct val="100000"/>
              </a:lnSpc>
            </a:pPr>
            <a:r>
              <a:rPr lang="en-US" sz="2800" b="1" noProof="1" smtClean="0">
                <a:solidFill>
                  <a:schemeClr val="bg2"/>
                </a:solidFill>
              </a:rPr>
              <a:t>Error </a:t>
            </a:r>
            <a:r>
              <a:rPr lang="en-US" sz="2800" b="1" noProof="1">
                <a:solidFill>
                  <a:schemeClr val="bg2"/>
                </a:solidFill>
              </a:rPr>
              <a:t>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67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481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Invoke 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ControllerContext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HttpContext (Request, 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F40C-DC0B-46D2-94DC-421F97A0F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2895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dirty="0">
                <a:solidFill>
                  <a:schemeClr val="bg1"/>
                </a:solidFill>
              </a:rPr>
              <a:t>Configure()</a:t>
            </a:r>
            <a:r>
              <a:rPr lang="en-US" sz="3000" dirty="0"/>
              <a:t> </a:t>
            </a:r>
            <a:r>
              <a:rPr lang="en-US" sz="3000" noProof="1"/>
              <a:t>method in the </a:t>
            </a:r>
            <a:r>
              <a:rPr lang="en-US" sz="3000" b="1" noProof="1">
                <a:solidFill>
                  <a:schemeClr val="bg1"/>
                </a:solidFill>
              </a:rPr>
              <a:t>StartUp.cs </a:t>
            </a:r>
            <a:r>
              <a:rPr lang="en-US" sz="3000" noProof="1"/>
              <a:t>to:</a:t>
            </a:r>
          </a:p>
          <a:p>
            <a:pPr lvl="1"/>
            <a:r>
              <a:rPr lang="en-US" sz="3000" dirty="0"/>
              <a:t>Configure the HTTP Request Pipeline</a:t>
            </a:r>
          </a:p>
          <a:p>
            <a:pPr lvl="1"/>
            <a:r>
              <a:rPr lang="en-US" sz="3000" dirty="0"/>
              <a:t>Define behavior for different environments</a:t>
            </a:r>
            <a:endParaRPr lang="bg-BG" sz="3000" dirty="0"/>
          </a:p>
          <a:p>
            <a:pPr lvl="1"/>
            <a:r>
              <a:rPr lang="en-US" sz="3000" dirty="0"/>
              <a:t>This is done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FD1F-A580-40FF-9F41-B4682AE6CA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UseDeveloperExceptionPage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else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("/Error"); }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UseCookiePolicy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UseMvcWithDefaultRoute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Software Deployment </a:t>
            </a:r>
            <a:r>
              <a:rPr lang="en-US" sz="3000" dirty="0"/>
              <a:t>is usually distributed into several </a:t>
            </a:r>
            <a:r>
              <a:rPr lang="en-US" sz="3000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800" dirty="0"/>
              <a:t>Multi-stage deployment is a </a:t>
            </a:r>
            <a:r>
              <a:rPr lang="en-US" sz="2800" b="1" dirty="0">
                <a:solidFill>
                  <a:schemeClr val="bg1"/>
                </a:solidFill>
              </a:rPr>
              <a:t>MUST</a:t>
            </a:r>
            <a:r>
              <a:rPr lang="en-US" sz="2800" dirty="0"/>
              <a:t> in Enterprise applications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computer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real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virtual</a:t>
            </a:r>
            <a:r>
              <a:rPr lang="en-US" sz="2800" dirty="0"/>
              <a:t>) which runs your software</a:t>
            </a:r>
          </a:p>
          <a:p>
            <a:pPr lvl="1"/>
            <a:r>
              <a:rPr lang="en-US" sz="2800" dirty="0"/>
              <a:t>May include tasks which run on it (like </a:t>
            </a: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to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 tests)</a:t>
            </a:r>
          </a:p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– Where the program or component is developed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– Where the product (component) is tested &amp; verified by developers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– Where the customer tests if the product meets their expectations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– Where 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6801</TotalTime>
  <Words>2101</Words>
  <Application>Microsoft Office PowerPoint</Application>
  <PresentationFormat>Widescreen</PresentationFormat>
  <Paragraphs>562</Paragraphs>
  <Slides>47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Application Flow, Filters &amp; Middleware</vt:lpstr>
      <vt:lpstr>Table of Contents</vt:lpstr>
      <vt:lpstr>Have a Question?</vt:lpstr>
      <vt:lpstr>PowerPoint Presentation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</vt:lpstr>
      <vt:lpstr>Application Configuration</vt:lpstr>
      <vt:lpstr>Application Services Configuration</vt:lpstr>
      <vt:lpstr>Application Services Configuration</vt:lpstr>
      <vt:lpstr>PowerPoint Presentation</vt:lpstr>
      <vt:lpstr>Error Handling</vt:lpstr>
      <vt:lpstr>Error Handling (Developer Exception Page)</vt:lpstr>
      <vt:lpstr>Error Handling (Status Code Pages)</vt:lpstr>
      <vt:lpstr>Error Handling (Custom Error Handler)</vt:lpstr>
      <vt:lpstr>PowerPoint Presentation</vt:lpstr>
      <vt:lpstr>Middleware</vt:lpstr>
      <vt:lpstr>Request Delegates</vt:lpstr>
      <vt:lpstr>Request Delegates</vt:lpstr>
      <vt:lpstr>Creating your own Middleware (inline)</vt:lpstr>
      <vt:lpstr>Creating your own Middleware (class)</vt:lpstr>
      <vt:lpstr>Creating your own Middleware (class) (2)</vt:lpstr>
      <vt:lpstr>Built-in Middleware</vt:lpstr>
      <vt:lpstr>Built-in Middleware (2)</vt:lpstr>
      <vt:lpstr>PowerPoint Presentation</vt:lpstr>
      <vt:lpstr>Filters</vt:lpstr>
      <vt:lpstr>Filters</vt:lpstr>
      <vt:lpstr>Filters</vt:lpstr>
      <vt:lpstr>Implementing Custom Filters</vt:lpstr>
      <vt:lpstr>Adding Filters to the Pipeline (Global)</vt:lpstr>
      <vt:lpstr>Filter Attributes</vt:lpstr>
      <vt:lpstr>Filter Attributes</vt:lpstr>
      <vt:lpstr>Filter Attributes</vt:lpstr>
      <vt:lpstr>Filter Dependency Injection</vt:lpstr>
      <vt:lpstr>Filter Dependency Injection</vt:lpstr>
      <vt:lpstr>Type Filter</vt:lpstr>
      <vt:lpstr>Service Filter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1915</cp:revision>
  <dcterms:created xsi:type="dcterms:W3CDTF">2018-05-23T13:08:44Z</dcterms:created>
  <dcterms:modified xsi:type="dcterms:W3CDTF">2019-06-23T13:32:01Z</dcterms:modified>
</cp:coreProperties>
</file>