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2"/>
  </p:notesMasterIdLst>
  <p:handoutMasterIdLst>
    <p:handoutMasterId r:id="rId43"/>
  </p:handoutMasterIdLst>
  <p:sldIdLst>
    <p:sldId id="402" r:id="rId3"/>
    <p:sldId id="493" r:id="rId4"/>
    <p:sldId id="508" r:id="rId5"/>
    <p:sldId id="467" r:id="rId6"/>
    <p:sldId id="554" r:id="rId7"/>
    <p:sldId id="469" r:id="rId8"/>
    <p:sldId id="543" r:id="rId9"/>
    <p:sldId id="544" r:id="rId10"/>
    <p:sldId id="470" r:id="rId11"/>
    <p:sldId id="566" r:id="rId12"/>
    <p:sldId id="471" r:id="rId13"/>
    <p:sldId id="472" r:id="rId14"/>
    <p:sldId id="567" r:id="rId15"/>
    <p:sldId id="560" r:id="rId16"/>
    <p:sldId id="561" r:id="rId17"/>
    <p:sldId id="562" r:id="rId18"/>
    <p:sldId id="545" r:id="rId19"/>
    <p:sldId id="546" r:id="rId20"/>
    <p:sldId id="492" r:id="rId21"/>
    <p:sldId id="473" r:id="rId22"/>
    <p:sldId id="474" r:id="rId23"/>
    <p:sldId id="475" r:id="rId24"/>
    <p:sldId id="570" r:id="rId25"/>
    <p:sldId id="557" r:id="rId26"/>
    <p:sldId id="564" r:id="rId27"/>
    <p:sldId id="565" r:id="rId28"/>
    <p:sldId id="563" r:id="rId29"/>
    <p:sldId id="548" r:id="rId30"/>
    <p:sldId id="558" r:id="rId31"/>
    <p:sldId id="556" r:id="rId32"/>
    <p:sldId id="551" r:id="rId33"/>
    <p:sldId id="555" r:id="rId34"/>
    <p:sldId id="559" r:id="rId35"/>
    <p:sldId id="349" r:id="rId36"/>
    <p:sldId id="528" r:id="rId37"/>
    <p:sldId id="571" r:id="rId38"/>
    <p:sldId id="572" r:id="rId39"/>
    <p:sldId id="405" r:id="rId40"/>
    <p:sldId id="400" r:id="rId4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Matrices" id="{434EBAE8-1691-433D-9596-8AE3E67F67B5}">
          <p14:sldIdLst>
            <p14:sldId id="467"/>
            <p14:sldId id="554"/>
            <p14:sldId id="469"/>
            <p14:sldId id="543"/>
            <p14:sldId id="544"/>
            <p14:sldId id="470"/>
            <p14:sldId id="566"/>
            <p14:sldId id="471"/>
            <p14:sldId id="472"/>
            <p14:sldId id="567"/>
            <p14:sldId id="560"/>
            <p14:sldId id="561"/>
            <p14:sldId id="562"/>
            <p14:sldId id="545"/>
            <p14:sldId id="546"/>
            <p14:sldId id="492"/>
          </p14:sldIdLst>
        </p14:section>
        <p14:section name="Jagged Arrays" id="{6F66BED0-FBED-470B-BAD5-ACFC36FA0673}">
          <p14:sldIdLst>
            <p14:sldId id="473"/>
            <p14:sldId id="474"/>
            <p14:sldId id="475"/>
            <p14:sldId id="570"/>
            <p14:sldId id="557"/>
            <p14:sldId id="564"/>
            <p14:sldId id="565"/>
            <p14:sldId id="563"/>
            <p14:sldId id="548"/>
            <p14:sldId id="558"/>
            <p14:sldId id="556"/>
            <p14:sldId id="551"/>
            <p14:sldId id="555"/>
            <p14:sldId id="559"/>
          </p14:sldIdLst>
        </p14:section>
        <p14:section name="Conclusion" id="{10E03AB1-9AA8-4E86-9A64-D741901E50A2}">
          <p14:sldIdLst>
            <p14:sldId id="349"/>
            <p14:sldId id="528"/>
            <p14:sldId id="571"/>
            <p14:sldId id="572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533" autoAdjust="0"/>
  </p:normalViewPr>
  <p:slideViewPr>
    <p:cSldViewPr>
      <p:cViewPr varScale="1">
        <p:scale>
          <a:sx n="108" d="100"/>
          <a:sy n="108" d="100"/>
        </p:scale>
        <p:origin x="108" y="1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002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5478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09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6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99/Multidimensional-Arrays-Lab" TargetMode="External"/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6.png"/><Relationship Id="rId10" Type="http://schemas.openxmlformats.org/officeDocument/2006/relationships/image" Target="../media/image3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1.gif"/><Relationship Id="rId5" Type="http://schemas.openxmlformats.org/officeDocument/2006/relationships/image" Target="../media/image48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0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7894" y="132589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2258" y="2102885"/>
            <a:ext cx="2844307" cy="32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iterates through </a:t>
            </a:r>
            <a:br>
              <a:rPr lang="en-GB" dirty="0"/>
            </a:br>
            <a:r>
              <a:rPr lang="en-GB" dirty="0"/>
              <a:t>all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426226"/>
            <a:ext cx="5638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71" y="2337852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08647" y="4243454"/>
            <a:ext cx="3162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83587" y="4461545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59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00890" y="4884723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02" y="4276879"/>
            <a:ext cx="2019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8102" y="4462244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462302" y="4884723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noProof="1"/>
              <a:t>int[] sizes = Console.ReadLine().Split(", ")</a:t>
            </a:r>
          </a:p>
          <a:p>
            <a:r>
              <a:rPr lang="en-GB" sz="2400" noProof="1"/>
              <a:t>                     .Select(int.Parse).ToArray();</a:t>
            </a:r>
            <a:endParaRPr lang="bg-BG" sz="2400" noProof="1"/>
          </a:p>
          <a:p>
            <a:r>
              <a:rPr lang="en-US" sz="2400" noProof="1"/>
              <a:t>int[,] matrix = new int[sizes[0], sizes[1]];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r>
              <a:rPr lang="en-US" sz="2400" noProof="1"/>
              <a:t>{</a:t>
            </a:r>
          </a:p>
          <a:p>
            <a:r>
              <a:rPr lang="en-US" sz="2400" noProof="1"/>
              <a:t>  int[] colElements = </a:t>
            </a:r>
            <a:r>
              <a:rPr lang="en-GB" sz="2400" noProof="1"/>
              <a:t>Console.ReadLine().Split(", ")</a:t>
            </a:r>
          </a:p>
          <a:p>
            <a:r>
              <a:rPr lang="en-GB" sz="2400" noProof="1"/>
              <a:t>                        .Select(int.Parse).ToArray();</a:t>
            </a:r>
            <a:endParaRPr lang="en-US" sz="2400" noProof="1"/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matrix[row, col] = colElements[col];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16441" y="5029200"/>
            <a:ext cx="2761314" cy="727481"/>
          </a:xfrm>
          <a:prstGeom prst="wedgeRoundRectCallout">
            <a:avLst>
              <a:gd name="adj1" fmla="val -53875"/>
              <a:gd name="adj2" fmla="val -45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length of 1st dimension (rows)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142412" y="2342242"/>
            <a:ext cx="2971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length of 0th  dimension (columns)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int sum = 0;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GB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{</a:t>
            </a:r>
          </a:p>
          <a:p>
            <a:r>
              <a:rPr lang="en-US" sz="2400" noProof="1"/>
              <a:t>    sum += matrix[row, col];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Console.WriteLine(sum);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93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matrix sizes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matrix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22943" y="3782634"/>
            <a:ext cx="21717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964981" y="3413302"/>
            <a:ext cx="60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51212" y="4418676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503" y="3782634"/>
            <a:ext cx="122336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5212" y="3967298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7141442" y="4418676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3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2" y="1371600"/>
            <a:ext cx="1158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var sizes = Console.ReadLine()</a:t>
            </a:r>
          </a:p>
          <a:p>
            <a:r>
              <a:rPr lang="en-US" sz="2400" noProof="1"/>
              <a:t>                   .Split(", ").Select(int.Parse).ToArray();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{</a:t>
            </a:r>
          </a:p>
          <a:p>
            <a:r>
              <a:rPr lang="en-US" sz="2400" noProof="1"/>
              <a:t>  var col = Console.ReadLine().Split().Select(int.Parse).ToArray();</a:t>
            </a:r>
          </a:p>
          <a:p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{</a:t>
            </a:r>
          </a:p>
          <a:p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405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7212" y="1371600"/>
            <a:ext cx="85344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nb-NO" dirty="0"/>
              <a:t>for (int c = 0; c &lt; matrix.</a:t>
            </a:r>
            <a:r>
              <a:rPr lang="nb-NO" dirty="0">
                <a:solidFill>
                  <a:schemeClr val="bg1"/>
                </a:solidFill>
              </a:rPr>
              <a:t>GetLength(1)</a:t>
            </a:r>
            <a:r>
              <a:rPr lang="nb-NO" dirty="0"/>
              <a:t>; c++) </a:t>
            </a:r>
            <a:r>
              <a:rPr lang="en-GB" dirty="0"/>
              <a:t>{</a:t>
            </a:r>
          </a:p>
          <a:p>
            <a:r>
              <a:rPr lang="en-GB" dirty="0"/>
              <a:t>  int sum = 0;</a:t>
            </a:r>
          </a:p>
          <a:p>
            <a:r>
              <a:rPr lang="pt-BR" dirty="0"/>
              <a:t>  for (int r = 0; r &lt; matrix.</a:t>
            </a:r>
            <a:r>
              <a:rPr lang="pt-BR" dirty="0">
                <a:solidFill>
                  <a:schemeClr val="bg1"/>
                </a:solidFill>
              </a:rPr>
              <a:t>GetLength(0)</a:t>
            </a:r>
            <a:r>
              <a:rPr lang="pt-BR" dirty="0"/>
              <a:t>; r++) {</a:t>
            </a:r>
          </a:p>
          <a:p>
            <a:r>
              <a:rPr lang="en-GB" dirty="0"/>
              <a:t>    sum += matrix</a:t>
            </a:r>
            <a:r>
              <a:rPr lang="en-GB" dirty="0">
                <a:solidFill>
                  <a:schemeClr val="bg1"/>
                </a:solidFill>
              </a:rPr>
              <a:t>[r, c]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Console.WriteLine(sum);</a:t>
            </a:r>
          </a:p>
          <a:p>
            <a:r>
              <a:rPr lang="en-GB" dirty="0"/>
              <a:t>}</a:t>
            </a:r>
            <a:endParaRPr lang="en-US" sz="240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375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2x2 square </a:t>
            </a:r>
            <a:r>
              <a:rPr lang="en-US" dirty="0"/>
              <a:t>with max sum in given 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matrix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biggest sum </a:t>
            </a:r>
            <a:r>
              <a:rPr lang="en-US" dirty="0"/>
              <a:t>of 2x2 submatrix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 result like new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65157" y="3909301"/>
            <a:ext cx="37719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789612" y="4284046"/>
            <a:ext cx="76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134734" y="4730009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333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71588" y="1319397"/>
            <a:ext cx="9245647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for (int row = 0; row &lt; matrix.Length - 1; row++)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for (int col = 0; col &lt; matrix[row].Length - 1; col++)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var newSquareSum = matrix[row, col]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                   matrix[row + 1, col]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                   matrix[row, col + 1]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                   matrix[row + 1, col + 1];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2200" i="1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TODO:</a:t>
            </a:r>
            <a:r>
              <a:rPr lang="en-US" sz="2200" i="1" noProof="1">
                <a:solidFill>
                  <a:schemeClr val="accent2"/>
                </a:solidFill>
              </a:rPr>
              <a:t> Check if the sum is bigger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86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/>
              <a:t>Matrices and Multidimensional Arrays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</a:p>
          <a:p>
            <a:r>
              <a:rPr lang="en-US" sz="3600" dirty="0"/>
              <a:t>Jagged Arrays (arrays of arrays)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Jagged 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2812" y="1878435"/>
            <a:ext cx="2938792" cy="1507921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Jagged arrays </a:t>
            </a:r>
            <a:r>
              <a:rPr lang="en-US" dirty="0"/>
              <a:t>are multidimensional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But each dimension has different size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 jagged array is 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Each </a:t>
            </a:r>
            <a:r>
              <a:rPr lang="en-US" dirty="0"/>
              <a:t>of the arrays has </a:t>
            </a:r>
            <a:r>
              <a:rPr lang="en-US" b="1" dirty="0">
                <a:solidFill>
                  <a:schemeClr val="bg1"/>
                </a:solidFill>
              </a:rPr>
              <a:t>different length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894012" y="3882740"/>
            <a:ext cx="536979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2" y="5710535"/>
            <a:ext cx="536979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36" y="6315535"/>
            <a:ext cx="1635340" cy="416015"/>
          </a:xfrm>
          <a:prstGeom prst="wedgeRoundRectCallout">
            <a:avLst>
              <a:gd name="adj1" fmla="val -59940"/>
              <a:gd name="adj2" fmla="val -55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5222852"/>
            <a:ext cx="1486246" cy="416015"/>
          </a:xfrm>
          <a:prstGeom prst="wedgeRoundRectCallout">
            <a:avLst>
              <a:gd name="adj1" fmla="val -60547"/>
              <a:gd name="adj2" fmla="val 57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Jagged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55712" y="1255295"/>
            <a:ext cx="96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jagged[row] = new int[inputNumbers.Length];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jagged[row][col] = int.Parse(inputNumbers[col]);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For-loop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Foreach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</a:t>
            </a:r>
            <a:r>
              <a:rPr lang="bg-BG" dirty="0"/>
              <a:t>а </a:t>
            </a:r>
            <a:r>
              <a:rPr lang="en-GB" dirty="0"/>
              <a:t>Jagged Array -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71074-FF2E-46CA-8FFD-C7875AB647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71008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14" y="4487679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2" y="1430700"/>
            <a:ext cx="2590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custom method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61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On the first line you will get matrix rows</a:t>
            </a:r>
          </a:p>
          <a:p>
            <a:r>
              <a:rPr lang="en-GB" dirty="0"/>
              <a:t>On next rows lines you will get elements for each column</a:t>
            </a:r>
          </a:p>
          <a:p>
            <a:r>
              <a:rPr lang="en-GB" dirty="0"/>
              <a:t>Until you receive "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en-GB" dirty="0"/>
              <a:t>", read commands</a:t>
            </a:r>
          </a:p>
          <a:p>
            <a:pPr lvl="1"/>
            <a:r>
              <a:rPr lang="en-GB" dirty="0"/>
              <a:t>Add {row} {col} {value}</a:t>
            </a:r>
          </a:p>
          <a:p>
            <a:pPr lvl="1"/>
            <a:r>
              <a:rPr lang="en-GB" dirty="0"/>
              <a:t>Subtract {row} {col} {value}</a:t>
            </a:r>
          </a:p>
          <a:p>
            <a:r>
              <a:rPr lang="en-GB" dirty="0"/>
              <a:t>If the coordinates are </a:t>
            </a:r>
            <a:r>
              <a:rPr lang="en-GB"/>
              <a:t>invalid print </a:t>
            </a:r>
            <a:r>
              <a:rPr lang="en-GB" dirty="0"/>
              <a:t>"Invalid coordinates“</a:t>
            </a:r>
          </a:p>
          <a:p>
            <a:r>
              <a:rPr lang="en-GB" dirty="0"/>
              <a:t>When you receive "END" you should print the matrix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3EA42-3997-40B0-AE95-E281843688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2412" y="1295400"/>
            <a:ext cx="9144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400" b="1" noProof="1">
                <a:latin typeface="Consolas" panose="020B0609020204030204" pitchFamily="49" charset="0"/>
              </a:rPr>
              <a:t> matrix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for (int r = 0; r &lt; rowSize; r++)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string[] elements = Console.ReadLine().Split();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int[] col = elements.Select(int.Parse).ToArray();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matrix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[r]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011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2412" y="1295400"/>
            <a:ext cx="9144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while ((line = Console.ReadLine()) != "END")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400" b="1" noProof="1">
                <a:latin typeface="Consolas" panose="020B0609020204030204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4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Console.WriteLine("Invalid coordinates");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Execute the command</a:t>
            </a: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Print the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1412" y="3429000"/>
            <a:ext cx="2514600" cy="492297"/>
          </a:xfrm>
          <a:prstGeom prst="wedgeRoundRectCallout">
            <a:avLst>
              <a:gd name="adj1" fmla="val -55148"/>
              <a:gd name="adj2" fmla="val 53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and the col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599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Read a set of numbers and group them by </a:t>
            </a:r>
            <a:br>
              <a:rPr lang="bg-BG" dirty="0"/>
            </a:br>
            <a:r>
              <a:rPr lang="en-GB" dirty="0"/>
              <a:t>their remainder when dividing to 3 (0, 1 and 2)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GB" dirty="0"/>
              <a:t>Print each group on a new line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Group Numbers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3EA42-3997-40B0-AE95-E281843688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D535F02-9F13-44DF-BAD3-39F277CED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2480608"/>
            <a:ext cx="2095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1, 4,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113, 55,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3, 1,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2, 66,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557, 124, 2</a:t>
            </a:r>
          </a:p>
        </p:txBody>
      </p:sp>
      <p:sp>
        <p:nvSpPr>
          <p:cNvPr id="9" name="Right Arrow 3">
            <a:extLst>
              <a:ext uri="{FF2B5EF4-FFF2-40B4-BE49-F238E27FC236}">
                <a16:creationId xmlns:a16="http://schemas.microsoft.com/office/drawing/2014/main" id="{3CBA3221-279A-49B7-B41E-7B4B90DAE399}"/>
              </a:ext>
            </a:extLst>
          </p:cNvPr>
          <p:cNvSpPr/>
          <p:nvPr/>
        </p:nvSpPr>
        <p:spPr>
          <a:xfrm>
            <a:off x="3361342" y="3274940"/>
            <a:ext cx="457200" cy="3503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EFF1E3-8F3C-4842-A09F-F59FE4737D81}"/>
              </a:ext>
            </a:extLst>
          </p:cNvPr>
          <p:cNvGrpSpPr/>
          <p:nvPr/>
        </p:nvGrpSpPr>
        <p:grpSpPr>
          <a:xfrm>
            <a:off x="4019172" y="2541995"/>
            <a:ext cx="3803169" cy="1816216"/>
            <a:chOff x="4019172" y="2618195"/>
            <a:chExt cx="3803169" cy="181621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044D206-3348-48DF-90F7-6E4B7458A3E4}"/>
                </a:ext>
              </a:extLst>
            </p:cNvPr>
            <p:cNvGrpSpPr/>
            <p:nvPr/>
          </p:nvGrpSpPr>
          <p:grpSpPr>
            <a:xfrm>
              <a:off x="4019172" y="3824811"/>
              <a:ext cx="3040673" cy="609600"/>
              <a:chOff x="4019172" y="3824811"/>
              <a:chExt cx="3040673" cy="6096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01ED3DB-1546-4D60-817E-4588B6E98708}"/>
                  </a:ext>
                </a:extLst>
              </p:cNvPr>
              <p:cNvSpPr/>
              <p:nvPr/>
            </p:nvSpPr>
            <p:spPr bwMode="auto">
              <a:xfrm>
                <a:off x="6297845" y="3824811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557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9E8D8DD-9665-4BB7-9383-879411527A88}"/>
                  </a:ext>
                </a:extLst>
              </p:cNvPr>
              <p:cNvSpPr/>
              <p:nvPr/>
            </p:nvSpPr>
            <p:spPr bwMode="auto">
              <a:xfrm>
                <a:off x="5531098" y="3824811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113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0551CA-6158-407F-B937-A907F12C5962}"/>
                  </a:ext>
                </a:extLst>
              </p:cNvPr>
              <p:cNvSpPr/>
              <p:nvPr/>
            </p:nvSpPr>
            <p:spPr bwMode="auto">
              <a:xfrm>
                <a:off x="4769098" y="3824811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60C54EF-0476-4EB5-A4EE-EB79631F88B3}"/>
                  </a:ext>
                </a:extLst>
              </p:cNvPr>
              <p:cNvSpPr/>
              <p:nvPr/>
            </p:nvSpPr>
            <p:spPr bwMode="auto">
              <a:xfrm>
                <a:off x="4019172" y="3824811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64825BA-8F6B-41A9-8BCC-1197134E01CC}"/>
                </a:ext>
              </a:extLst>
            </p:cNvPr>
            <p:cNvGrpSpPr/>
            <p:nvPr/>
          </p:nvGrpSpPr>
          <p:grpSpPr>
            <a:xfrm>
              <a:off x="4019172" y="3221503"/>
              <a:ext cx="3803169" cy="609600"/>
              <a:chOff x="5256212" y="5105398"/>
              <a:chExt cx="3803169" cy="6096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4632821-A1E9-4674-AF13-A241AFBD75B2}"/>
                  </a:ext>
                </a:extLst>
              </p:cNvPr>
              <p:cNvSpPr/>
              <p:nvPr/>
            </p:nvSpPr>
            <p:spPr bwMode="auto">
              <a:xfrm>
                <a:off x="7533823" y="5105398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55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5C5056-4120-4FE4-B6D6-D3721190763D}"/>
                  </a:ext>
                </a:extLst>
              </p:cNvPr>
              <p:cNvSpPr/>
              <p:nvPr/>
            </p:nvSpPr>
            <p:spPr bwMode="auto">
              <a:xfrm>
                <a:off x="6768138" y="5105398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5127930-E997-47EB-BF36-33B20AA7B980}"/>
                  </a:ext>
                </a:extLst>
              </p:cNvPr>
              <p:cNvSpPr/>
              <p:nvPr/>
            </p:nvSpPr>
            <p:spPr bwMode="auto">
              <a:xfrm>
                <a:off x="6006138" y="5105398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08EF81C-0664-4008-A9FA-C23EA92EE012}"/>
                  </a:ext>
                </a:extLst>
              </p:cNvPr>
              <p:cNvSpPr/>
              <p:nvPr/>
            </p:nvSpPr>
            <p:spPr bwMode="auto">
              <a:xfrm>
                <a:off x="5256212" y="5105398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790DA7-0125-410D-ABF2-F9869936CC70}"/>
                  </a:ext>
                </a:extLst>
              </p:cNvPr>
              <p:cNvSpPr/>
              <p:nvPr/>
            </p:nvSpPr>
            <p:spPr bwMode="auto">
              <a:xfrm>
                <a:off x="8297381" y="5105398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124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20AABA-FF69-4659-A7A9-ACC71B9B371E}"/>
                </a:ext>
              </a:extLst>
            </p:cNvPr>
            <p:cNvGrpSpPr/>
            <p:nvPr/>
          </p:nvGrpSpPr>
          <p:grpSpPr>
            <a:xfrm>
              <a:off x="4019172" y="2618195"/>
              <a:ext cx="2273926" cy="609600"/>
              <a:chOff x="5256212" y="5105398"/>
              <a:chExt cx="2273926" cy="6096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052D03-14EF-49DB-B7AE-BB87D7549E01}"/>
                  </a:ext>
                </a:extLst>
              </p:cNvPr>
              <p:cNvSpPr/>
              <p:nvPr/>
            </p:nvSpPr>
            <p:spPr bwMode="auto">
              <a:xfrm>
                <a:off x="6768138" y="5105398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66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239A029-673A-4312-841B-63879B508A27}"/>
                  </a:ext>
                </a:extLst>
              </p:cNvPr>
              <p:cNvSpPr/>
              <p:nvPr/>
            </p:nvSpPr>
            <p:spPr bwMode="auto">
              <a:xfrm>
                <a:off x="6006138" y="5105398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2134A5F-E627-4D6C-9AF0-E8A576359E8C}"/>
                  </a:ext>
                </a:extLst>
              </p:cNvPr>
              <p:cNvSpPr/>
              <p:nvPr/>
            </p:nvSpPr>
            <p:spPr bwMode="auto">
              <a:xfrm>
                <a:off x="5256212" y="5105398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464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2412" y="1295400"/>
            <a:ext cx="9144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int[] numbers =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{ 1, 4, 113, 55, 3, 1, 2, 66, 557, 124, 2 };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int[] sizes = new int[3];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foreach (var number in numbers)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remainder = number % 3;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sizes[remainder]++;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int[][] matrix =  {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new int[sizes[0]],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new int[sizes[1]],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new int[sizes[2]]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Group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7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60612" y="1295400"/>
            <a:ext cx="74676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 offsets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number in numbers)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remainder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number % 3;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index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offsets[remainder];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matrix[remainder][index]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offsets[remainder]++;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row in matrix)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Console.WriteLine(string.Join(" ", row));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Group Numbers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AD586-6DED-411B-837A-4AB8EB9FD71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8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which prints </a:t>
            </a:r>
            <a:br>
              <a:rPr lang="en-GB" dirty="0"/>
            </a:br>
            <a:r>
              <a:rPr lang="en-GB" dirty="0"/>
              <a:t>on the console a </a:t>
            </a:r>
            <a:r>
              <a:rPr lang="en-GB" dirty="0">
                <a:hlinkClick r:id="rId2"/>
              </a:rPr>
              <a:t>Pascal Triangle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620FB-9E13-49DB-9ED4-0813830C20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991" y="3678198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3124200"/>
            <a:ext cx="147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156391" y="37701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90" y="3649910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2743200"/>
            <a:ext cx="23763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18501" y="3739716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F3426-FD81-4994-95D9-C720267AC59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https://judge.softuni.bg/Contests/599/Multidimensional-Arrays-Lab</a:t>
            </a:r>
            <a:endParaRPr lang="en-US" sz="2000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850" y="3678198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872" y="3481863"/>
            <a:ext cx="8015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190250" y="37701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5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2559" y="1371600"/>
            <a:ext cx="8523705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int[height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height = 0; height &lt; rows; height++)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triangle[height] = new int[currentWidth]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int[] currentRow = triangle[height];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C7C32-4245-4FBE-ACA1-D7892807C22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34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371600"/>
            <a:ext cx="10820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 previousRow = triangle[height - 1]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1B72-3327-4C74-B703-E533479CCD0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25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Have </a:t>
            </a:r>
            <a:r>
              <a:rPr lang="en-US" sz="3400" b="1" dirty="0">
                <a:solidFill>
                  <a:schemeClr val="bg1"/>
                </a:solidFill>
              </a:rPr>
              <a:t>more than one </a:t>
            </a:r>
            <a:r>
              <a:rPr lang="en-US" sz="3400" dirty="0">
                <a:solidFill>
                  <a:schemeClr val="bg2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Two-dimensional arrays are like tables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with </a:t>
            </a:r>
            <a:r>
              <a:rPr lang="en-US" sz="3400" b="1" dirty="0">
                <a:solidFill>
                  <a:schemeClr val="bg1"/>
                </a:solidFill>
              </a:rPr>
              <a:t>rows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columns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Jagged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Each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>
                <a:solidFill>
                  <a:schemeClr val="bg2"/>
                </a:solidFill>
              </a:rPr>
              <a:t> is an array </a:t>
            </a:r>
            <a:r>
              <a:rPr lang="en-US" sz="3400" b="1" dirty="0">
                <a:solidFill>
                  <a:schemeClr val="bg1"/>
                </a:solidFill>
              </a:rPr>
              <a:t>itself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Multidimensional Arrays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Array of Arrays, Matrices and Cubes</a:t>
            </a:r>
          </a:p>
        </p:txBody>
      </p:sp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143000"/>
            <a:ext cx="2751997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861345"/>
              </p:ext>
            </p:extLst>
          </p:nvPr>
        </p:nvGraphicFramePr>
        <p:xfrm>
          <a:off x="2961537" y="4158834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Array 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Multidimensional arrays </a:t>
            </a:r>
            <a:br>
              <a:rPr lang="en-US" dirty="0"/>
            </a:br>
            <a:r>
              <a:rPr lang="en-US" dirty="0"/>
              <a:t>have more than one dimension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used multidimensional arrays are </a:t>
            </a:r>
            <a:br>
              <a:rPr lang="en-US" dirty="0"/>
            </a:br>
            <a:r>
              <a:rPr lang="en-US" dirty="0"/>
              <a:t>the 2-dimensional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9371012" y="6385195"/>
            <a:ext cx="1635340" cy="416015"/>
          </a:xfrm>
          <a:prstGeom prst="wedgeRoundRectCallout">
            <a:avLst>
              <a:gd name="adj1" fmla="val -73278"/>
              <a:gd name="adj2" fmla="val -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47369" y="5693002"/>
            <a:ext cx="1486246" cy="416015"/>
          </a:xfrm>
          <a:prstGeom prst="wedgeRoundRectCallout">
            <a:avLst>
              <a:gd name="adj1" fmla="val -66191"/>
              <a:gd name="adj2" fmla="val 3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 multidimensional array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Use the </a:t>
            </a:r>
            <a:r>
              <a:rPr lang="en-US" sz="3398" b="1" dirty="0">
                <a:solidFill>
                  <a:schemeClr val="bg1"/>
                </a:solidFill>
              </a:rPr>
              <a:t>new</a:t>
            </a:r>
            <a:r>
              <a:rPr lang="en-US" sz="3398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Must specify the size of each dimension</a:t>
            </a:r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This syntax is</a:t>
            </a:r>
            <a:r>
              <a:rPr lang="bg-BG" sz="3398" dirty="0"/>
              <a:t> </a:t>
            </a:r>
            <a:r>
              <a:rPr lang="en-GB" sz="3398" dirty="0"/>
              <a:t>specific only to C#</a:t>
            </a: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970212" y="3200400"/>
            <a:ext cx="769619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values multidimensional array: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Matrices are represented by a </a:t>
            </a:r>
            <a:r>
              <a:rPr lang="en-US" b="1" dirty="0">
                <a:solidFill>
                  <a:schemeClr val="bg1"/>
                </a:solidFill>
              </a:rPr>
              <a:t>list of rows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Rows consist of </a:t>
            </a:r>
            <a:r>
              <a:rPr lang="en-US" b="1" dirty="0">
                <a:solidFill>
                  <a:schemeClr val="bg1"/>
                </a:solidFill>
              </a:rPr>
              <a:t>list of values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first dimension comes first, </a:t>
            </a:r>
            <a:br>
              <a:rPr lang="en-US" dirty="0"/>
            </a:br>
            <a:r>
              <a:rPr lang="en-US" dirty="0"/>
              <a:t>the second comes next (</a:t>
            </a:r>
            <a:r>
              <a:rPr lang="en-US" b="1" dirty="0">
                <a:solidFill>
                  <a:schemeClr val="bg1"/>
                </a:solidFill>
              </a:rPr>
              <a:t>inside 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777767"/>
            <a:ext cx="57912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//row 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//row 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3510" y="1910005"/>
            <a:ext cx="57819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3510" y="3019112"/>
            <a:ext cx="722970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//element11 = 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3510" y="4343400"/>
            <a:ext cx="829650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978" y="3958763"/>
            <a:ext cx="2667000" cy="743860"/>
          </a:xfrm>
          <a:prstGeom prst="wedgeRoundRectCallout">
            <a:avLst>
              <a:gd name="adj1" fmla="val -58344"/>
              <a:gd name="adj2" fmla="val 45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length of the dimension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42183" y="1277752"/>
            <a:ext cx="9104457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2486</TotalTime>
  <Words>2858</Words>
  <Application>Microsoft Office PowerPoint</Application>
  <PresentationFormat>Custom</PresentationFormat>
  <Paragraphs>482</Paragraphs>
  <Slides>39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Multidimensional Arrays</vt:lpstr>
      <vt:lpstr>Table of Contents</vt:lpstr>
      <vt:lpstr>Have a Question?</vt:lpstr>
      <vt:lpstr>PowerPoint Presentation</vt:lpstr>
      <vt:lpstr>What is Multidimensional Array?</vt:lpstr>
      <vt:lpstr>Creating Multidimensional Arrays</vt:lpstr>
      <vt:lpstr>Initializing Multidimensional Arrays</vt:lpstr>
      <vt:lpstr>Accessing Elements</vt:lpstr>
      <vt:lpstr>Printing Matrix – Example</vt:lpstr>
      <vt:lpstr>Printing Matrix – Example (2)</vt:lpstr>
      <vt:lpstr>Problem: Sum Matrix Elements</vt:lpstr>
      <vt:lpstr>Solution: Sum Matrix Elements</vt:lpstr>
      <vt:lpstr>Solution: Sum Matrix Elements(1)</vt:lpstr>
      <vt:lpstr>Problem: Sum Matrix Columns</vt:lpstr>
      <vt:lpstr>Solution: Sum Matrix Columns</vt:lpstr>
      <vt:lpstr>Solution: Sum Matrix Columns (1)</vt:lpstr>
      <vt:lpstr>Problem: Square with Maximum Sum</vt:lpstr>
      <vt:lpstr>Solution: Square with Maximum Sum</vt:lpstr>
      <vt:lpstr>PowerPoint Presentation</vt:lpstr>
      <vt:lpstr>PowerPoint Presentation</vt:lpstr>
      <vt:lpstr>What is Jagged Array</vt:lpstr>
      <vt:lpstr>Filling a Jagged Array</vt:lpstr>
      <vt:lpstr>Printing а Jagged Array - Example</vt:lpstr>
      <vt:lpstr>Problem: Jagged-Array Modification</vt:lpstr>
      <vt:lpstr>Solution: Jagged-Array Modification</vt:lpstr>
      <vt:lpstr>Solution: Jagged-Array Modification (1)</vt:lpstr>
      <vt:lpstr>Problem: Group Numbers</vt:lpstr>
      <vt:lpstr>Solution: Group Numbers</vt:lpstr>
      <vt:lpstr>Solution: Group Numbers (2)</vt:lpstr>
      <vt:lpstr>Problem: Pascal Triangle</vt:lpstr>
      <vt:lpstr>Solution: Pascal Triangle</vt:lpstr>
      <vt:lpstr>Solution: Pascal Triangle (2)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Multidimensional Arrays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Atanas Atanasov</cp:lastModifiedBy>
  <cp:revision>449</cp:revision>
  <dcterms:created xsi:type="dcterms:W3CDTF">2014-01-02T17:00:34Z</dcterms:created>
  <dcterms:modified xsi:type="dcterms:W3CDTF">2018-09-18T15:28:24Z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