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1077" r:id="rId2"/>
    <p:sldId id="1078" r:id="rId3"/>
    <p:sldId id="1076" r:id="rId4"/>
    <p:sldId id="1020" r:id="rId5"/>
    <p:sldId id="1021" r:id="rId6"/>
    <p:sldId id="1022" r:id="rId7"/>
    <p:sldId id="1023" r:id="rId8"/>
    <p:sldId id="1024" r:id="rId9"/>
    <p:sldId id="1025" r:id="rId10"/>
    <p:sldId id="1026" r:id="rId11"/>
    <p:sldId id="1027" r:id="rId12"/>
    <p:sldId id="1028" r:id="rId13"/>
    <p:sldId id="1029" r:id="rId14"/>
    <p:sldId id="1030" r:id="rId15"/>
    <p:sldId id="1031" r:id="rId16"/>
    <p:sldId id="1032" r:id="rId17"/>
    <p:sldId id="1033" r:id="rId18"/>
    <p:sldId id="1034" r:id="rId19"/>
    <p:sldId id="1035" r:id="rId20"/>
    <p:sldId id="1036" r:id="rId21"/>
    <p:sldId id="1037" r:id="rId22"/>
    <p:sldId id="1038" r:id="rId23"/>
    <p:sldId id="1039" r:id="rId24"/>
    <p:sldId id="1040" r:id="rId25"/>
    <p:sldId id="1041" r:id="rId26"/>
    <p:sldId id="1042" r:id="rId27"/>
    <p:sldId id="1079" r:id="rId28"/>
    <p:sldId id="1044" r:id="rId29"/>
    <p:sldId id="1045" r:id="rId30"/>
    <p:sldId id="1046" r:id="rId31"/>
    <p:sldId id="1047" r:id="rId32"/>
    <p:sldId id="1048" r:id="rId33"/>
    <p:sldId id="1049" r:id="rId34"/>
    <p:sldId id="1050" r:id="rId35"/>
    <p:sldId id="1051" r:id="rId36"/>
    <p:sldId id="1052" r:id="rId37"/>
    <p:sldId id="1053" r:id="rId38"/>
    <p:sldId id="1054" r:id="rId39"/>
    <p:sldId id="1080" r:id="rId40"/>
    <p:sldId id="1056" r:id="rId41"/>
    <p:sldId id="1057" r:id="rId42"/>
    <p:sldId id="1058" r:id="rId43"/>
    <p:sldId id="1059" r:id="rId44"/>
    <p:sldId id="1060" r:id="rId45"/>
    <p:sldId id="1061" r:id="rId46"/>
    <p:sldId id="1062" r:id="rId47"/>
    <p:sldId id="1081" r:id="rId48"/>
    <p:sldId id="1082" r:id="rId49"/>
    <p:sldId id="1083" r:id="rId50"/>
    <p:sldId id="1066" r:id="rId51"/>
    <p:sldId id="1067" r:id="rId52"/>
    <p:sldId id="1068" r:id="rId53"/>
    <p:sldId id="1069" r:id="rId54"/>
    <p:sldId id="1070" r:id="rId55"/>
    <p:sldId id="1071" r:id="rId56"/>
    <p:sldId id="349" r:id="rId57"/>
    <p:sldId id="528" r:id="rId58"/>
    <p:sldId id="492" r:id="rId59"/>
    <p:sldId id="493" r:id="rId60"/>
    <p:sldId id="405" r:id="rId61"/>
    <p:sldId id="40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077"/>
            <p14:sldId id="1078"/>
            <p14:sldId id="1076"/>
          </p14:sldIdLst>
        </p14:section>
        <p14:section name="Unit Testing" id="{4C2182BE-4B88-4D56-9DB6-E01540733B09}">
          <p14:sldIdLst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  <p14:sldId id="1030"/>
            <p14:sldId id="1031"/>
            <p14:sldId id="1032"/>
            <p14:sldId id="1033"/>
            <p14:sldId id="1034"/>
            <p14:sldId id="1035"/>
            <p14:sldId id="1036"/>
            <p14:sldId id="1037"/>
            <p14:sldId id="1038"/>
            <p14:sldId id="1039"/>
            <p14:sldId id="1040"/>
            <p14:sldId id="1041"/>
            <p14:sldId id="1042"/>
            <p14:sldId id="1079"/>
            <p14:sldId id="1044"/>
            <p14:sldId id="1045"/>
            <p14:sldId id="1046"/>
            <p14:sldId id="1047"/>
            <p14:sldId id="1048"/>
            <p14:sldId id="1049"/>
            <p14:sldId id="1050"/>
            <p14:sldId id="1051"/>
            <p14:sldId id="1052"/>
            <p14:sldId id="1053"/>
            <p14:sldId id="1054"/>
            <p14:sldId id="1080"/>
            <p14:sldId id="1056"/>
            <p14:sldId id="1057"/>
            <p14:sldId id="1058"/>
            <p14:sldId id="1059"/>
            <p14:sldId id="1060"/>
            <p14:sldId id="1061"/>
            <p14:sldId id="1062"/>
            <p14:sldId id="1081"/>
            <p14:sldId id="1082"/>
            <p14:sldId id="1083"/>
            <p14:sldId id="1066"/>
            <p14:sldId id="1067"/>
            <p14:sldId id="1068"/>
            <p14:sldId id="1069"/>
            <p14:sldId id="1070"/>
            <p14:sldId id="1071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76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30.11.2018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1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4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3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9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3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66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53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17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09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07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137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91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3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9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9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0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advanced-high-quality-cod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1.png"/><Relationship Id="rId10" Type="http://schemas.openxmlformats.org/officeDocument/2006/relationships/image" Target="../media/image6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6.gif"/><Relationship Id="rId5" Type="http://schemas.openxmlformats.org/officeDocument/2006/relationships/image" Target="../media/image7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3954672" y="2564143"/>
            <a:ext cx="4282656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</a:t>
            </a:r>
            <a:r>
              <a:rPr lang="en-US" sz="3400" dirty="0" smtClean="0"/>
              <a:t>shows the </a:t>
            </a:r>
            <a:r>
              <a:rPr lang="en-US" sz="3400" dirty="0"/>
              <a:t>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69408"/>
            <a:ext cx="10961783" cy="499819"/>
          </a:xfrm>
        </p:spPr>
        <p:txBody>
          <a:bodyPr/>
          <a:lstStyle/>
          <a:p>
            <a:r>
              <a:rPr lang="en-US" dirty="0"/>
              <a:t>Software Used to Test Software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Can’t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8317" y="3887035"/>
            <a:ext cx="763817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void TestSum()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5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61081" y="2541489"/>
            <a:ext cx="4244959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1" name="Oval 10"/>
          <p:cNvSpPr/>
          <p:nvPr/>
        </p:nvSpPr>
        <p:spPr>
          <a:xfrm>
            <a:off x="3571625" y="3876773"/>
            <a:ext cx="2681027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0" name="Oval 9"/>
          <p:cNvSpPr/>
          <p:nvPr/>
        </p:nvSpPr>
        <p:spPr>
          <a:xfrm>
            <a:off x="2529004" y="4956391"/>
            <a:ext cx="1416538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2847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3.0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18138"/>
            <a:ext cx="10961783" cy="499819"/>
          </a:xfrm>
        </p:spPr>
        <p:txBody>
          <a:bodyPr/>
          <a:lstStyle/>
          <a:p>
            <a:r>
              <a:rPr lang="en-US" dirty="0"/>
              <a:t>Setup and First Test</a:t>
            </a:r>
          </a:p>
          <a:p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848BD-4AF0-4272-80CA-FAAE7F8B7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6834" r="50756" b="15826"/>
          <a:stretch/>
        </p:blipFill>
        <p:spPr>
          <a:xfrm>
            <a:off x="4199798" y="787051"/>
            <a:ext cx="3792404" cy="39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Initially ported from </a:t>
            </a:r>
            <a:r>
              <a:rPr lang="en-GB" b="1" dirty="0">
                <a:solidFill>
                  <a:schemeClr val="bg1"/>
                </a:solidFill>
              </a:rPr>
              <a:t>Junit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/>
              <a:t> version </a:t>
            </a:r>
            <a:r>
              <a:rPr lang="en-US" b="1" dirty="0">
                <a:solidFill>
                  <a:schemeClr val="bg1"/>
                </a:solidFill>
              </a:rPr>
              <a:t>3.0</a:t>
            </a:r>
            <a:r>
              <a:rPr lang="en-US" dirty="0"/>
              <a:t>, has been completely </a:t>
            </a:r>
            <a:r>
              <a:rPr lang="en-US" b="1" dirty="0">
                <a:solidFill>
                  <a:schemeClr val="bg1"/>
                </a:solidFill>
              </a:rPr>
              <a:t>rewritten</a:t>
            </a:r>
          </a:p>
          <a:p>
            <a:r>
              <a:rPr lang="en-US" dirty="0"/>
              <a:t>NUnit is an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software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Support</a:t>
            </a:r>
            <a:r>
              <a:rPr lang="en-US" dirty="0"/>
              <a:t> for a wide range of </a:t>
            </a:r>
            <a:r>
              <a:rPr lang="en-US" b="1" dirty="0">
                <a:solidFill>
                  <a:schemeClr val="bg1"/>
                </a:solidFill>
              </a:rPr>
              <a:t>.NET platforms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allows for </a:t>
            </a: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Readable </a:t>
            </a:r>
            <a:r>
              <a:rPr lang="en-GB" dirty="0"/>
              <a:t>Assert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NUnit has </a:t>
            </a:r>
            <a:r>
              <a:rPr lang="en-US" b="1" dirty="0">
                <a:solidFill>
                  <a:schemeClr val="bg1"/>
                </a:solidFill>
              </a:rPr>
              <a:t>frequent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MS-Test has only one </a:t>
            </a:r>
            <a:br>
              <a:rPr lang="en-US" dirty="0"/>
            </a:br>
            <a:r>
              <a:rPr lang="en-US" dirty="0"/>
              <a:t>per VS version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message assertion </a:t>
            </a:r>
          </a:p>
          <a:p>
            <a:pPr lvl="1"/>
            <a:r>
              <a:rPr lang="en-US" dirty="0"/>
              <a:t>Can be done using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in NUnit</a:t>
            </a:r>
          </a:p>
          <a:p>
            <a:pPr lvl="1"/>
            <a:r>
              <a:rPr lang="en-US" dirty="0"/>
              <a:t>Must be done using </a:t>
            </a:r>
            <a:r>
              <a:rPr lang="en-US" b="1" dirty="0">
                <a:solidFill>
                  <a:schemeClr val="bg1"/>
                </a:solidFill>
              </a:rPr>
              <a:t>Try-Catch</a:t>
            </a:r>
            <a:r>
              <a:rPr lang="en-US" dirty="0"/>
              <a:t> in MS-Test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vs MSTest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 console </a:t>
            </a:r>
            <a:r>
              <a:rPr lang="en-US" dirty="0"/>
              <a:t>application project</a:t>
            </a:r>
          </a:p>
          <a:p>
            <a:r>
              <a:rPr lang="en-US" dirty="0"/>
              <a:t>Add </a:t>
            </a:r>
            <a:r>
              <a:rPr lang="en-US" dirty="0" smtClean="0"/>
              <a:t>a BankAccount </a:t>
            </a:r>
            <a:r>
              <a:rPr lang="en-US" dirty="0"/>
              <a:t>class</a:t>
            </a:r>
          </a:p>
          <a:p>
            <a:r>
              <a:rPr lang="en-US" dirty="0"/>
              <a:t>Create </a:t>
            </a:r>
            <a:r>
              <a:rPr lang="en-US" dirty="0" smtClean="0"/>
              <a:t>a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Test the BankAccount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What is Unit Testing?</a:t>
            </a:r>
          </a:p>
          <a:p>
            <a:r>
              <a:rPr lang="en-GB"/>
              <a:t>Unit Testing Basics</a:t>
            </a:r>
          </a:p>
          <a:p>
            <a:pPr lvl="1"/>
            <a:r>
              <a:rPr lang="en-GB"/>
              <a:t>3A Pattern</a:t>
            </a:r>
          </a:p>
          <a:p>
            <a:pPr lvl="1"/>
            <a:r>
              <a:rPr lang="en-GB"/>
              <a:t>Good Practices</a:t>
            </a:r>
          </a:p>
          <a:p>
            <a:r>
              <a:rPr lang="en-GB"/>
              <a:t>Unit Testing Frameworks – NUnit</a:t>
            </a:r>
          </a:p>
          <a:p>
            <a:r>
              <a:rPr lang="en-GB"/>
              <a:t>Mocking and Mock Objects</a:t>
            </a:r>
          </a:p>
          <a:p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Create a class library (.Net Core) </a:t>
            </a:r>
          </a:p>
          <a:p>
            <a:pPr lvl="1"/>
            <a:r>
              <a:rPr lang="en-US" dirty="0"/>
              <a:t>Name 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pPr lvl="1"/>
            <a:r>
              <a:rPr lang="en-US" dirty="0"/>
              <a:t>Right click on the project to open the </a:t>
            </a:r>
            <a:r>
              <a:rPr lang="en-US" b="1" dirty="0">
                <a:solidFill>
                  <a:schemeClr val="bg1"/>
                </a:solidFill>
              </a:rPr>
              <a:t>NuGet package manager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b="1" dirty="0">
                <a:solidFill>
                  <a:schemeClr val="bg1"/>
                </a:solidFill>
              </a:rPr>
              <a:t>applicaton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BankAccount </a:t>
            </a:r>
            <a:r>
              <a:rPr lang="en-US" dirty="0"/>
              <a:t>class for us to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D202A7-BC3F-48C0-963B-0455686979A4}"/>
              </a:ext>
            </a:extLst>
          </p:cNvPr>
          <p:cNvGrpSpPr/>
          <p:nvPr/>
        </p:nvGrpSpPr>
        <p:grpSpPr>
          <a:xfrm>
            <a:off x="1304278" y="4646208"/>
            <a:ext cx="3862526" cy="1610011"/>
            <a:chOff x="5015144" y="4850394"/>
            <a:chExt cx="3862526" cy="1610011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850394"/>
              <a:ext cx="3862526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800" dirty="0"/>
                <a:t>BankAccount</a:t>
              </a:r>
              <a:endParaRPr lang="en-GB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0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70000"/>
              </a:lnSpc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NUnit3TestAdapter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Explorer</a:t>
            </a:r>
            <a:r>
              <a:rPr lang="en-US" dirty="0"/>
              <a:t> (Ctrl + E, T or Test-&gt;Windows -&gt;TestExplorer)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884EC-2465-41D2-A103-C7384655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4" y="1705120"/>
            <a:ext cx="5704606" cy="853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80761-5374-4E20-A640-B93958EE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4" y="4866553"/>
            <a:ext cx="5034716" cy="727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8A76F-8394-4293-BCAA-6E8F1D3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64" y="3335916"/>
            <a:ext cx="6781581" cy="7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331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bg1"/>
                </a:solidFill>
                <a:effectLst/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public void AccountInitializeWithPositiveValue()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  BankAccount account = new BankAccount(2000m);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  </a:t>
            </a:r>
            <a:r>
              <a:rPr lang="en-US" sz="2700" dirty="0">
                <a:solidFill>
                  <a:schemeClr val="bg1"/>
                </a:solidFill>
                <a:effectLst/>
              </a:rPr>
              <a:t>Assert.That</a:t>
            </a:r>
            <a:r>
              <a:rPr lang="en-US" sz="2700" dirty="0">
                <a:solidFill>
                  <a:schemeClr val="tx1"/>
                </a:solidFill>
                <a:effectLst/>
              </a:rPr>
              <a:t>(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account.Amount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, </a:t>
            </a:r>
            <a:r>
              <a:rPr lang="en-US" sz="2700" dirty="0">
                <a:solidFill>
                  <a:schemeClr val="bg1"/>
                </a:solidFill>
                <a:effectLst/>
              </a:rPr>
              <a:t>Is</a:t>
            </a:r>
            <a:r>
              <a:rPr lang="en-US" sz="2700" dirty="0">
                <a:solidFill>
                  <a:schemeClr val="tx1"/>
                </a:solidFill>
                <a:effectLst/>
              </a:rPr>
              <a:t>.EqualTo(2000m));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91665" y="1554653"/>
            <a:ext cx="3655690" cy="760521"/>
          </a:xfrm>
          <a:prstGeom prst="wedgeRoundRectCallout">
            <a:avLst>
              <a:gd name="adj1" fmla="val -58716"/>
              <a:gd name="adj2" fmla="val 31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06514" y="3198025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Method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class comes with NUnit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8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Organize and clarify </a:t>
            </a:r>
            <a:r>
              <a:rPr lang="en-US" dirty="0"/>
              <a:t>test code by breaking down a test case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functional sections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section of a unit test initializes objects and sets the value of the data that is passed to the test case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section invokes the test case with the arranged 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 section verifies the test case behaves as expected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AAA Testing Pattern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0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3A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2977" y="1443841"/>
            <a:ext cx="950604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Assert.That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account.Balance,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.EqualTo(50)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15883" y="3619069"/>
            <a:ext cx="3380569" cy="761261"/>
          </a:xfrm>
          <a:prstGeom prst="wedgeRoundRectCallout">
            <a:avLst>
              <a:gd name="adj1" fmla="val -58936"/>
              <a:gd name="adj2" fmla="val -217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test should test a single behavior!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8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provided solution in Visual Studio</a:t>
            </a:r>
            <a:endParaRPr lang="bg-BG" dirty="0"/>
          </a:p>
          <a:p>
            <a:r>
              <a:rPr lang="en-US" dirty="0"/>
              <a:t>Add new test project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r>
              <a:rPr lang="en-US" dirty="0"/>
              <a:t>Create the following tests:</a:t>
            </a:r>
          </a:p>
          <a:p>
            <a:pPr lvl="1"/>
            <a:r>
              <a:rPr lang="en-US" dirty="0"/>
              <a:t>Test if weapon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after attack</a:t>
            </a:r>
          </a:p>
          <a:p>
            <a:pPr lvl="1"/>
            <a:r>
              <a:rPr lang="en-US" dirty="0"/>
              <a:t>Test attacking with a </a:t>
            </a:r>
            <a:r>
              <a:rPr lang="en-US" b="1" dirty="0">
                <a:solidFill>
                  <a:schemeClr val="bg1"/>
                </a:solidFill>
              </a:rPr>
              <a:t>broken weapon</a:t>
            </a:r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C4283-DEF2-4468-AE70-643E29A0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46" y="2036868"/>
            <a:ext cx="3158077" cy="2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74109" y="1221764"/>
            <a:ext cx="1024378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(axe.DurabilityPoints,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(9));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1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42976" y="1221764"/>
            <a:ext cx="950604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Axe(1,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axe.Attack(dummy),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.InvalidOperationException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.With.Message.EqualTo(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is broken."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8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r>
              <a:rPr lang="en-US" dirty="0"/>
              <a:t>Create the following tests</a:t>
            </a:r>
          </a:p>
          <a:p>
            <a:pPr lvl="1"/>
            <a:r>
              <a:rPr lang="en-US" dirty="0"/>
              <a:t>Dummy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health</a:t>
            </a:r>
            <a:r>
              <a:rPr lang="en-US" dirty="0"/>
              <a:t> if attacked</a:t>
            </a:r>
          </a:p>
          <a:p>
            <a:pPr lvl="1"/>
            <a:r>
              <a:rPr lang="en-US" dirty="0"/>
              <a:t>Dead Dummy </a:t>
            </a:r>
            <a:r>
              <a:rPr lang="en-US" b="1" dirty="0">
                <a:solidFill>
                  <a:schemeClr val="bg1"/>
                </a:solidFill>
              </a:rPr>
              <a:t>throws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/>
              <a:t> if attacked</a:t>
            </a:r>
          </a:p>
          <a:p>
            <a:pPr lvl="1"/>
            <a:r>
              <a:rPr lang="en-US" sz="3000" dirty="0"/>
              <a:t>Dead Dummy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1"/>
            <a:r>
              <a:rPr lang="en-US" dirty="0"/>
              <a:t>Alive Dummy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69" y="1877430"/>
            <a:ext cx="3152406" cy="3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89717" y="1385684"/>
            <a:ext cx="8812566" cy="45797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DummyLosesHealthAfterAttack()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Dummy(20, 10);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(dummy.Health,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(15));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Write the rest of the tests</a:t>
            </a:r>
          </a:p>
        </p:txBody>
      </p:sp>
    </p:spTree>
    <p:extLst>
      <p:ext uri="{BB962C8B-B14F-4D97-AF65-F5344CB8AC3E}">
        <p14:creationId xmlns:p14="http://schemas.microsoft.com/office/powerpoint/2010/main" val="2657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6036123"/>
            <a:ext cx="10961783" cy="499819"/>
          </a:xfrm>
        </p:spPr>
        <p:txBody>
          <a:bodyPr/>
          <a:lstStyle/>
          <a:p>
            <a:r>
              <a:rPr lang="en-US" dirty="0"/>
              <a:t>How to Write Good Tests</a:t>
            </a:r>
          </a:p>
          <a:p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</a:t>
            </a:r>
          </a:p>
          <a:p>
            <a:endParaRPr lang="en-GB" dirty="0"/>
          </a:p>
          <a:p>
            <a:r>
              <a:rPr lang="en-GB" dirty="0"/>
              <a:t>Comparison</a:t>
            </a:r>
          </a:p>
          <a:p>
            <a:endParaRPr lang="en-GB" dirty="0"/>
          </a:p>
          <a:p>
            <a:r>
              <a:rPr lang="en-GB" dirty="0"/>
              <a:t>Exception</a:t>
            </a:r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3509" y="3341337"/>
            <a:ext cx="844488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, Is.EqualTo(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3509" y="1876033"/>
            <a:ext cx="844488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Assert.That(bool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3508" y="4694691"/>
            <a:ext cx="844488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Throws.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18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String Assert</a:t>
            </a:r>
          </a:p>
          <a:p>
            <a:endParaRPr lang="en-GB" sz="2800" b="1" dirty="0"/>
          </a:p>
          <a:p>
            <a:endParaRPr lang="en-GB" sz="1400" b="1" dirty="0"/>
          </a:p>
          <a:p>
            <a:r>
              <a:rPr lang="en-GB" dirty="0"/>
              <a:t>Collection Assert</a:t>
            </a:r>
          </a:p>
          <a:p>
            <a:endParaRPr lang="en-GB" b="1" dirty="0"/>
          </a:p>
          <a:p>
            <a:endParaRPr lang="en-GB" sz="1200" b="1" dirty="0"/>
          </a:p>
          <a:p>
            <a:r>
              <a:rPr lang="en-GB" dirty="0"/>
              <a:t>File Assert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1" y="1796844"/>
            <a:ext cx="1072637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.Contain(string expected));</a:t>
            </a:r>
            <a:endParaRPr lang="en-GB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3517488"/>
            <a:ext cx="946109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expected,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5217417"/>
            <a:ext cx="946109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Assert.That(FileInfo file,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</p:txBody>
      </p:sp>
    </p:spTree>
    <p:extLst>
      <p:ext uri="{BB962C8B-B14F-4D97-AF65-F5344CB8AC3E}">
        <p14:creationId xmlns:p14="http://schemas.microsoft.com/office/powerpoint/2010/main" val="28753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dirty="0"/>
              <a:t>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293" y="2559409"/>
            <a:ext cx="978034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019336" y="4183436"/>
            <a:ext cx="2828960" cy="1140542"/>
          </a:xfrm>
          <a:prstGeom prst="wedgeRoundRectCallout">
            <a:avLst>
              <a:gd name="adj1" fmla="val -62308"/>
              <a:gd name="adj2" fmla="val -278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failure messages help to find the problem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27" y="3726237"/>
            <a:ext cx="5332680" cy="1795838"/>
          </a:xfrm>
          <a:prstGeom prst="roundRect">
            <a:avLst>
              <a:gd name="adj" fmla="val 10240"/>
            </a:avLst>
          </a:prstGeom>
        </p:spPr>
      </p:pic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using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3251" y="1858296"/>
            <a:ext cx="10744199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expectedAxeDurability = 10;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axeAttack = 10;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Axe axe = new Axe(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expectedAxeDurability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axeAttack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var actualAxeDurability = axe.DurabilityPoints;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Assert.That(actualAxeDurability,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Is.EqualTo(expectedAxeDurability), "…");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3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3262" y="1326165"/>
            <a:ext cx="71454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TestInit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TearDown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4093" y="2183519"/>
            <a:ext cx="2365732" cy="803143"/>
          </a:xfrm>
          <a:prstGeom prst="wedgeRoundRectCallout">
            <a:avLst>
              <a:gd name="adj1" fmla="val -64480"/>
              <a:gd name="adj2" fmla="val 337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before each test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06523" y="4438836"/>
            <a:ext cx="2508183" cy="690166"/>
          </a:xfrm>
          <a:prstGeom prst="wedgeRoundRectCallout">
            <a:avLst>
              <a:gd name="adj1" fmla="val -61719"/>
              <a:gd name="adj2" fmla="val 326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after each test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7540" y="4627508"/>
            <a:ext cx="856473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7540" y="3214458"/>
            <a:ext cx="856473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76" y="4788094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05874" y="3482042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 the tests for </a:t>
            </a:r>
            <a:r>
              <a:rPr lang="en-US" b="1" dirty="0">
                <a:solidFill>
                  <a:schemeClr val="bg1"/>
                </a:solidFill>
              </a:rPr>
              <a:t>Axe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  <a:r>
              <a:rPr lang="en-US" dirty="0"/>
              <a:t> classes</a:t>
            </a:r>
          </a:p>
          <a:p>
            <a:r>
              <a:rPr lang="en-US" dirty="0"/>
              <a:t>Make sure that: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test methods are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assertions</a:t>
            </a:r>
            <a:r>
              <a:rPr lang="en-US" dirty="0"/>
              <a:t> (assert equals vs assert true)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  <a:p>
            <a:pPr lvl="1"/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no magic numbers</a:t>
            </a:r>
          </a:p>
          <a:p>
            <a:pPr lvl="1"/>
            <a:r>
              <a:rPr lang="en-US" dirty="0"/>
              <a:t>There is no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duplication</a:t>
            </a:r>
            <a:r>
              <a:rPr lang="en-US" dirty="0"/>
              <a:t> (Don’t Repeat Yourself)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2952" y="1230971"/>
            <a:ext cx="99260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AxeAttack = 2;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AxeDurability = 2;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DummyHealth = 20;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DummyXP = 20;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Dummy dummy;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[SetUp]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TestInit()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this.axe = new Axe(AxeAttack, AxeDurability);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this.dummy = new Dummy(DummyHealth, DummyXP);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5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4471" y="1212338"/>
            <a:ext cx="10843057" cy="54107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Assert.That(axe.DurabilityPoints, Is.EqualTo(1)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 "Axe Durability doesn't change after attack");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Assert.That(() =&gt; axe.Attack(dummy),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Throws.InvalidOperationException.With.Message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.EqualTo("Axe is broken."));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5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42" y="857793"/>
            <a:ext cx="372654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Dependencies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32890"/>
            <a:ext cx="10961783" cy="499819"/>
          </a:xfrm>
        </p:spPr>
        <p:txBody>
          <a:bodyPr/>
          <a:lstStyle/>
          <a:p>
            <a:r>
              <a:rPr lang="en-US" dirty="0"/>
              <a:t>Isolating Behaviors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293930" y="3429000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03885" y="2103140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Implementation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5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inherits bugs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4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4896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IAccountManager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03967" y="5588236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Injecting dependencies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883562" y="3187776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Independent from Implementation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2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4164" y="1792996"/>
            <a:ext cx="1084049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TestGetInfoById()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AccountManager 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public Account Account(String id) { … }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AccountInfo info = bank.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GetInfo(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id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TODOD: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54142" y="4261282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Fake interface implementation with fixed behavior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20022" y="2166151"/>
            <a:ext cx="1848592" cy="709684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class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2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</a:t>
            </a:r>
            <a:r>
              <a:rPr lang="en-US" dirty="0" smtClean="0"/>
              <a:t>a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target </a:t>
            </a:r>
            <a:r>
              <a:rPr lang="en-US" b="1" dirty="0">
                <a:solidFill>
                  <a:schemeClr val="bg1"/>
                </a:solidFill>
              </a:rPr>
              <a:t>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Hero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(use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Introduce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for Axe and Dummy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 test </a:t>
            </a:r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fake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02828" y="3851640"/>
            <a:ext cx="7386343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2828" y="1217251"/>
            <a:ext cx="7386343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IWeapon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3997222"/>
            <a:ext cx="9753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217251"/>
            <a:ext cx="9753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433" y="1827737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6955" y="1217251"/>
            <a:ext cx="971809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FakeTarget 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Health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GiveExperience()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return 20;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bool IsDead()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return true;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FakeWeapon</a:t>
            </a:r>
          </a:p>
        </p:txBody>
      </p:sp>
    </p:spTree>
    <p:extLst>
      <p:ext uri="{BB962C8B-B14F-4D97-AF65-F5344CB8AC3E}">
        <p14:creationId xmlns:p14="http://schemas.microsoft.com/office/powerpoint/2010/main" val="1340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7309" y="1217251"/>
            <a:ext cx="1112606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const string HeroName = "Pesho";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= new FakeTarget();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new FakeWeapon();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Hero hero = new Hero(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0811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Database db = new BankDatabase()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AccountManager manager = new AccountManager(db);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51016" y="342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suitable for big interfaces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83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states, </a:t>
            </a:r>
            <a:r>
              <a:rPr lang="en-US" dirty="0"/>
              <a:t>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7812" y="3941934"/>
            <a:ext cx="983637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mockContainer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mockView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13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9982" y="1313419"/>
            <a:ext cx="1083203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.Returns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</a:t>
            </a:r>
            <a:r>
              <a:rPr lang="en-US" dirty="0" smtClean="0"/>
              <a:t>a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target </a:t>
            </a:r>
            <a:r>
              <a:rPr lang="en-US" b="1" dirty="0">
                <a:solidFill>
                  <a:schemeClr val="bg1"/>
                </a:solidFill>
              </a:rPr>
              <a:t>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22879" y="132294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 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Hero hero = new Hero("Pesho", fakeWeapon.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7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Unit Testing </a:t>
            </a:r>
            <a:r>
              <a:rPr lang="en-GB" sz="3600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Structure</a:t>
            </a:r>
            <a:r>
              <a:rPr lang="en-GB" sz="3600" dirty="0">
                <a:solidFill>
                  <a:schemeClr val="bg2"/>
                </a:solidFill>
              </a:rPr>
              <a:t> your unit tests – </a:t>
            </a:r>
            <a:r>
              <a:rPr lang="en-GB" sz="3600" b="1" dirty="0">
                <a:solidFill>
                  <a:schemeClr val="bg1"/>
                </a:solidFill>
              </a:rPr>
              <a:t>3A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Use different </a:t>
            </a:r>
            <a:r>
              <a:rPr lang="en-GB" sz="3600" b="1" dirty="0">
                <a:solidFill>
                  <a:schemeClr val="bg1"/>
                </a:solidFill>
              </a:rPr>
              <a:t>assertions</a:t>
            </a:r>
            <a:r>
              <a:rPr lang="en-GB" sz="3600" dirty="0">
                <a:solidFill>
                  <a:schemeClr val="bg2"/>
                </a:solidFill>
              </a:rPr>
              <a:t> depending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on the situation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2"/>
                </a:solidFill>
              </a:rPr>
              <a:t>Dependency Injection: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Makes your classes </a:t>
            </a:r>
            <a:r>
              <a:rPr lang="en-GB" sz="3400" b="1" dirty="0">
                <a:solidFill>
                  <a:schemeClr val="bg1"/>
                </a:solidFill>
              </a:rPr>
              <a:t>testable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Looses coupling </a:t>
            </a:r>
            <a:r>
              <a:rPr lang="en-GB" sz="3400" dirty="0">
                <a:solidFill>
                  <a:schemeClr val="bg2"/>
                </a:solidFill>
              </a:rPr>
              <a:t>and improves design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Mock objects to </a:t>
            </a:r>
            <a:r>
              <a:rPr lang="en-GB" sz="3600" b="1" dirty="0">
                <a:solidFill>
                  <a:schemeClr val="bg1"/>
                </a:solidFill>
              </a:rPr>
              <a:t>isolate tested behaviour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infinite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</a:t>
            </a:r>
            <a:r>
              <a:rPr lang="en-US" dirty="0" smtClean="0"/>
              <a:t>contain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12705</TotalTime>
  <Words>2584</Words>
  <Application>Microsoft Office PowerPoint</Application>
  <PresentationFormat>Widescreen</PresentationFormat>
  <Paragraphs>684</Paragraphs>
  <Slides>61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Unit Testing</vt:lpstr>
      <vt:lpstr>Table of Contents</vt:lpstr>
      <vt:lpstr>Questions</vt:lpstr>
      <vt:lpstr>PowerPoint Presentation</vt:lpstr>
      <vt:lpstr>Seven Testing Principles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PowerPoint Presentation</vt:lpstr>
      <vt:lpstr>Manual Testing</vt:lpstr>
      <vt:lpstr>Moving Away from Manual Testing</vt:lpstr>
      <vt:lpstr>Automated Testing</vt:lpstr>
      <vt:lpstr>PowerPoint Presentation</vt:lpstr>
      <vt:lpstr>NUnit</vt:lpstr>
      <vt:lpstr>Nunit vs MSTest</vt:lpstr>
      <vt:lpstr>Problem: NUnit Test</vt:lpstr>
      <vt:lpstr>Solution: NUnit Test(2)</vt:lpstr>
      <vt:lpstr>Solution: NUnit Test(2)</vt:lpstr>
      <vt:lpstr>Solution: NUnit Test (3)</vt:lpstr>
      <vt:lpstr>What is AAA Testing Pattern</vt:lpstr>
      <vt:lpstr>3A Pattern</vt:lpstr>
      <vt:lpstr>Problem: Test Axe</vt:lpstr>
      <vt:lpstr>Solution: Test Axe</vt:lpstr>
      <vt:lpstr>Solution: Test Axe  (2)</vt:lpstr>
      <vt:lpstr>Problem: Test Dummy</vt:lpstr>
      <vt:lpstr>Solution: Test Dummy</vt:lpstr>
      <vt:lpstr>PowerPoint Presentation</vt:lpstr>
      <vt:lpstr>Asserts</vt:lpstr>
      <vt:lpstr>Asserts (2)</vt:lpstr>
      <vt:lpstr>Assertion Messages</vt:lpstr>
      <vt:lpstr>Magic Numbers</vt:lpstr>
      <vt:lpstr>Don't Repeat Yourself</vt:lpstr>
      <vt:lpstr>Naming Test Methods</vt:lpstr>
      <vt:lpstr>Problem: Refactor Tests</vt:lpstr>
      <vt:lpstr>Solution: Refactor Tests</vt:lpstr>
      <vt:lpstr>Solution: Refactor Tests (2)</vt:lpstr>
      <vt:lpstr>PowerPoint Presentation</vt:lpstr>
      <vt:lpstr>Coupling and Testing</vt:lpstr>
      <vt:lpstr>Coupling and Testing (2)</vt:lpstr>
      <vt:lpstr>Dependency Injection</vt:lpstr>
      <vt:lpstr>Goal: Isolating Test Behavior</vt:lpstr>
      <vt:lpstr>Problem: Fake Axe and Dummy</vt:lpstr>
      <vt:lpstr>Solution: Fake Axe and Dummy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Moq Library</vt:lpstr>
      <vt:lpstr>Mocking Example</vt:lpstr>
      <vt:lpstr>Problem: Mocking</vt:lpstr>
      <vt:lpstr>Solution: Mocking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Unit-Testing</dc:title>
  <dc:subject>C# OOP Advanced – Practical Training Course @ SoftUni</dc:subject>
  <dc:creator>Alen Paunov</dc:creator>
  <cp:keywords>C# OOP Advanced, C#, OOP, Software University, SoftUni, programming, coding, software development, education, training, course</cp:keywords>
  <dc:description>C# OOP Advanced Course @ SoftUni – https://softuni.bg/courses/csharp-oop-
advanced</dc:description>
  <cp:lastModifiedBy>Mariela</cp:lastModifiedBy>
  <cp:revision>462</cp:revision>
  <dcterms:created xsi:type="dcterms:W3CDTF">2018-05-23T13:08:44Z</dcterms:created>
  <dcterms:modified xsi:type="dcterms:W3CDTF">2018-11-30T12:11:04Z</dcterms:modified>
  <cp:category>programming, education, software engineering, software development</cp:category>
</cp:coreProperties>
</file>