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4"/>
  </p:notesMasterIdLst>
  <p:handoutMasterIdLst>
    <p:handoutMasterId r:id="rId45"/>
  </p:handoutMasterIdLst>
  <p:sldIdLst>
    <p:sldId id="402" r:id="rId3"/>
    <p:sldId id="493" r:id="rId4"/>
    <p:sldId id="508" r:id="rId5"/>
    <p:sldId id="467" r:id="rId6"/>
    <p:sldId id="548" r:id="rId7"/>
    <p:sldId id="549" r:id="rId8"/>
    <p:sldId id="473" r:id="rId9"/>
    <p:sldId id="550" r:id="rId10"/>
    <p:sldId id="551" r:id="rId11"/>
    <p:sldId id="552" r:id="rId12"/>
    <p:sldId id="553" r:id="rId13"/>
    <p:sldId id="577" r:id="rId14"/>
    <p:sldId id="554" r:id="rId15"/>
    <p:sldId id="555" r:id="rId16"/>
    <p:sldId id="556" r:id="rId17"/>
    <p:sldId id="480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65" r:id="rId27"/>
    <p:sldId id="539" r:id="rId28"/>
    <p:sldId id="566" r:id="rId29"/>
    <p:sldId id="567" r:id="rId30"/>
    <p:sldId id="568" r:id="rId31"/>
    <p:sldId id="569" r:id="rId32"/>
    <p:sldId id="570" r:id="rId33"/>
    <p:sldId id="571" r:id="rId34"/>
    <p:sldId id="574" r:id="rId35"/>
    <p:sldId id="573" r:id="rId36"/>
    <p:sldId id="492" r:id="rId37"/>
    <p:sldId id="349" r:id="rId38"/>
    <p:sldId id="543" r:id="rId39"/>
    <p:sldId id="575" r:id="rId40"/>
    <p:sldId id="576" r:id="rId41"/>
    <p:sldId id="546" r:id="rId42"/>
    <p:sldId id="547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Data Access Model" id="{434EBAE8-1691-433D-9596-8AE3E67F67B5}">
          <p14:sldIdLst>
            <p14:sldId id="467"/>
            <p14:sldId id="548"/>
            <p14:sldId id="549"/>
          </p14:sldIdLst>
        </p14:section>
        <p14:section name="ADO.NET Architecture" id="{6F66BED0-FBED-470B-BAD5-ACFC36FA0673}">
          <p14:sldIdLst>
            <p14:sldId id="473"/>
            <p14:sldId id="550"/>
            <p14:sldId id="551"/>
            <p14:sldId id="552"/>
            <p14:sldId id="553"/>
            <p14:sldId id="577"/>
            <p14:sldId id="554"/>
            <p14:sldId id="555"/>
            <p14:sldId id="556"/>
          </p14:sldIdLst>
        </p14:section>
        <p14:section name="ADO.NET Connection" id="{707CFBAC-D943-4BF6-AD94-4BE5E88077CB}">
          <p14:sldIdLst>
            <p14:sldId id="480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</p14:sldIdLst>
        </p14:section>
        <p14:section name="SQL Injection" id="{0CBB760E-C5D5-4A66-BF06-60DE8A8988E0}">
          <p14:sldIdLst>
            <p14:sldId id="539"/>
            <p14:sldId id="566"/>
            <p14:sldId id="567"/>
            <p14:sldId id="568"/>
            <p14:sldId id="569"/>
            <p14:sldId id="570"/>
            <p14:sldId id="571"/>
          </p14:sldIdLst>
        </p14:section>
        <p14:section name="Working with Other DBs" id="{D66D0973-2233-4227-8519-2BB28CECEC73}">
          <p14:sldIdLst>
            <p14:sldId id="574"/>
            <p14:sldId id="573"/>
            <p14:sldId id="492"/>
          </p14:sldIdLst>
        </p14:section>
        <p14:section name="Conclusion" id="{10E03AB1-9AA8-4E86-9A64-D741901E50A2}">
          <p14:sldIdLst>
            <p14:sldId id="349"/>
            <p14:sldId id="543"/>
            <p14:sldId id="575"/>
            <p14:sldId id="576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105" d="100"/>
          <a:sy n="105" d="100"/>
        </p:scale>
        <p:origin x="55" y="5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0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21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8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0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94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9097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349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24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17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3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8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5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F5D5A-DC69-433E-A632-9FB51F8BCC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2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1.png"/><Relationship Id="rId10" Type="http://schemas.openxmlformats.org/officeDocument/2006/relationships/image" Target="../media/image4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Relationship Id="rId27" Type="http://schemas.openxmlformats.org/officeDocument/2006/relationships/hyperlink" Target="http://smartit.b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ADO.NET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Apps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8" name="Picture 4" descr="Image result for ado png">
            <a:extLst>
              <a:ext uri="{FF2B5EF4-FFF2-40B4-BE49-F238E27FC236}">
                <a16:creationId xmlns:a16="http://schemas.microsoft.com/office/drawing/2014/main" id="{1457C9A4-CF11-4122-BE5A-DA47323B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2689987"/>
            <a:ext cx="5524499" cy="129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Several standard </a:t>
            </a:r>
            <a:r>
              <a:rPr lang="bg-BG" dirty="0"/>
              <a:t>ADO.NET </a:t>
            </a:r>
            <a:r>
              <a:rPr lang="en-US" dirty="0"/>
              <a:t>Data Providers come as part of </a:t>
            </a:r>
            <a:br>
              <a:rPr lang="bg-BG" dirty="0"/>
            </a:br>
            <a:r>
              <a:rPr lang="en-US" dirty="0"/>
              <a:t>.NET Framework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SqlClient</a:t>
            </a:r>
            <a:r>
              <a:rPr lang="bg-BG" dirty="0"/>
              <a:t> –</a:t>
            </a:r>
            <a:r>
              <a:rPr lang="en-US" dirty="0"/>
              <a:t> 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OleDB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OLE DB </a:t>
            </a:r>
            <a:r>
              <a:rPr lang="en-US" dirty="0"/>
              <a:t>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en-US" dirty="0"/>
              <a:t> 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bg-BG" dirty="0"/>
              <a:t> – </a:t>
            </a:r>
            <a:r>
              <a:rPr lang="en-US" dirty="0"/>
              <a:t>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en-US" dirty="0"/>
              <a:t> databases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Third party </a:t>
            </a:r>
            <a:r>
              <a:rPr lang="bg-BG" dirty="0"/>
              <a:t>Data Provider</a:t>
            </a:r>
            <a:r>
              <a:rPr lang="en-US" dirty="0"/>
              <a:t>s are available for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Interbase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DB2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 RDBMS systems and data sources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SQL Azure, Salesforce CRM, Amazon </a:t>
            </a:r>
            <a:r>
              <a:rPr lang="en-US" dirty="0" err="1"/>
              <a:t>SimpleDB</a:t>
            </a:r>
            <a:r>
              <a:rPr lang="en-US" dirty="0"/>
              <a:t>, …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Providers in</a:t>
            </a:r>
            <a:r>
              <a:rPr lang="bg-BG"/>
              <a:t> </a:t>
            </a:r>
            <a:r>
              <a:rPr lang="en-US"/>
              <a:t>ADO.NET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6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Retrieving data in connected model</a:t>
            </a:r>
            <a:endParaRPr lang="bg-BG" dirty="0"/>
          </a:p>
          <a:p>
            <a:pPr lvl="1"/>
            <a:r>
              <a:rPr lang="en-US" dirty="0"/>
              <a:t>Open a connection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SqlConnection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Execute command (</a:t>
            </a:r>
            <a:r>
              <a:rPr lang="bg-BG" b="1" dirty="0">
                <a:solidFill>
                  <a:schemeClr val="bg1"/>
                </a:solidFill>
              </a:rPr>
              <a:t>SqlCommand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Process the result set of the query by</a:t>
            </a:r>
            <a:br>
              <a:rPr lang="en-US" dirty="0"/>
            </a:br>
            <a:r>
              <a:rPr lang="en-US" dirty="0"/>
              <a:t>using a reader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SqlDataReader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Close the reader</a:t>
            </a:r>
            <a:endParaRPr lang="bg-BG" dirty="0"/>
          </a:p>
          <a:p>
            <a:pPr lvl="1"/>
            <a:r>
              <a:rPr lang="en-US" dirty="0"/>
              <a:t>Close the connection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SqlClient and </a:t>
            </a:r>
            <a:r>
              <a:rPr lang="bg-BG"/>
              <a:t>ADO.NET</a:t>
            </a:r>
            <a:r>
              <a:rPr lang="en-US"/>
              <a:t> Connected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447212" y="3777623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52012" y="2699709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447212" y="1643064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4800600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9971487" y="6204668"/>
            <a:ext cx="138101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29524" y="2264734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618412" y="3225172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466012" y="27432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5" name="Right Arrow 4"/>
          <p:cNvSpPr/>
          <p:nvPr/>
        </p:nvSpPr>
        <p:spPr bwMode="auto">
          <a:xfrm flipV="1">
            <a:off x="9414289" y="2944945"/>
            <a:ext cx="366754" cy="1291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9297049">
            <a:off x="9513113" y="3204818"/>
            <a:ext cx="391922" cy="1187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841011">
            <a:off x="9502820" y="2645745"/>
            <a:ext cx="364677" cy="12760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 flipV="1">
            <a:off x="10445974" y="2429329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16200000" flipV="1">
            <a:off x="10439964" y="232961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 flipV="1">
            <a:off x="10439963" y="4555085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5400000" flipV="1">
            <a:off x="10445974" y="3499854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16200000" flipV="1">
            <a:off x="10435714" y="341018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6200000" flipV="1">
            <a:off x="10445975" y="4436227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7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16" grpId="0" animBg="1"/>
      <p:bldP spid="5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353" y="1196125"/>
            <a:ext cx="6513659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DataSet</a:t>
            </a:r>
            <a:r>
              <a:rPr lang="en-US" dirty="0"/>
              <a:t> object is central to </a:t>
            </a:r>
            <a:br>
              <a:rPr lang="en-US" dirty="0"/>
            </a:br>
            <a:r>
              <a:rPr lang="en-US" dirty="0"/>
              <a:t>supporting disconnected, </a:t>
            </a:r>
            <a:br>
              <a:rPr lang="en-US" dirty="0"/>
            </a:br>
            <a:r>
              <a:rPr lang="en-US" dirty="0"/>
              <a:t>distributed data scenarios with </a:t>
            </a:r>
            <a:br>
              <a:rPr lang="en-US" dirty="0"/>
            </a:br>
            <a:r>
              <a:rPr lang="en-US" dirty="0"/>
              <a:t>ADO.NET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DataSet</a:t>
            </a:r>
            <a:r>
              <a:rPr lang="en-US" dirty="0"/>
              <a:t> is a memory-resident </a:t>
            </a:r>
            <a:br>
              <a:rPr lang="en-US" dirty="0"/>
            </a:br>
            <a:r>
              <a:rPr lang="en-US" dirty="0"/>
              <a:t>representation of data that </a:t>
            </a:r>
            <a:br>
              <a:rPr lang="en-US" dirty="0"/>
            </a:br>
            <a:r>
              <a:rPr lang="en-US" dirty="0"/>
              <a:t>provides a consistent relational </a:t>
            </a:r>
            <a:br>
              <a:rPr lang="en-US" dirty="0"/>
            </a:br>
            <a:r>
              <a:rPr lang="en-US" dirty="0"/>
              <a:t>programming model regardless </a:t>
            </a:r>
            <a:br>
              <a:rPr lang="en-US" dirty="0"/>
            </a:br>
            <a:r>
              <a:rPr lang="en-US" dirty="0"/>
              <a:t>of the data source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SqlClient</a:t>
            </a:r>
            <a:r>
              <a:rPr lang="en-US" dirty="0"/>
              <a:t> and </a:t>
            </a:r>
            <a:r>
              <a:rPr lang="bg-BG" dirty="0"/>
              <a:t>ADO.NET</a:t>
            </a:r>
            <a:r>
              <a:rPr lang="en-US" dirty="0"/>
              <a:t> Disconnected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7B3B8D-20BF-4814-A2F1-02B26E170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2" y="1288872"/>
            <a:ext cx="5029200" cy="50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data access model </a:t>
            </a:r>
            <a:r>
              <a:rPr lang="en-US" dirty="0"/>
              <a:t>(Entity Framework Core)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Maps </a:t>
            </a: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Objects can be </a:t>
            </a:r>
            <a:r>
              <a:rPr lang="en-US" b="1" dirty="0">
                <a:solidFill>
                  <a:schemeClr val="bg1"/>
                </a:solidFill>
              </a:rPr>
              <a:t>automatically persisted </a:t>
            </a:r>
            <a:r>
              <a:rPr lang="en-US" dirty="0"/>
              <a:t>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operate in both connected and disconnected modes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343526" y="4800600"/>
            <a:ext cx="2351086" cy="1295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000" rIns="3600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ORM</a:t>
            </a:r>
          </a:p>
          <a:p>
            <a:pPr algn="ctr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Framework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2277136" y="4808538"/>
            <a:ext cx="2159000" cy="1287462"/>
          </a:xfrm>
          <a:prstGeom prst="roundRect">
            <a:avLst>
              <a:gd name="adj" fmla="val 385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OO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Programming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Language</a:t>
            </a:r>
          </a:p>
        </p:txBody>
      </p:sp>
      <p:pic>
        <p:nvPicPr>
          <p:cNvPr id="15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4800600"/>
            <a:ext cx="1676400" cy="1295400"/>
          </a:xfrm>
          <a:prstGeom prst="rect">
            <a:avLst/>
          </a:prstGeom>
          <a:noFill/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8762036" y="6128468"/>
            <a:ext cx="1077987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1" name="Right Arrow 10"/>
          <p:cNvSpPr/>
          <p:nvPr/>
        </p:nvSpPr>
        <p:spPr bwMode="auto">
          <a:xfrm flipV="1">
            <a:off x="4794934" y="5410200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 flipV="1">
            <a:off x="4612595" y="5410200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 flipV="1">
            <a:off x="8068576" y="5410200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10800000" flipV="1">
            <a:off x="7886237" y="5410200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38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model 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Use objects with </a:t>
            </a:r>
            <a:r>
              <a:rPr lang="da-DK" b="1" dirty="0">
                <a:solidFill>
                  <a:schemeClr val="bg1"/>
                </a:solidFill>
              </a:rPr>
              <a:t>associations</a:t>
            </a:r>
            <a:r>
              <a:rPr lang="da-DK" dirty="0"/>
              <a:t> instead of tables and SQL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Integrated object query mechanism</a:t>
            </a:r>
          </a:p>
          <a:p>
            <a:r>
              <a:rPr lang="en-US" dirty="0"/>
              <a:t>ORM model drawbacks:</a:t>
            </a:r>
          </a:p>
          <a:p>
            <a:pPr lvl="1"/>
            <a:r>
              <a:rPr lang="en-US" dirty="0"/>
              <a:t>Less flexibility</a:t>
            </a:r>
          </a:p>
          <a:p>
            <a:pPr lvl="2"/>
            <a:r>
              <a:rPr lang="en-US" dirty="0"/>
              <a:t>SQL is automatically generated</a:t>
            </a:r>
          </a:p>
          <a:p>
            <a:pPr lvl="1"/>
            <a:r>
              <a:rPr lang="en-US" dirty="0"/>
              <a:t>Performance issues (sometimes)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Model – Benefits and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Framework Core </a:t>
            </a:r>
            <a:r>
              <a:rPr lang="en-US" dirty="0"/>
              <a:t>is a generic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framework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 entity data model mapping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Open an object context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Retrieve data with LINQ / modify the tables in the object </a:t>
            </a:r>
            <a:br>
              <a:rPr lang="en-US" dirty="0"/>
            </a:br>
            <a:r>
              <a:rPr lang="en-US" dirty="0"/>
              <a:t>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Persist the object context changes into the DB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Connection is automatically managed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ADO.NET: Entity Framework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Client Data Provider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46B3E3C-0C0D-4D01-BD63-E81C5B5E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2" y="1219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Establish database connection to</a:t>
            </a:r>
            <a:r>
              <a:rPr lang="bg-BG" dirty="0"/>
              <a:t> SQL Server 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SqlCommand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Executes SQL commands on the</a:t>
            </a:r>
            <a:r>
              <a:rPr lang="bg-BG" dirty="0"/>
              <a:t> SQL Server</a:t>
            </a:r>
            <a:r>
              <a:rPr lang="en-US" dirty="0"/>
              <a:t> through an established </a:t>
            </a:r>
            <a:br>
              <a:rPr lang="en-US" dirty="0"/>
            </a:br>
            <a:r>
              <a:rPr lang="en-US" dirty="0"/>
              <a:t>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Could accept parameters (</a:t>
            </a:r>
            <a:r>
              <a:rPr lang="en-US" b="1" noProof="1">
                <a:solidFill>
                  <a:schemeClr val="bg1"/>
                </a:solidFill>
              </a:rPr>
              <a:t>SQLParameter</a:t>
            </a:r>
            <a:r>
              <a:rPr lang="en-US" dirty="0"/>
              <a:t>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SqlDataReader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Retrieves data (record set) from</a:t>
            </a:r>
            <a:r>
              <a:rPr lang="bg-BG" dirty="0"/>
              <a:t> SQL Server</a:t>
            </a:r>
            <a:br>
              <a:rPr lang="en-US" dirty="0"/>
            </a:br>
            <a:r>
              <a:rPr lang="en-US" dirty="0"/>
              <a:t>as a result of SQL query execution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SqlClient Data 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SqlConnection</a:t>
            </a:r>
            <a:r>
              <a:rPr lang="en-US" dirty="0"/>
              <a:t> establishes a connection to SQL Server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Requires a valid connection string</a:t>
            </a:r>
          </a:p>
          <a:p>
            <a:r>
              <a:rPr lang="en-US" dirty="0"/>
              <a:t>Connection string example:</a:t>
            </a:r>
          </a:p>
          <a:p>
            <a:endParaRPr lang="en-US" dirty="0"/>
          </a:p>
          <a:p>
            <a:r>
              <a:rPr lang="en-US" dirty="0"/>
              <a:t>Connecting to SQL Server: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noProof="1"/>
              <a:t>SqlConnection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7275" y="3200400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 Source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7036" y="4714204"/>
            <a:ext cx="75310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@"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=.;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Database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=SoftUni;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</p:spTree>
    <p:extLst>
      <p:ext uri="{BB962C8B-B14F-4D97-AF65-F5344CB8AC3E}">
        <p14:creationId xmlns:p14="http://schemas.microsoft.com/office/powerpoint/2010/main" val="39037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and opening connection to SQL Server </a:t>
            </a:r>
            <a:br>
              <a:rPr lang="en-US" dirty="0"/>
            </a:br>
            <a:r>
              <a:rPr lang="en-US" dirty="0"/>
              <a:t>(database 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SqlConnection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2575780"/>
            <a:ext cx="91440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Open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//TODO:</a:t>
            </a:r>
            <a:r>
              <a:rPr lang="en-US" sz="2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Use the connection to execute SQL commands here …</a:t>
            </a:r>
            <a:endParaRPr lang="bg-BG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145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US" sz="3600" dirty="0"/>
              <a:t>Data Access Models</a:t>
            </a:r>
          </a:p>
          <a:p>
            <a:r>
              <a:rPr lang="en-US" sz="3600" dirty="0"/>
              <a:t>ADO.NET Architecture</a:t>
            </a:r>
          </a:p>
          <a:p>
            <a:r>
              <a:rPr lang="en-US" sz="3600" dirty="0"/>
              <a:t>Accessing SQL Server from </a:t>
            </a:r>
            <a:r>
              <a:rPr lang="en-US" sz="3600" b="1" dirty="0">
                <a:solidFill>
                  <a:schemeClr val="bg1"/>
                </a:solidFill>
              </a:rPr>
              <a:t>ADO.NET</a:t>
            </a:r>
          </a:p>
          <a:p>
            <a:r>
              <a:rPr lang="en-US" sz="3600" dirty="0"/>
              <a:t>SQL Injection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connection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Defines the parameters needed to establish</a:t>
            </a:r>
            <a:br>
              <a:rPr lang="en-US" dirty="0"/>
            </a:br>
            <a:r>
              <a:rPr lang="en-US" dirty="0"/>
              <a:t>the connection to the database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Settings for </a:t>
            </a:r>
            <a:r>
              <a:rPr lang="en-US" b="1" dirty="0">
                <a:solidFill>
                  <a:schemeClr val="bg1"/>
                </a:solidFill>
              </a:rPr>
              <a:t>SQL Server connections</a:t>
            </a:r>
            <a:r>
              <a:rPr lang="en-US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Source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Server </a:t>
            </a:r>
            <a:r>
              <a:rPr lang="bg-BG" dirty="0"/>
              <a:t>– </a:t>
            </a:r>
            <a:r>
              <a:rPr lang="en-US" dirty="0"/>
              <a:t>server name / IP address + database </a:t>
            </a:r>
            <a:br>
              <a:rPr lang="en-US" dirty="0"/>
            </a:br>
            <a:r>
              <a:rPr lang="en-US" dirty="0"/>
              <a:t>instance name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Initial Catalog </a:t>
            </a:r>
            <a:r>
              <a:rPr lang="bg-BG" dirty="0"/>
              <a:t>– </a:t>
            </a:r>
            <a:r>
              <a:rPr lang="en-US" dirty="0"/>
              <a:t>database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 ID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bg-BG" dirty="0"/>
              <a:t> – </a:t>
            </a:r>
            <a:r>
              <a:rPr lang="en-US" dirty="0"/>
              <a:t>credentials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Integrated Security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</a:t>
            </a:r>
            <a:r>
              <a:rPr lang="en-US" dirty="0"/>
              <a:t> false if credentials are provided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 Connection</a:t>
            </a:r>
            <a:r>
              <a:rPr lang="bg-BG"/>
              <a:t> </a:t>
            </a:r>
            <a:r>
              <a:rPr lang="en-US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Explicitly opening</a:t>
            </a:r>
            <a:r>
              <a:rPr lang="bg-BG" dirty="0"/>
              <a:t> </a:t>
            </a:r>
            <a:r>
              <a:rPr lang="en-US" dirty="0"/>
              <a:t>and closing a connection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Open()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Close() </a:t>
            </a:r>
            <a:r>
              <a:rPr lang="en-US" dirty="0"/>
              <a:t>methods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Works through the connection pool</a:t>
            </a:r>
            <a:endParaRPr lang="bg-BG" dirty="0"/>
          </a:p>
          <a:p>
            <a:r>
              <a:rPr lang="en-US" dirty="0"/>
              <a:t>DB connections are </a:t>
            </a:r>
            <a:r>
              <a:rPr lang="en-US" b="1" noProof="1">
                <a:solidFill>
                  <a:schemeClr val="bg1"/>
                </a:solidFill>
              </a:rPr>
              <a:t>IDisposable</a:t>
            </a:r>
            <a:r>
              <a:rPr lang="en-US" dirty="0"/>
              <a:t> objects</a:t>
            </a:r>
            <a:endParaRPr lang="en-US" noProof="1"/>
          </a:p>
          <a:p>
            <a:pPr lvl="1"/>
            <a:r>
              <a:rPr lang="en-US" dirty="0"/>
              <a:t>Always use the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construct in C#!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</a:t>
            </a:r>
            <a:r>
              <a:rPr lang="bg-BG"/>
              <a:t> SqlConnection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0" name="Picture 2" descr="Image result for sql png">
            <a:extLst>
              <a:ext uri="{FF2B5EF4-FFF2-40B4-BE49-F238E27FC236}">
                <a16:creationId xmlns:a16="http://schemas.microsoft.com/office/drawing/2014/main" id="{FF857C3B-E42E-49B8-A96B-EC782812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2968191"/>
            <a:ext cx="2882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2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More important methods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ExecuteScalar()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single value</a:t>
            </a:r>
            <a:r>
              <a:rPr lang="bg-BG" dirty="0"/>
              <a:t> </a:t>
            </a:r>
            <a:r>
              <a:rPr lang="en-US" dirty="0"/>
              <a:t>- the value in the first column of the</a:t>
            </a:r>
            <a:r>
              <a:rPr lang="bg-BG" dirty="0"/>
              <a:t> </a:t>
            </a:r>
            <a:r>
              <a:rPr lang="en-US" dirty="0"/>
              <a:t>first row of the</a:t>
            </a:r>
            <a:br>
              <a:rPr lang="en-US" dirty="0"/>
            </a:br>
            <a:r>
              <a:rPr lang="en-US" dirty="0"/>
              <a:t>result set (as </a:t>
            </a:r>
            <a:r>
              <a:rPr lang="en-US" b="1" noProof="1">
                <a:solidFill>
                  <a:schemeClr val="bg1"/>
                </a:solidFill>
              </a:rPr>
              <a:t>System.Object</a:t>
            </a:r>
            <a:r>
              <a:rPr lang="en-US" dirty="0"/>
              <a:t>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ExecuteReader()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noProof="1">
                <a:solidFill>
                  <a:schemeClr val="bg1"/>
                </a:solidFill>
              </a:rPr>
              <a:t>SqlDataReader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It is a cursor over the returned records (result set)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CommandBehavior</a:t>
            </a:r>
            <a:r>
              <a:rPr lang="bg-BG" dirty="0"/>
              <a:t> </a:t>
            </a:r>
            <a:r>
              <a:rPr lang="en-US" dirty="0"/>
              <a:t>– assigns some options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ExecuteNonQuery()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Used for non-query SQL commands, e.g.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the number of affected rows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int</a:t>
            </a:r>
            <a:r>
              <a:rPr lang="bg-BG" dirty="0"/>
              <a:t>)</a:t>
            </a:r>
          </a:p>
          <a:p>
            <a:pPr lvl="2"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bg-BG"/>
              <a:t> </a:t>
            </a:r>
            <a:r>
              <a:rPr lang="en-US" noProof="1"/>
              <a:t>SqlCommand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SqlCommand</a:t>
            </a:r>
            <a:r>
              <a:rPr lang="en-US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382351"/>
            <a:ext cx="10287000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"Server=.;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command = new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employeesCount = (int)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command.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employeesCount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06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SqlDataReader</a:t>
            </a:r>
            <a:r>
              <a:rPr lang="en-US" dirty="0"/>
              <a:t> retrieves a sequence of records</a:t>
            </a:r>
            <a:r>
              <a:rPr lang="bg-BG" dirty="0"/>
              <a:t> (</a:t>
            </a:r>
            <a:r>
              <a:rPr lang="en-US" dirty="0"/>
              <a:t>cursor</a:t>
            </a:r>
            <a:r>
              <a:rPr lang="bg-BG" dirty="0"/>
              <a:t>) </a:t>
            </a:r>
            <a:r>
              <a:rPr lang="en-US" dirty="0"/>
              <a:t>returned </a:t>
            </a:r>
            <a:br>
              <a:rPr lang="en-US" dirty="0"/>
            </a:br>
            <a:r>
              <a:rPr lang="en-US" dirty="0"/>
              <a:t>as</a:t>
            </a:r>
            <a:r>
              <a:rPr lang="bg-BG" dirty="0"/>
              <a:t> </a:t>
            </a:r>
            <a:r>
              <a:rPr lang="en-US" dirty="0"/>
              <a:t>result of an SQL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Data is available for reading only (can't be changed)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Forward-only row processing (no move back)</a:t>
            </a:r>
          </a:p>
          <a:p>
            <a:pPr>
              <a:buClr>
                <a:schemeClr val="tx1"/>
              </a:buClr>
            </a:pPr>
            <a:r>
              <a:rPr lang="en-US" dirty="0"/>
              <a:t>Important properties and methods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Read() </a:t>
            </a:r>
            <a:r>
              <a:rPr lang="en-US" dirty="0"/>
              <a:t>– moves the cursor forward and returns</a:t>
            </a:r>
            <a:r>
              <a:rPr lang="bg-BG" dirty="0"/>
              <a:t> </a:t>
            </a:r>
            <a:r>
              <a:rPr lang="en-US" dirty="0"/>
              <a:t>false if there is no</a:t>
            </a:r>
            <a:br>
              <a:rPr lang="en-US" dirty="0"/>
            </a:br>
            <a:r>
              <a:rPr lang="en-US" dirty="0"/>
              <a:t>next record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Indexer[]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retrieves the value in the current record by given column name or index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Close() </a:t>
            </a:r>
            <a:r>
              <a:rPr lang="bg-BG" dirty="0"/>
              <a:t>– </a:t>
            </a:r>
            <a:r>
              <a:rPr lang="en-US" dirty="0"/>
              <a:t>closes the cursor</a:t>
            </a:r>
            <a:r>
              <a:rPr lang="bg-BG" dirty="0"/>
              <a:t> </a:t>
            </a:r>
            <a:r>
              <a:rPr lang="en-US" dirty="0"/>
              <a:t>and releases resources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bg-BG"/>
              <a:t> SqlDataReader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3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SqlDataReader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184771"/>
            <a:ext cx="1112520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1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"SELECT * FROM Employees"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SqlDataReader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reader = command.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Read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firstName, lastName,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6612" y="3352799"/>
            <a:ext cx="2819400" cy="868779"/>
          </a:xfrm>
          <a:prstGeom prst="wedgeRoundRectCallout">
            <a:avLst>
              <a:gd name="adj1" fmla="val -60289"/>
              <a:gd name="adj2" fmla="val 23826"/>
              <a:gd name="adj3" fmla="val 16667"/>
            </a:avLst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more rows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until finished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SQL Injection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SQL Injection? How to Prevent It?</a:t>
            </a:r>
          </a:p>
        </p:txBody>
      </p:sp>
      <p:pic>
        <p:nvPicPr>
          <p:cNvPr id="3074" name="Picture 2" descr="Image result for sql injection png">
            <a:extLst>
              <a:ext uri="{FF2B5EF4-FFF2-40B4-BE49-F238E27FC236}">
                <a16:creationId xmlns:a16="http://schemas.microsoft.com/office/drawing/2014/main" id="{2EACDC4C-78C0-417C-BFA5-05D05A78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627251"/>
            <a:ext cx="3505200" cy="21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SQL Injection?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9012" y="1588930"/>
            <a:ext cx="102108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bool IsPasswordValid(string username, string password)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 $"SELECT COUNT(*) FROM Users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WHERE UserName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'{username}'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AND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PasswordHash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'{CalcSHA1(password)}'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new SqlCommand(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nection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matchedUsersCount = (int)cmd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.Execute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return matchedUsersCount &gt; 0;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064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SQL Injection?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481" y="2209800"/>
            <a:ext cx="11657012" cy="333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normalLogin =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sqlInjectedLogin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evilHackerCreatesNewUser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INSERT INTO Users VALUES('hacker','')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  <a:endParaRPr lang="bg-BG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6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following SQL commands are executed:</a:t>
            </a:r>
          </a:p>
          <a:p>
            <a:pPr lvl="1"/>
            <a:r>
              <a:rPr lang="en-US" dirty="0"/>
              <a:t>Usual password check (no SQL injection):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password check: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INSERT command: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SQL Injection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5212" y="2534674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’</a:t>
            </a:r>
            <a:b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5212" y="3845657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 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‘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5212" y="528882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 INTO Users VALUES('hacker','')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’ 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47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Ways to prevent the SQL injection:</a:t>
            </a:r>
          </a:p>
          <a:p>
            <a:pPr lvl="1"/>
            <a:r>
              <a:rPr lang="en-US" dirty="0"/>
              <a:t>SQL-escape all data coming from the user: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Not recommended: use as last resort only!</a:t>
            </a:r>
          </a:p>
          <a:p>
            <a:pPr lvl="1"/>
            <a:r>
              <a:rPr lang="en-US" dirty="0"/>
              <a:t>Preferred approach:</a:t>
            </a:r>
          </a:p>
          <a:p>
            <a:pPr lvl="2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parameterized queries</a:t>
            </a:r>
          </a:p>
          <a:p>
            <a:pPr lvl="2"/>
            <a:r>
              <a:rPr lang="en-US" dirty="0"/>
              <a:t>Separate the SQL command from its arguments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SQL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5212" y="2351316"/>
            <a:ext cx="9067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escapedUsername = username.Replace("'", "''");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escapedUsername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PasswordHash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7777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are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</a:rPr>
              <a:t>SqlParameters</a:t>
            </a:r>
            <a:r>
              <a:rPr lang="bg-BG" dirty="0"/>
              <a:t>?</a:t>
            </a:r>
          </a:p>
          <a:p>
            <a:pPr lvl="1"/>
            <a:r>
              <a:rPr lang="bg-BG" dirty="0"/>
              <a:t>SQL </a:t>
            </a:r>
            <a:r>
              <a:rPr lang="en-US" dirty="0"/>
              <a:t>queries and stored procedures</a:t>
            </a:r>
            <a:r>
              <a:rPr lang="bg-BG" dirty="0"/>
              <a:t> </a:t>
            </a:r>
            <a:r>
              <a:rPr lang="en-US" dirty="0"/>
              <a:t>can have input and output </a:t>
            </a:r>
            <a:br>
              <a:rPr lang="en-US" dirty="0"/>
            </a:br>
            <a:r>
              <a:rPr lang="en-US" dirty="0"/>
              <a:t>parameters</a:t>
            </a:r>
            <a:endParaRPr lang="bg-BG" dirty="0"/>
          </a:p>
          <a:p>
            <a:pPr lvl="1"/>
            <a:r>
              <a:rPr lang="en-US" dirty="0"/>
              <a:t>Accessed through the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bg-BG" dirty="0"/>
              <a:t> </a:t>
            </a:r>
            <a:r>
              <a:rPr lang="en-US" dirty="0"/>
              <a:t>property of the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SqlCommand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class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Properties of </a:t>
            </a:r>
            <a:r>
              <a:rPr lang="en-US" b="1" noProof="1">
                <a:solidFill>
                  <a:schemeClr val="bg1"/>
                </a:solidFill>
              </a:rPr>
              <a:t>SqlParameter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ParameterName</a:t>
            </a:r>
            <a:r>
              <a:rPr lang="bg-BG" dirty="0"/>
              <a:t> – </a:t>
            </a:r>
            <a:r>
              <a:rPr lang="en-US" dirty="0"/>
              <a:t>name of the parameter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DbType</a:t>
            </a:r>
            <a:r>
              <a:rPr lang="bg-BG" dirty="0"/>
              <a:t> – </a:t>
            </a:r>
            <a:r>
              <a:rPr lang="en-US" dirty="0"/>
              <a:t>SQL type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NVarChar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Timestamp</a:t>
            </a:r>
            <a:r>
              <a:rPr lang="bg-BG" dirty="0"/>
              <a:t>, …)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Size</a:t>
            </a:r>
            <a:r>
              <a:rPr lang="bg-BG" dirty="0"/>
              <a:t> – </a:t>
            </a:r>
            <a:r>
              <a:rPr lang="en-US" dirty="0"/>
              <a:t>size of the type</a:t>
            </a:r>
            <a:r>
              <a:rPr lang="bg-BG" dirty="0"/>
              <a:t> (</a:t>
            </a:r>
            <a:r>
              <a:rPr lang="en-US" dirty="0"/>
              <a:t>if applicable</a:t>
            </a:r>
            <a:r>
              <a:rPr lang="bg-BG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Direction</a:t>
            </a:r>
            <a:r>
              <a:rPr lang="bg-BG" dirty="0"/>
              <a:t> – </a:t>
            </a:r>
            <a:r>
              <a:rPr lang="en-US" dirty="0"/>
              <a:t>input / output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bg-BG"/>
              <a:t> SqlParameter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2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Parameterized Commands </a:t>
            </a:r>
            <a:r>
              <a:rPr lang="bg-BG"/>
              <a:t>– </a:t>
            </a:r>
            <a:r>
              <a:rPr lang="en-US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6080" y="1524000"/>
            <a:ext cx="11161858" cy="4713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InsertProject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(string name, string description, DateTime startDate)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"INSERT INTO Projects " +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@end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)", dbCon);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description);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startDate);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76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9" y="4953000"/>
            <a:ext cx="10958928" cy="768084"/>
          </a:xfrm>
        </p:spPr>
        <p:txBody>
          <a:bodyPr/>
          <a:lstStyle/>
          <a:p>
            <a:r>
              <a:rPr lang="en-GB" dirty="0"/>
              <a:t>Connecting to</a:t>
            </a:r>
            <a:br>
              <a:rPr lang="en-GB" dirty="0"/>
            </a:br>
            <a:r>
              <a:rPr lang="en-GB" dirty="0"/>
              <a:t>Non-Microsoft Databases</a:t>
            </a:r>
          </a:p>
        </p:txBody>
      </p:sp>
      <p:pic>
        <p:nvPicPr>
          <p:cNvPr id="5128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219200"/>
            <a:ext cx="2771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34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ADO.NET </a:t>
            </a:r>
            <a:r>
              <a:rPr lang="en-US" dirty="0"/>
              <a:t>supports accessing various databases via their </a:t>
            </a:r>
            <a:br>
              <a:rPr lang="en-US" dirty="0"/>
            </a:br>
            <a:r>
              <a:rPr lang="bg-BG" dirty="0"/>
              <a:t>Data Providers: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OLE DB </a:t>
            </a:r>
            <a:r>
              <a:rPr lang="bg-BG" dirty="0"/>
              <a:t>– </a:t>
            </a:r>
            <a:r>
              <a:rPr lang="en-US" dirty="0"/>
              <a:t>supported internally in ADO.NET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Access any OLE DB-compliant data source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E.g. MS Access, MS Excel, MS Project, MS Exchange, </a:t>
            </a:r>
            <a:br>
              <a:rPr lang="en-US" dirty="0"/>
            </a:br>
            <a:r>
              <a:rPr lang="en-US" dirty="0"/>
              <a:t>Windows Active Directory, text files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bg-BG" dirty="0"/>
              <a:t> – </a:t>
            </a:r>
            <a:r>
              <a:rPr lang="en-US" dirty="0"/>
              <a:t>supported internally in ADO.NET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bg-BG" dirty="0"/>
              <a:t> – </a:t>
            </a:r>
            <a:r>
              <a:rPr lang="en-US" dirty="0"/>
              <a:t>third party extension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Non-Microsoft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ADO.NET provides an interface between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our apps and the database engine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Different engines can be used with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data providers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SQL commands must be parametrized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to prevent malicious behavior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1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378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Access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Connecting to a DB through C#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46612" y="1371600"/>
            <a:ext cx="2819400" cy="277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data access model</a:t>
            </a:r>
          </a:p>
          <a:p>
            <a:pPr lvl="1"/>
            <a:r>
              <a:rPr lang="en-US" dirty="0"/>
              <a:t>Applicable to an environment where the database is constantly available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990012" y="4265614"/>
            <a:ext cx="54053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lang="bg-B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861819" y="4009072"/>
            <a:ext cx="1712264" cy="812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b="1" dirty="0"/>
              <a:t>constantly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open</a:t>
            </a:r>
            <a:endParaRPr lang="bg-BG" b="1" dirty="0"/>
          </a:p>
          <a:p>
            <a:pPr algn="ctr" eaLnBrk="1" hangingPunct="1">
              <a:lnSpc>
                <a:spcPct val="130000"/>
              </a:lnSpc>
            </a:pPr>
            <a:r>
              <a:rPr lang="en-US" b="1" dirty="0"/>
              <a:t>connection</a:t>
            </a:r>
            <a:endParaRPr lang="bg-BG" b="1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8697339" y="5061668"/>
            <a:ext cx="1077987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795139" y="5105400"/>
            <a:ext cx="2396408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ADO.NET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client</a:t>
            </a:r>
            <a:endParaRPr lang="bg-BG" b="1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9043987" y="4267201"/>
            <a:ext cx="54053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lang="bg-B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921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315" y="3733800"/>
            <a:ext cx="1371600" cy="1219200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3134147" y="3429000"/>
            <a:ext cx="1752600" cy="1771650"/>
            <a:chOff x="1066800" y="3581400"/>
            <a:chExt cx="1619250" cy="1619250"/>
          </a:xfrm>
        </p:grpSpPr>
        <p:pic>
          <p:nvPicPr>
            <p:cNvPr id="9222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4" cstate="print">
              <a:lum bright="3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 rot="21433289">
              <a:off x="1458466" y="4051838"/>
              <a:ext cx="803550" cy="281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</a:p>
          </p:txBody>
        </p:sp>
      </p:grpSp>
      <p:sp>
        <p:nvSpPr>
          <p:cNvPr id="5" name="Down Arrow 4"/>
          <p:cNvSpPr/>
          <p:nvPr/>
        </p:nvSpPr>
        <p:spPr bwMode="auto">
          <a:xfrm rot="5400000">
            <a:off x="5725183" y="3363855"/>
            <a:ext cx="129700" cy="215582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Down Arrow 5"/>
          <p:cNvSpPr/>
          <p:nvPr/>
        </p:nvSpPr>
        <p:spPr bwMode="auto">
          <a:xfrm rot="16200000">
            <a:off x="7470662" y="3476390"/>
            <a:ext cx="119149" cy="192021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90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/>
      <p:bldP spid="18" grpId="0"/>
      <p:bldP spid="20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data access model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SqlClient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Concurrency control is easier to maintain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Better chance to work with the most recent version of the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Drawbacks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Needs a constant reliable network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Problems when scalability is an issue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Model: Benefits and Drawbacks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7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ADO.NET Architecture</a:t>
            </a:r>
          </a:p>
        </p:txBody>
      </p:sp>
      <p:pic>
        <p:nvPicPr>
          <p:cNvPr id="2050" name="Picture 2" descr="Image result for ado.net architectur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80" y="838200"/>
            <a:ext cx="365046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ADO.NET is a standard </a:t>
            </a:r>
            <a:r>
              <a:rPr lang="en-US" b="1" dirty="0">
                <a:solidFill>
                  <a:schemeClr val="bg1"/>
                </a:solidFill>
              </a:rPr>
              <a:t>.NET class library </a:t>
            </a:r>
            <a:r>
              <a:rPr lang="en-US" dirty="0"/>
              <a:t>for accessing </a:t>
            </a:r>
            <a:br>
              <a:rPr lang="en-US" dirty="0"/>
            </a:br>
            <a:r>
              <a:rPr lang="en-US" dirty="0"/>
              <a:t>databases, processing data and XML</a:t>
            </a:r>
          </a:p>
          <a:p>
            <a:r>
              <a:rPr lang="en-US" dirty="0"/>
              <a:t>Supports connected, disconnected and ORM data access </a:t>
            </a:r>
            <a:br>
              <a:rPr lang="en-US" dirty="0"/>
            </a:br>
            <a:r>
              <a:rPr lang="en-US" dirty="0"/>
              <a:t>models</a:t>
            </a:r>
          </a:p>
          <a:p>
            <a:pPr lvl="1"/>
            <a:r>
              <a:rPr lang="en-US" dirty="0"/>
              <a:t>Excellent integration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</a:p>
          <a:p>
            <a:pPr lvl="1"/>
            <a:r>
              <a:rPr lang="en-US" dirty="0"/>
              <a:t>Allows executing SQL in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Allows accessing data in the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</a:t>
            </a:r>
            <a:r>
              <a:rPr lang="bg-BG"/>
              <a:t> </a:t>
            </a:r>
            <a:r>
              <a:rPr lang="en-US"/>
              <a:t>ADO.NET</a:t>
            </a:r>
            <a:r>
              <a:rPr lang="bg-BG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Data </a:t>
            </a:r>
            <a:r>
              <a:rPr lang="en-US" dirty="0"/>
              <a:t>Providers are collections of classes that provide access to various databases</a:t>
            </a:r>
            <a:endParaRPr lang="bg-BG" dirty="0"/>
          </a:p>
          <a:p>
            <a:pPr lvl="1"/>
            <a:r>
              <a:rPr lang="en-US" dirty="0"/>
              <a:t>For different </a:t>
            </a:r>
            <a:r>
              <a:rPr lang="bg-BG" dirty="0"/>
              <a:t>RDBMS </a:t>
            </a:r>
            <a:r>
              <a:rPr lang="en-US" dirty="0"/>
              <a:t>systems different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Data Provider</a:t>
            </a:r>
            <a:r>
              <a:rPr lang="en-US" b="1" dirty="0">
                <a:solidFill>
                  <a:schemeClr val="bg1"/>
                </a:solidFill>
              </a:rPr>
              <a:t>s </a:t>
            </a:r>
            <a:r>
              <a:rPr lang="en-US" dirty="0"/>
              <a:t>are </a:t>
            </a:r>
            <a:br>
              <a:rPr lang="en-US" dirty="0"/>
            </a:br>
            <a:r>
              <a:rPr lang="en-US" dirty="0"/>
              <a:t>available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Several</a:t>
            </a:r>
            <a:r>
              <a:rPr lang="bg-BG" dirty="0"/>
              <a:t> </a:t>
            </a:r>
            <a:r>
              <a:rPr lang="en-US" dirty="0"/>
              <a:t>common objects are defined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Connection</a:t>
            </a:r>
            <a:r>
              <a:rPr lang="bg-BG" dirty="0"/>
              <a:t> – </a:t>
            </a:r>
            <a:r>
              <a:rPr lang="en-US" dirty="0"/>
              <a:t>to connect to the database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Command</a:t>
            </a:r>
            <a:r>
              <a:rPr lang="bg-BG" dirty="0"/>
              <a:t> – </a:t>
            </a:r>
            <a:r>
              <a:rPr lang="en-US" dirty="0"/>
              <a:t>to run an</a:t>
            </a:r>
            <a:r>
              <a:rPr lang="bg-BG" dirty="0"/>
              <a:t> SQL</a:t>
            </a:r>
            <a:r>
              <a:rPr lang="en-US" dirty="0"/>
              <a:t>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DataReader</a:t>
            </a:r>
            <a:r>
              <a:rPr lang="bg-BG" dirty="0"/>
              <a:t> – </a:t>
            </a:r>
            <a:r>
              <a:rPr lang="en-US" dirty="0"/>
              <a:t>to retrieve data</a:t>
            </a:r>
            <a:endParaRPr lang="bg-BG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Providers in ADO.NET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2913</TotalTime>
  <Words>1746</Words>
  <Application>Microsoft Office PowerPoint</Application>
  <PresentationFormat>Custom</PresentationFormat>
  <Paragraphs>390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SoftUni3_1</vt:lpstr>
      <vt:lpstr>DB Apps Introduction</vt:lpstr>
      <vt:lpstr>Table of Contents</vt:lpstr>
      <vt:lpstr>Have a Question?</vt:lpstr>
      <vt:lpstr>PowerPoint Presentation</vt:lpstr>
      <vt:lpstr>Connected Model</vt:lpstr>
      <vt:lpstr>Connected Model: Benefits and Drawbacks</vt:lpstr>
      <vt:lpstr>PowerPoint Presentation</vt:lpstr>
      <vt:lpstr>What Is ADO.NET?</vt:lpstr>
      <vt:lpstr>Data Providers in ADO.NET</vt:lpstr>
      <vt:lpstr>Data Providers in ADO.NET (2)</vt:lpstr>
      <vt:lpstr>SqlClient and ADO.NET Connected Model</vt:lpstr>
      <vt:lpstr>SqlClient and ADO.NET Disconnected Model</vt:lpstr>
      <vt:lpstr>ORM Model</vt:lpstr>
      <vt:lpstr>ORM Model – Benefits and Problems</vt:lpstr>
      <vt:lpstr>ADO.NET: Entity Framework Core</vt:lpstr>
      <vt:lpstr>PowerPoint Presentation</vt:lpstr>
      <vt:lpstr>SqlClient Data Provider</vt:lpstr>
      <vt:lpstr>The SqlConnection Class</vt:lpstr>
      <vt:lpstr>SqlConnection – Example</vt:lpstr>
      <vt:lpstr>DB Connection String</vt:lpstr>
      <vt:lpstr>Working with SqlConnection</vt:lpstr>
      <vt:lpstr>The SqlCommand Class</vt:lpstr>
      <vt:lpstr>SqlCommand – Example</vt:lpstr>
      <vt:lpstr>The SqlDataReader Class</vt:lpstr>
      <vt:lpstr>SqlDataReader – Example</vt:lpstr>
      <vt:lpstr>PowerPoint Presentation</vt:lpstr>
      <vt:lpstr>What is SQL Injection? (1)</vt:lpstr>
      <vt:lpstr>What is SQL Injection? (2)</vt:lpstr>
      <vt:lpstr>How Does SQL Injection Work?</vt:lpstr>
      <vt:lpstr>Preventing SQL Injection</vt:lpstr>
      <vt:lpstr>The SqlParameter Class</vt:lpstr>
      <vt:lpstr>Parameterized Commands – Example</vt:lpstr>
      <vt:lpstr>PowerPoint Presentation</vt:lpstr>
      <vt:lpstr>Connecting to Non-Microsoft Databases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</dc:title>
  <dc:subject>Software Development Course</dc:subject>
  <dc:creator>Software University Foundation</dc:creator>
  <cp:keywords>CSharp, Advanced, DB, Apps, Introduction, technologySoftware University, SoftUni, programming, coding, software development, education, training, course</cp:keywords>
  <dc:description>Databases Advanced Course @ SoftUni – https://softuni.bg/courses/databases-advanced-entity-framework</dc:description>
  <cp:lastModifiedBy>Стамо Петков</cp:lastModifiedBy>
  <cp:revision>366</cp:revision>
  <dcterms:created xsi:type="dcterms:W3CDTF">2014-01-02T17:00:34Z</dcterms:created>
  <dcterms:modified xsi:type="dcterms:W3CDTF">2019-02-18T16:31:17Z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