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576" r:id="rId2"/>
    <p:sldId id="529" r:id="rId3"/>
    <p:sldId id="460" r:id="rId4"/>
    <p:sldId id="606" r:id="rId5"/>
    <p:sldId id="603" r:id="rId6"/>
    <p:sldId id="604" r:id="rId7"/>
    <p:sldId id="605" r:id="rId8"/>
    <p:sldId id="607" r:id="rId9"/>
    <p:sldId id="608" r:id="rId10"/>
    <p:sldId id="610" r:id="rId11"/>
    <p:sldId id="611" r:id="rId12"/>
    <p:sldId id="618" r:id="rId13"/>
    <p:sldId id="619" r:id="rId14"/>
    <p:sldId id="620" r:id="rId15"/>
    <p:sldId id="577" r:id="rId16"/>
    <p:sldId id="579" r:id="rId17"/>
    <p:sldId id="580" r:id="rId18"/>
    <p:sldId id="581" r:id="rId19"/>
    <p:sldId id="582" r:id="rId20"/>
    <p:sldId id="583" r:id="rId21"/>
    <p:sldId id="584" r:id="rId22"/>
    <p:sldId id="614" r:id="rId23"/>
    <p:sldId id="625" r:id="rId24"/>
    <p:sldId id="626" r:id="rId25"/>
    <p:sldId id="627" r:id="rId26"/>
    <p:sldId id="628" r:id="rId27"/>
    <p:sldId id="629" r:id="rId28"/>
    <p:sldId id="630" r:id="rId29"/>
    <p:sldId id="595" r:id="rId30"/>
    <p:sldId id="596" r:id="rId31"/>
    <p:sldId id="597" r:id="rId32"/>
    <p:sldId id="598" r:id="rId33"/>
    <p:sldId id="599" r:id="rId34"/>
    <p:sldId id="622" r:id="rId35"/>
    <p:sldId id="601" r:id="rId36"/>
    <p:sldId id="602" r:id="rId37"/>
    <p:sldId id="623" r:id="rId38"/>
    <p:sldId id="349" r:id="rId39"/>
    <p:sldId id="401" r:id="rId40"/>
    <p:sldId id="259" r:id="rId41"/>
    <p:sldId id="260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D80FFD1-ACB2-4FDB-93CD-EC84E0E0CB3E}">
          <p14:sldIdLst>
            <p14:sldId id="576"/>
            <p14:sldId id="529"/>
            <p14:sldId id="460"/>
          </p14:sldIdLst>
        </p14:section>
        <p14:section name="Pipes" id="{90399F21-51C6-4A61-869E-587698E850D1}">
          <p14:sldIdLst>
            <p14:sldId id="606"/>
            <p14:sldId id="603"/>
            <p14:sldId id="604"/>
            <p14:sldId id="605"/>
            <p14:sldId id="607"/>
            <p14:sldId id="608"/>
            <p14:sldId id="610"/>
          </p14:sldIdLst>
        </p14:section>
        <p14:section name="JWT" id="{5709679D-2892-49BB-9E4E-FD97F5F9AB30}">
          <p14:sldIdLst>
            <p14:sldId id="611"/>
            <p14:sldId id="618"/>
            <p14:sldId id="619"/>
            <p14:sldId id="620"/>
          </p14:sldIdLst>
        </p14:section>
        <p14:section name="Interceptors" id="{CFFF7FF2-E453-4132-A954-196E01A880D2}">
          <p14:sldIdLst>
            <p14:sldId id="577"/>
            <p14:sldId id="579"/>
            <p14:sldId id="580"/>
            <p14:sldId id="581"/>
            <p14:sldId id="582"/>
            <p14:sldId id="583"/>
            <p14:sldId id="584"/>
            <p14:sldId id="614"/>
          </p14:sldIdLst>
        </p14:section>
        <p14:section name="Lazy Loading" id="{98BF7A10-A1A0-4B28-AE15-849C030EBDE3}">
          <p14:sldIdLst>
            <p14:sldId id="625"/>
            <p14:sldId id="626"/>
            <p14:sldId id="627"/>
            <p14:sldId id="628"/>
            <p14:sldId id="629"/>
            <p14:sldId id="630"/>
          </p14:sldIdLst>
        </p14:section>
        <p14:section name="Subjects" id="{EEA2C16D-B8DE-479D-8C43-BEB9956F542D}">
          <p14:sldIdLst>
            <p14:sldId id="595"/>
            <p14:sldId id="596"/>
            <p14:sldId id="597"/>
            <p14:sldId id="598"/>
            <p14:sldId id="599"/>
            <p14:sldId id="622"/>
            <p14:sldId id="601"/>
            <p14:sldId id="602"/>
            <p14:sldId id="623"/>
          </p14:sldIdLst>
        </p14:section>
        <p14:section name="Summary" id="{4B4D4EC8-3B49-4103-BABB-35C1332CE780}">
          <p14:sldIdLst>
            <p14:sldId id="349"/>
            <p14:sldId id="401"/>
            <p14:sldId id="259"/>
            <p14:sldId id="26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91922B-9A1E-4740-BEFD-16D0DAF5ED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9947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73FA56-430A-42AD-9C46-825B379AA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2873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C401514-0BAE-4D1C-BDD6-F7814F9051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68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841F4C-DFEF-4928-9D75-53ACDFB82A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270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8320A-5DFF-4FE8-970C-FD5C01B214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75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84EB0C-1E12-497F-B67D-D97347F5F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299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DA20FA-20A1-4F0B-A6E3-B8764FA8FE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141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46FE3A-B2A7-49A2-B703-8C9AFF9084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549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8F8F82-950C-4585-8E94-614A131D6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590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39DF45-EE13-4F2D-B1CA-22D4DCF19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853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08CFD6-9DE7-45CB-8D14-A3139D4EFC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385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?query=pip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Authentication, Intercepting HTTP Requests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Pipes, JWT, Interceptors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61644" y="4879111"/>
            <a:ext cx="3061240" cy="524815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1" y="3656419"/>
            <a:ext cx="1294200" cy="13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Async pipe takes care of </a:t>
            </a:r>
            <a:r>
              <a:rPr lang="en-US" b="1" dirty="0">
                <a:solidFill>
                  <a:schemeClr val="bg1"/>
                </a:solidFill>
              </a:rPr>
              <a:t>subscribing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unwrapping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data </a:t>
            </a:r>
          </a:p>
          <a:p>
            <a:r>
              <a:rPr lang="en-US" dirty="0"/>
              <a:t>As well as </a:t>
            </a:r>
            <a:r>
              <a:rPr lang="en-US" b="1" dirty="0">
                <a:solidFill>
                  <a:schemeClr val="bg1"/>
                </a:solidFill>
              </a:rPr>
              <a:t>unsubscribing</a:t>
            </a:r>
            <a:r>
              <a:rPr lang="en-US" dirty="0"/>
              <a:t> when the component is </a:t>
            </a:r>
            <a:r>
              <a:rPr lang="en-US" b="1" dirty="0">
                <a:solidFill>
                  <a:schemeClr val="bg1"/>
                </a:solidFill>
              </a:rPr>
              <a:t>destroyed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Pipe - Observables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2253" y="5661875"/>
            <a:ext cx="8650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post of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posts |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"&gt;…&lt;/div&gt;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1" y="2667001"/>
            <a:ext cx="86501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Observable&lt;Post[]&gt;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$posts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0C250B-4323-4645-8140-81FD0424A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5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2F5F-CE87-48B6-A448-A32AE44B98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JWT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4174" y="5472909"/>
            <a:ext cx="3743654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JSON Web Token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3" y="1340841"/>
            <a:ext cx="2562297" cy="25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4E723-5774-4A96-9453-07C5F03C6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 Web Token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JWT</a:t>
            </a:r>
            <a:r>
              <a:rPr lang="en-US" dirty="0"/>
              <a:t>) is an open standard that defines a</a:t>
            </a:r>
            <a:br>
              <a:rPr lang="en-US" dirty="0"/>
            </a:br>
            <a:r>
              <a:rPr lang="en-US" dirty="0"/>
              <a:t>compact and self-contained way for securely</a:t>
            </a:r>
            <a:br>
              <a:rPr lang="en-US" dirty="0"/>
            </a:br>
            <a:r>
              <a:rPr lang="en-US" dirty="0"/>
              <a:t>transmitting information between parties as a JSON object</a:t>
            </a:r>
          </a:p>
          <a:p>
            <a:r>
              <a:rPr lang="en-US" dirty="0"/>
              <a:t>This information can be verified and trusted because it is</a:t>
            </a:r>
            <a:br>
              <a:rPr lang="en-US" dirty="0"/>
            </a:br>
            <a:r>
              <a:rPr lang="en-US" dirty="0"/>
              <a:t>digitally signed</a:t>
            </a:r>
          </a:p>
          <a:p>
            <a:r>
              <a:rPr lang="en-US" dirty="0"/>
              <a:t>JWTs can be signed using a secret or a public/private key pair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RSA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ECDSA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E76BC-E5EA-4DCE-A79C-4F8D9BB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AD70D-E8F5-4990-9463-A5D4125DE5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2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AA5290-05C1-46F1-9B53-400F86DA7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Tokens are useful for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(most common scenario) - Once the user is</a:t>
            </a:r>
            <a:br>
              <a:rPr lang="en-US" dirty="0"/>
            </a:br>
            <a:r>
              <a:rPr lang="en-US" dirty="0"/>
              <a:t>logged in, each subsequent request will include JWT, allowing</a:t>
            </a:r>
            <a:br>
              <a:rPr lang="en-US" dirty="0"/>
            </a:br>
            <a:r>
              <a:rPr lang="en-US" dirty="0"/>
              <a:t>the user to access routes, services and resources that are</a:t>
            </a:r>
            <a:br>
              <a:rPr lang="en-US" dirty="0"/>
            </a:br>
            <a:r>
              <a:rPr lang="en-US" dirty="0"/>
              <a:t>permitted with that token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Exchange</a:t>
            </a:r>
            <a:r>
              <a:rPr lang="en-US" dirty="0"/>
              <a:t>: JSON Web Tokens are good way of</a:t>
            </a:r>
            <a:br>
              <a:rPr lang="en-US" dirty="0"/>
            </a:br>
            <a:r>
              <a:rPr lang="en-US" dirty="0"/>
              <a:t>securely transmitting information between parties. Because</a:t>
            </a:r>
            <a:br>
              <a:rPr lang="en-US" dirty="0"/>
            </a:br>
            <a:r>
              <a:rPr lang="en-US" dirty="0"/>
              <a:t>they are signed digitally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C893EC-BC27-42C7-A128-B47446DF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JWT?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A1C8D-A45A-4B6C-928F-C3B355445C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1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DEDAB0-0F6F-44B0-B978-A4D0DE90D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its compact form, JSON Web Tokens consist of three parts</a:t>
            </a:r>
            <a:br>
              <a:rPr lang="en-US" dirty="0"/>
            </a:br>
            <a:r>
              <a:rPr lang="en-US" dirty="0"/>
              <a:t>separated by dots ( . 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E8CA6-5629-4AE4-B7E7-C1FA00A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Structure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223A0-4D41-418D-8DD4-5DF562C819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9E25D-1079-4EF2-BFFF-F62B9662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8375" y="2628900"/>
            <a:ext cx="661588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00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6222-A78C-4845-8978-A775B813DD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Interceptors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1" y="5481732"/>
            <a:ext cx="7117589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Attaching Tokens, Error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EF993D-303F-4B0A-A235-CAC0C83DC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3" y="1340841"/>
            <a:ext cx="2562297" cy="25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275571"/>
            <a:ext cx="9927138" cy="5276048"/>
          </a:xfrm>
        </p:spPr>
        <p:txBody>
          <a:bodyPr/>
          <a:lstStyle/>
          <a:p>
            <a:r>
              <a:rPr lang="en-US" dirty="0"/>
              <a:t>Automatically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authentication information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Often involves attaching </a:t>
            </a:r>
            <a:r>
              <a:rPr lang="en-US" b="1" dirty="0">
                <a:solidFill>
                  <a:schemeClr val="bg1"/>
                </a:solidFill>
              </a:rPr>
              <a:t>tokens</a:t>
            </a:r>
          </a:p>
          <a:p>
            <a:pPr lvl="1"/>
            <a:r>
              <a:rPr lang="en-US" dirty="0"/>
              <a:t>JSON Web Token (JWT)</a:t>
            </a:r>
          </a:p>
          <a:p>
            <a:pPr lvl="1"/>
            <a:r>
              <a:rPr lang="en-US" dirty="0"/>
              <a:t>Other form of access tokens </a:t>
            </a:r>
          </a:p>
          <a:p>
            <a:r>
              <a:rPr lang="en-US" dirty="0"/>
              <a:t>Implemented since </a:t>
            </a:r>
            <a:r>
              <a:rPr lang="en-US" b="1" dirty="0">
                <a:solidFill>
                  <a:schemeClr val="bg1"/>
                </a:solidFill>
              </a:rPr>
              <a:t>Angular 4 </a:t>
            </a: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ED9AF3-B1F7-4F37-9C90-C55E15F51F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9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Aft>
                <a:spcPts val="23000"/>
              </a:spcAft>
            </a:pPr>
            <a:r>
              <a:rPr lang="en-US" dirty="0"/>
              <a:t>Import the following</a:t>
            </a:r>
          </a:p>
          <a:p>
            <a:pPr>
              <a:spcAft>
                <a:spcPts val="23000"/>
              </a:spcAft>
            </a:pPr>
            <a:r>
              <a:rPr lang="en-US" dirty="0"/>
              <a:t>All interceptors that we create are </a:t>
            </a:r>
            <a:r>
              <a:rPr lang="en-US" b="1" dirty="0">
                <a:solidFill>
                  <a:schemeClr val="bg1"/>
                </a:solidFill>
              </a:rPr>
              <a:t>injectables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implement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interface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Http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09000"/>
            <a:ext cx="512639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HttpResponse</a:t>
            </a:r>
            <a:r>
              <a:rPr lang="en-US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HttpInterceptor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'@angular/common/http'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6064486"/>
            <a:ext cx="970946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TokenInterceptor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HttpInterceptor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B83BA3-9E8E-43BC-88FC-7012320C3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3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interface gives us an </a:t>
            </a:r>
            <a:r>
              <a:rPr lang="en-US" b="1" dirty="0">
                <a:solidFill>
                  <a:schemeClr val="bg1"/>
                </a:solidFill>
              </a:rPr>
              <a:t>intercept</a:t>
            </a:r>
            <a:r>
              <a:rPr lang="en-US" dirty="0"/>
              <a:t> method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Requests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993" y="1872877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intercept(request: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&lt;any&gt;, next: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): Observable&lt;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&lt;any&gt;&gt;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request = request.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setHeaders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Authorization: `Bearer ${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this.authService.token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}`,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Content-Type: 'application/json'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next.handle(request);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189285" y="2410661"/>
            <a:ext cx="3734896" cy="1018339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To make changes </a:t>
            </a:r>
            <a:r>
              <a:rPr lang="en-US" sz="2400" b="1" noProof="1">
                <a:solidFill>
                  <a:schemeClr val="bg1"/>
                </a:solidFill>
              </a:rPr>
              <a:t>clone</a:t>
            </a:r>
            <a:r>
              <a:rPr lang="en-US" sz="2400" b="1" noProof="1">
                <a:solidFill>
                  <a:srgbClr val="FFFFFF"/>
                </a:solidFill>
              </a:rPr>
              <a:t> the </a:t>
            </a:r>
            <a:r>
              <a:rPr lang="en-US" sz="2400" b="1" noProof="1">
                <a:solidFill>
                  <a:schemeClr val="bg1"/>
                </a:solidFill>
              </a:rPr>
              <a:t>original</a:t>
            </a:r>
            <a:r>
              <a:rPr lang="en-US" sz="2400" b="1" noProof="1">
                <a:solidFill>
                  <a:srgbClr val="FFFFFF"/>
                </a:solidFill>
              </a:rPr>
              <a:t> request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168993" y="4874951"/>
            <a:ext cx="3734896" cy="1018339"/>
          </a:xfrm>
          <a:prstGeom prst="wedgeRoundRectCallout">
            <a:avLst>
              <a:gd name="adj1" fmla="val -42574"/>
              <a:gd name="adj2" fmla="val -49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Passing control to </a:t>
            </a:r>
            <a:r>
              <a:rPr lang="en-US" sz="2400" b="1" noProof="1">
                <a:solidFill>
                  <a:schemeClr val="bg1"/>
                </a:solidFill>
              </a:rPr>
              <a:t>next interceptor</a:t>
            </a:r>
            <a:r>
              <a:rPr lang="en-US" sz="2400" b="1" noProof="1">
                <a:solidFill>
                  <a:srgbClr val="FFFFFF"/>
                </a:solidFill>
              </a:rPr>
              <a:t> in the </a:t>
            </a:r>
            <a:r>
              <a:rPr lang="en-US" sz="2400" b="1" noProof="1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613189C-5E6A-4C1F-8D72-45BA73AC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3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case we need to attach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tokens we can always reach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URL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3907" y="2514600"/>
            <a:ext cx="1054418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if (</a:t>
            </a:r>
            <a:r>
              <a:rPr lang="en-US" sz="2400" b="1" dirty="0">
                <a:latin typeface="Consolas" panose="020B0609020204030204" pitchFamily="49" charset="0"/>
              </a:rPr>
              <a:t>req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.endsWith('login') || </a:t>
            </a:r>
            <a:r>
              <a:rPr lang="en-US" sz="2400" b="1" dirty="0">
                <a:latin typeface="Consolas" panose="020B0609020204030204" pitchFamily="49" charset="0"/>
              </a:rPr>
              <a:t>req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.endsWith(appKey))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req.clone({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setHeaders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'Authorization': `Basic ${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btoa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(${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appKey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})}`,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'Content-Type': 'application/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      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else { </a:t>
            </a:r>
          </a:p>
          <a:p>
            <a:r>
              <a:rPr lang="en-US" sz="2400" b="1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Attach other type of headers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47B822-299D-4CE2-AC48-46FE43A38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221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07949"/>
            <a:ext cx="6580598" cy="5528766"/>
          </a:xfrm>
        </p:spPr>
        <p:txBody>
          <a:bodyPr>
            <a:normAutofit/>
          </a:bodyPr>
          <a:lstStyle/>
          <a:p>
            <a:r>
              <a:rPr lang="en-US" dirty="0"/>
              <a:t>Pipes</a:t>
            </a:r>
          </a:p>
          <a:p>
            <a:r>
              <a:rPr lang="en-US" dirty="0"/>
              <a:t>JWT Authentication</a:t>
            </a:r>
          </a:p>
          <a:p>
            <a:r>
              <a:rPr lang="en-US" dirty="0"/>
              <a:t>Interceptors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Subjects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4400" y="1447806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79C03F6-4181-4500-893E-9FD10366E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5000"/>
              </a:spcAft>
            </a:pPr>
            <a:r>
              <a:rPr lang="en-US" dirty="0"/>
              <a:t>The interceptor needs to be added to the </a:t>
            </a:r>
            <a:r>
              <a:rPr lang="en-US" b="1" dirty="0">
                <a:solidFill>
                  <a:schemeClr val="bg1"/>
                </a:solidFill>
              </a:rPr>
              <a:t>HTTP_INTERCEPTORS </a:t>
            </a:r>
            <a:r>
              <a:rPr lang="en-US" dirty="0"/>
              <a:t>array (in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r>
              <a:rPr lang="en-US" dirty="0"/>
              <a:t>)</a:t>
            </a:r>
          </a:p>
          <a:p>
            <a:pPr>
              <a:spcAft>
                <a:spcPts val="5000"/>
              </a:spcAft>
            </a:pPr>
            <a:r>
              <a:rPr lang="en-US" dirty="0"/>
              <a:t>Provide it the following way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the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895" y="2438400"/>
            <a:ext cx="984154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'@angular/common/http'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895" y="3657601"/>
            <a:ext cx="5521105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provide: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useClass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TokenInterceptor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multi: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E9619B-2BDE-4469-8609-593B8BA94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3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responses using the </a:t>
            </a:r>
            <a:r>
              <a:rPr lang="en-US" b="1" dirty="0">
                <a:solidFill>
                  <a:schemeClr val="bg1"/>
                </a:solidFill>
              </a:rPr>
              <a:t>pipe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tap</a:t>
            </a:r>
            <a:r>
              <a:rPr lang="en-US" dirty="0"/>
              <a:t> operators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Responses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817" y="2041015"/>
            <a:ext cx="72351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501" y="2844000"/>
            <a:ext cx="7235183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.pipe(tap((event : HttpEvent&lt;any&gt;)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(event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HttpResponse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&amp;&amp; </a:t>
            </a:r>
            <a:r>
              <a:rPr lang="en-US" sz="2400" b="1" dirty="0" err="1">
                <a:latin typeface="Consolas" panose="020B0609020204030204" pitchFamily="49" charset="0"/>
              </a:rPr>
              <a:t>req.url.endsWith</a:t>
            </a:r>
            <a:r>
              <a:rPr lang="en-US" sz="2400" b="1" dirty="0">
                <a:latin typeface="Consolas" panose="020B0609020204030204" pitchFamily="49" charset="0"/>
              </a:rPr>
              <a:t>('login')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saveToken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B0583E2-7987-451A-9909-90CD14366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8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server errors with </a:t>
            </a:r>
            <a:r>
              <a:rPr lang="en-US" b="1" dirty="0" err="1">
                <a:solidFill>
                  <a:schemeClr val="bg1"/>
                </a:solidFill>
              </a:rPr>
              <a:t>catchError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throwError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Server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666" y="1866394"/>
            <a:ext cx="951848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catchError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throwError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666" y="2967013"/>
            <a:ext cx="9518488" cy="3539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.pipe(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catchError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((err: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HttpErrorResponse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if 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=== 401)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Log the errors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this.router.navigate</a:t>
            </a:r>
            <a:r>
              <a:rPr lang="en-US" sz="2400" b="1" dirty="0">
                <a:latin typeface="Consolas" panose="020B0609020204030204" pitchFamily="49" charset="0"/>
              </a:rPr>
              <a:t>([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/login</a:t>
            </a:r>
            <a:r>
              <a:rPr lang="en-US" sz="2400" b="1" dirty="0">
                <a:latin typeface="Consolas" panose="020B0609020204030204" pitchFamily="49" charset="0"/>
              </a:rPr>
              <a:t>' ])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throwError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8ADBA7-FF08-43B4-AC5C-BF2B4B082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31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5C38-021B-4143-9951-CC2BE62734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Lazy Loading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896" y="1600200"/>
            <a:ext cx="1964210" cy="212153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AF20F25-1EDF-42CB-953B-482FB62A413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Loading</a:t>
            </a:r>
          </a:p>
        </p:txBody>
      </p:sp>
    </p:spTree>
    <p:extLst>
      <p:ext uri="{BB962C8B-B14F-4D97-AF65-F5344CB8AC3E}">
        <p14:creationId xmlns:p14="http://schemas.microsoft.com/office/powerpoint/2010/main" val="30922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01067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Loading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in a big bundle could be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dirty="0"/>
              <a:t>Lazy Loading helps us to </a:t>
            </a:r>
            <a:r>
              <a:rPr lang="en-US" b="1" dirty="0">
                <a:solidFill>
                  <a:schemeClr val="bg1"/>
                </a:solidFill>
              </a:rPr>
              <a:t>download </a:t>
            </a:r>
            <a:r>
              <a:rPr lang="en-US" dirty="0"/>
              <a:t>the web pages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 chunks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Angular </a:t>
            </a:r>
            <a:r>
              <a:rPr lang="en-US" dirty="0"/>
              <a:t>this is done by firstly organizing the </a:t>
            </a:r>
            <a:br>
              <a:rPr lang="en-US" dirty="0"/>
            </a:br>
            <a:r>
              <a:rPr lang="en-US" dirty="0"/>
              <a:t>application into </a:t>
            </a:r>
            <a:r>
              <a:rPr lang="en-US" b="1" dirty="0">
                <a:solidFill>
                  <a:schemeClr val="bg1"/>
                </a:solidFill>
              </a:rPr>
              <a:t>separate modules</a:t>
            </a:r>
          </a:p>
          <a:p>
            <a:r>
              <a:rPr lang="en-US" dirty="0"/>
              <a:t>The module should be loaded the moment a user </a:t>
            </a:r>
            <a:br>
              <a:rPr lang="en-US" dirty="0"/>
            </a:br>
            <a:r>
              <a:rPr lang="en-US" dirty="0"/>
              <a:t>navigates to the </a:t>
            </a:r>
            <a:r>
              <a:rPr lang="en-US" b="1" dirty="0">
                <a:solidFill>
                  <a:schemeClr val="bg1"/>
                </a:solidFill>
              </a:rPr>
              <a:t>main route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Lazy Loading 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EF7D4D2-069A-4BC9-9F26-8FAF730F88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Feature Module - </a:t>
            </a:r>
            <a:r>
              <a:rPr lang="en-US" b="1" dirty="0">
                <a:solidFill>
                  <a:schemeClr val="bg1"/>
                </a:solidFill>
              </a:rPr>
              <a:t>Furniture Module</a:t>
            </a:r>
          </a:p>
          <a:p>
            <a:pPr lvl="1"/>
            <a:r>
              <a:rPr lang="en-US" dirty="0"/>
              <a:t>Components - FurnitureAll, FurnitureDetails, FurnitureEdit</a:t>
            </a:r>
          </a:p>
          <a:p>
            <a:pPr>
              <a:spcAft>
                <a:spcPts val="12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routing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Lazy Loading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3241903"/>
            <a:ext cx="880109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furnitureRoutes = [ { path: '', children: […] }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RouterModule.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forChild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(furnitureRouting)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exports: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RouterModule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047E15-3741-4C12-97A9-A2D49272C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74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/>
          <a:lstStyle/>
          <a:p>
            <a:r>
              <a:rPr lang="en-US" dirty="0"/>
              <a:t>The Feature Module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be imported inside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bootstrap module </a:t>
            </a:r>
            <a:r>
              <a:rPr lang="en-US" dirty="0"/>
              <a:t>(</a:t>
            </a:r>
            <a:r>
              <a:rPr lang="en-US" dirty="0" err="1"/>
              <a:t>app.module.ts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Warning - Don't Import in Bootstrap Module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3930" y="2514601"/>
            <a:ext cx="871442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'./furniture/…'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Avoid this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33558" y="5136558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Loaded at </a:t>
            </a:r>
            <a:r>
              <a:rPr lang="en-US" sz="2800" b="1" noProof="1">
                <a:solidFill>
                  <a:schemeClr val="bg1"/>
                </a:solidFill>
              </a:rPr>
              <a:t>app start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FC5E9B-BC47-484D-AEA7-4F8DFF94A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4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Instead use </a:t>
            </a:r>
            <a:r>
              <a:rPr lang="en-US" b="1" dirty="0">
                <a:solidFill>
                  <a:schemeClr val="bg1"/>
                </a:solidFill>
              </a:rPr>
              <a:t>loadChildren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main routing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Children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05000"/>
            <a:ext cx="97890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Routes =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path: '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path: 'signup',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SignupComponent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path: 'furniture',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loadChildren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import('./furniture/furniture.module')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.then(m =&gt; m.AppFurnitureModule)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871000" y="4772388"/>
            <a:ext cx="4360920" cy="510778"/>
          </a:xfrm>
          <a:prstGeom prst="wedgeRoundRectCallout">
            <a:avLst>
              <a:gd name="adj1" fmla="val -35908"/>
              <a:gd name="adj2" fmla="val -7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name of the exported class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1333ECC-8FE7-4889-BAD0-30626A35A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68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To protect lazy loaded modules use a </a:t>
            </a:r>
            <a:r>
              <a:rPr lang="en-US" b="1" dirty="0">
                <a:solidFill>
                  <a:schemeClr val="bg1"/>
                </a:solidFill>
              </a:rPr>
              <a:t>canLoad guard </a:t>
            </a:r>
            <a:r>
              <a:rPr lang="en-US" dirty="0"/>
              <a:t>instead</a:t>
            </a:r>
            <a:br>
              <a:rPr lang="en-US" dirty="0"/>
            </a:b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canActivate guard</a:t>
            </a:r>
          </a:p>
          <a:p>
            <a:r>
              <a:rPr lang="en-US" dirty="0"/>
              <a:t>AuthGuard should implement the </a:t>
            </a:r>
            <a:r>
              <a:rPr lang="en-US" b="1" dirty="0">
                <a:solidFill>
                  <a:schemeClr val="bg1"/>
                </a:solidFill>
              </a:rPr>
              <a:t>CanLoad interface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 Module with CanLoad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159000"/>
            <a:ext cx="940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path: 'furniture',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loadChildren: import('./furniture/furniture.module')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.then(m =&gt; m.AppFurnitureModule)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canLoad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AuthGuard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559D159-DA98-4FE1-9E06-D40EF4ADC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33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F51A-83C2-4FE8-AFFA-1C821EC3DC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66800"/>
            <a:ext cx="3276600" cy="32766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643F308-C18E-4FAE-BC01-FE4697608D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Observer and Observable</a:t>
            </a:r>
          </a:p>
        </p:txBody>
      </p:sp>
    </p:spTree>
    <p:extLst>
      <p:ext uri="{BB962C8B-B14F-4D97-AF65-F5344CB8AC3E}">
        <p14:creationId xmlns:p14="http://schemas.microsoft.com/office/powerpoint/2010/main" val="39924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22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#js-frameworks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8" y="152400"/>
            <a:ext cx="9503571" cy="882654"/>
          </a:xfrm>
        </p:spPr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64FB1C-C720-4CA7-8D2E-6EE879B6E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6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212007"/>
            <a:ext cx="10129234" cy="5141994"/>
          </a:xfrm>
        </p:spPr>
        <p:txBody>
          <a:bodyPr>
            <a:normAutofit/>
          </a:bodyPr>
          <a:lstStyle/>
          <a:p>
            <a:r>
              <a:rPr lang="en-US" sz="3200" dirty="0"/>
              <a:t>An RxJS Subject is a </a:t>
            </a:r>
            <a:r>
              <a:rPr lang="en-US" sz="3200" b="1" dirty="0">
                <a:solidFill>
                  <a:schemeClr val="bg1"/>
                </a:solidFill>
              </a:rPr>
              <a:t>special type </a:t>
            </a:r>
            <a:r>
              <a:rPr lang="en-US" sz="3200" dirty="0"/>
              <a:t>of Observable</a:t>
            </a:r>
          </a:p>
          <a:p>
            <a:r>
              <a:rPr lang="en-US" sz="3200" dirty="0"/>
              <a:t>It allows values to be </a:t>
            </a:r>
            <a:r>
              <a:rPr lang="en-US" sz="3200" b="1" dirty="0">
                <a:solidFill>
                  <a:schemeClr val="bg1"/>
                </a:solidFill>
              </a:rPr>
              <a:t>multicasted</a:t>
            </a:r>
            <a:r>
              <a:rPr lang="en-US" sz="3200" dirty="0"/>
              <a:t> to many </a:t>
            </a:r>
            <a:r>
              <a:rPr lang="en-US" sz="3200" b="1" dirty="0">
                <a:solidFill>
                  <a:schemeClr val="bg1"/>
                </a:solidFill>
              </a:rPr>
              <a:t>Observers</a:t>
            </a:r>
          </a:p>
          <a:p>
            <a:r>
              <a:rPr lang="en-US" sz="3200" dirty="0"/>
              <a:t>Subjects are like </a:t>
            </a:r>
            <a:r>
              <a:rPr lang="en-US" sz="3200" b="1" dirty="0">
                <a:solidFill>
                  <a:schemeClr val="bg1"/>
                </a:solidFill>
              </a:rPr>
              <a:t>Event Emitters</a:t>
            </a:r>
          </a:p>
          <a:p>
            <a:pPr lvl="1"/>
            <a:r>
              <a:rPr lang="en-US" sz="3200" dirty="0"/>
              <a:t>They maintain a registry of many listeners</a:t>
            </a:r>
          </a:p>
          <a:p>
            <a:r>
              <a:rPr lang="en-US" sz="3200" dirty="0"/>
              <a:t>Every Subject is an </a:t>
            </a:r>
            <a:r>
              <a:rPr lang="en-US" sz="3200" b="1" dirty="0">
                <a:solidFill>
                  <a:schemeClr val="bg1"/>
                </a:solidFill>
              </a:rPr>
              <a:t>Observable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has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subscribe()</a:t>
            </a:r>
          </a:p>
          <a:p>
            <a:r>
              <a:rPr lang="en-US" sz="3200" dirty="0"/>
              <a:t>Every Subject is an </a:t>
            </a:r>
            <a:r>
              <a:rPr lang="en-US" sz="3200" b="1" dirty="0">
                <a:solidFill>
                  <a:schemeClr val="bg1"/>
                </a:solidFill>
              </a:rPr>
              <a:t>Observer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has methods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error()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complete()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Subject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1181BA-F738-4A7A-A273-03374100E5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Subject is an Observer - provide it to the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10740" y="1817135"/>
            <a:ext cx="8001000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subject = new </a:t>
            </a:r>
            <a:r>
              <a:rPr lang="en-US" sz="2400" dirty="0">
                <a:solidFill>
                  <a:schemeClr val="bg1"/>
                </a:solidFill>
              </a:rPr>
              <a:t>Subject</a:t>
            </a:r>
            <a:r>
              <a:rPr lang="en-US" sz="24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subject.</a:t>
            </a:r>
            <a:r>
              <a:rPr lang="en-US" sz="2400" dirty="0" err="1">
                <a:solidFill>
                  <a:schemeClr val="bg1"/>
                </a:solidFill>
              </a:rPr>
              <a:t>subscribe</a:t>
            </a:r>
            <a:r>
              <a:rPr lang="en-US" sz="24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next: (v) =&gt; console.log(`</a:t>
            </a:r>
            <a:r>
              <a:rPr lang="en-US" sz="2400" dirty="0" err="1"/>
              <a:t>observerA</a:t>
            </a:r>
            <a:r>
              <a:rPr lang="en-US" sz="24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subject.</a:t>
            </a:r>
            <a:r>
              <a:rPr lang="en-US" sz="2400" dirty="0" err="1">
                <a:solidFill>
                  <a:schemeClr val="bg1"/>
                </a:solidFill>
              </a:rPr>
              <a:t>subscribe</a:t>
            </a:r>
            <a:r>
              <a:rPr lang="en-US" sz="24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next: (v) =&gt; console.log(`</a:t>
            </a:r>
            <a:r>
              <a:rPr lang="en-US" sz="2400" dirty="0" err="1"/>
              <a:t>observerB</a:t>
            </a:r>
            <a:r>
              <a:rPr lang="en-US" sz="24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observable = 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/>
              <a:t>([1, 2, 3]);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observable.subscribe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subject</a:t>
            </a:r>
            <a:r>
              <a:rPr lang="en-US" sz="2400" dirty="0"/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 </a:t>
            </a:r>
            <a:r>
              <a:rPr lang="bg-BG" dirty="0"/>
              <a:t>-</a:t>
            </a:r>
            <a:r>
              <a:rPr lang="en-US" dirty="0"/>
              <a:t> Example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8849440" y="3810000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322722" y="2322529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observerA: 1</a:t>
            </a:r>
          </a:p>
          <a:p>
            <a:r>
              <a:rPr lang="pt-BR" sz="2400"/>
              <a:t>observerB: 1</a:t>
            </a:r>
          </a:p>
          <a:p>
            <a:r>
              <a:rPr lang="pt-BR" sz="2400"/>
              <a:t>observerA: 2</a:t>
            </a:r>
          </a:p>
          <a:p>
            <a:r>
              <a:rPr lang="pt-BR" sz="2400"/>
              <a:t>observerB: 2</a:t>
            </a:r>
          </a:p>
          <a:p>
            <a:r>
              <a:rPr lang="pt-BR" sz="2400"/>
              <a:t>observerA: 3</a:t>
            </a:r>
          </a:p>
          <a:p>
            <a:r>
              <a:rPr lang="pt-BR" sz="2400"/>
              <a:t>observerB: 3</a:t>
            </a:r>
            <a:endParaRPr lang="bg-BG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C7F039F-80E6-4E2F-8FA7-85DAA0D0EF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variants is the </a:t>
            </a:r>
            <a:r>
              <a:rPr lang="en-US" b="1" dirty="0">
                <a:solidFill>
                  <a:schemeClr val="bg1"/>
                </a:solidFill>
              </a:rPr>
              <a:t>BehaviorSubject</a:t>
            </a:r>
          </a:p>
          <a:p>
            <a:pPr lvl="1"/>
            <a:r>
              <a:rPr lang="en-US" dirty="0"/>
              <a:t>has the notion of "</a:t>
            </a:r>
            <a:r>
              <a:rPr lang="en-US" b="1" dirty="0">
                <a:solidFill>
                  <a:schemeClr val="bg1"/>
                </a:solidFill>
              </a:rPr>
              <a:t>the current value</a:t>
            </a:r>
            <a:r>
              <a:rPr lang="en-US" dirty="0"/>
              <a:t>"</a:t>
            </a:r>
          </a:p>
          <a:p>
            <a:r>
              <a:rPr lang="en-US" dirty="0"/>
              <a:t>Stores the </a:t>
            </a:r>
            <a:r>
              <a:rPr lang="en-US" b="1" dirty="0">
                <a:solidFill>
                  <a:schemeClr val="bg1"/>
                </a:solidFill>
              </a:rPr>
              <a:t>latest value </a:t>
            </a:r>
            <a:r>
              <a:rPr lang="en-US" dirty="0"/>
              <a:t>emitted to its consumers</a:t>
            </a:r>
          </a:p>
          <a:p>
            <a:r>
              <a:rPr lang="en-US" dirty="0"/>
              <a:t>Whenever a new Observer subscribes - it receives</a:t>
            </a:r>
            <a:br>
              <a:rPr lang="en-US" dirty="0"/>
            </a:br>
            <a:r>
              <a:rPr lang="en-US" dirty="0"/>
              <a:t>the current value from the BehaviorSubject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Subject 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735AD4-CC42-49E7-9E4D-BC9B1E6A0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FD45A36-2469-47A0-9B4F-55AEE2901074}"/>
              </a:ext>
            </a:extLst>
          </p:cNvPr>
          <p:cNvSpPr txBox="1">
            <a:spLocks/>
          </p:cNvSpPr>
          <p:nvPr/>
        </p:nvSpPr>
        <p:spPr>
          <a:xfrm>
            <a:off x="2225261" y="4442231"/>
            <a:ext cx="774147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BehaviorSubjects are useful for representing "values over time". For instance, an event </a:t>
            </a:r>
            <a:r>
              <a:rPr lang="en-US" sz="2400" i="1" dirty="0">
                <a:solidFill>
                  <a:schemeClr val="bg1"/>
                </a:solidFill>
              </a:rPr>
              <a:t>stream of birthdays</a:t>
            </a:r>
            <a:r>
              <a:rPr lang="en-US" sz="2400" i="1" dirty="0"/>
              <a:t> is a </a:t>
            </a:r>
            <a:r>
              <a:rPr lang="en-US" sz="2400" i="1" dirty="0">
                <a:solidFill>
                  <a:schemeClr val="bg1"/>
                </a:solidFill>
              </a:rPr>
              <a:t>Subject</a:t>
            </a:r>
            <a:r>
              <a:rPr lang="en-US" sz="2400" i="1" dirty="0"/>
              <a:t>, but the stream of a </a:t>
            </a:r>
            <a:r>
              <a:rPr lang="en-US" sz="2400" i="1" dirty="0">
                <a:solidFill>
                  <a:schemeClr val="bg1"/>
                </a:solidFill>
              </a:rPr>
              <a:t>person's age</a:t>
            </a:r>
            <a:r>
              <a:rPr lang="en-US" sz="2400" i="1" dirty="0"/>
              <a:t> would be a </a:t>
            </a:r>
            <a:r>
              <a:rPr lang="en-US" sz="2400" i="1" dirty="0">
                <a:solidFill>
                  <a:schemeClr val="bg1"/>
                </a:solidFill>
              </a:rPr>
              <a:t>BehaviorSubject</a:t>
            </a:r>
            <a:endParaRPr lang="bg-BG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6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Behavior Subject </a:t>
            </a:r>
            <a:r>
              <a:rPr lang="en-US" b="1" dirty="0">
                <a:solidFill>
                  <a:schemeClr val="bg1"/>
                </a:solidFill>
              </a:rPr>
              <a:t>initialized </a:t>
            </a:r>
            <a:r>
              <a:rPr lang="en-US" dirty="0"/>
              <a:t>with a value </a:t>
            </a:r>
            <a:r>
              <a:rPr lang="en-US"/>
              <a:t>of </a:t>
            </a:r>
            <a:r>
              <a:rPr lang="en-US" b="1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0" y="1869355"/>
            <a:ext cx="73914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let subject = new </a:t>
            </a:r>
            <a:r>
              <a:rPr lang="en-US" sz="2000" dirty="0">
                <a:solidFill>
                  <a:schemeClr val="bg1"/>
                </a:solidFill>
              </a:rPr>
              <a:t>BehaviorSubject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0</a:t>
            </a:r>
            <a:r>
              <a:rPr lang="en-US" sz="20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subject.subscribe</a:t>
            </a:r>
            <a:r>
              <a:rPr lang="en-US" sz="20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next: (v) =&gt; console.log(`</a:t>
            </a:r>
            <a:r>
              <a:rPr lang="en-US" sz="2000" dirty="0" err="1"/>
              <a:t>observerA</a:t>
            </a:r>
            <a:r>
              <a:rPr lang="en-US" sz="20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subject.subscribe</a:t>
            </a:r>
            <a:r>
              <a:rPr lang="en-US" sz="20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next: (v) =&gt; console.log(`</a:t>
            </a:r>
            <a:r>
              <a:rPr lang="en-US" sz="2000" dirty="0" err="1"/>
              <a:t>observerB</a:t>
            </a:r>
            <a:r>
              <a:rPr lang="en-US" sz="20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(3);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342360" y="3636538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32179" y="2339567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0</a:t>
            </a:r>
          </a:p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3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454A886-7DB1-4EAF-AE87-48915979B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3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ReplaySubject</a:t>
            </a:r>
            <a:r>
              <a:rPr lang="en-US" dirty="0"/>
              <a:t> is like a BehaviorSubject in </a:t>
            </a:r>
            <a:br>
              <a:rPr lang="en-US" dirty="0"/>
            </a:br>
            <a:r>
              <a:rPr lang="en-US" dirty="0"/>
              <a:t>that it can send </a:t>
            </a:r>
            <a:r>
              <a:rPr lang="en-US" b="1" dirty="0">
                <a:solidFill>
                  <a:schemeClr val="bg1"/>
                </a:solidFill>
              </a:rPr>
              <a:t>old values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new subscribers</a:t>
            </a:r>
          </a:p>
          <a:p>
            <a:r>
              <a:rPr lang="en-US" dirty="0"/>
              <a:t>It can also record a part of the Observable execution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Subject</a:t>
            </a:r>
            <a:endParaRPr lang="bg-BG" dirty="0"/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2127102" y="3231384"/>
            <a:ext cx="839133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A ReplaySubject records </a:t>
            </a:r>
            <a:r>
              <a:rPr lang="en-US" sz="2400" i="1" dirty="0">
                <a:solidFill>
                  <a:schemeClr val="bg1"/>
                </a:solidFill>
              </a:rPr>
              <a:t>multiple values </a:t>
            </a:r>
            <a:r>
              <a:rPr lang="en-US" sz="2400" i="1" dirty="0"/>
              <a:t>from the </a:t>
            </a:r>
            <a:br>
              <a:rPr lang="en-US" sz="2400" i="1" dirty="0"/>
            </a:br>
            <a:r>
              <a:rPr lang="en-US" sz="2400" i="1" dirty="0"/>
              <a:t>Observable execution and replays them to new </a:t>
            </a:r>
            <a:br>
              <a:rPr lang="en-US" sz="2400" i="1" dirty="0"/>
            </a:br>
            <a:r>
              <a:rPr lang="en-US" sz="2400" i="1" dirty="0"/>
              <a:t>subscribers.</a:t>
            </a:r>
            <a:endParaRPr lang="bg-BG" sz="2400" i="1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BA0F248-E818-4C00-A734-068483372B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creating a ReplaySubject, you can specify </a:t>
            </a:r>
            <a:r>
              <a:rPr lang="en-US" b="1" dirty="0">
                <a:solidFill>
                  <a:schemeClr val="bg1"/>
                </a:solidFill>
              </a:rPr>
              <a:t>how many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to replay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1" y="2371160"/>
            <a:ext cx="7477905" cy="38382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subject = new </a:t>
            </a:r>
            <a:r>
              <a:rPr lang="en-US" sz="2400" dirty="0">
                <a:solidFill>
                  <a:schemeClr val="bg1"/>
                </a:solidFill>
              </a:rPr>
              <a:t>ReplaySubject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subject.subscribe({ </a:t>
            </a:r>
            <a:r>
              <a:rPr lang="en-US" sz="2400" i="1" dirty="0">
                <a:solidFill>
                  <a:schemeClr val="accent2"/>
                </a:solidFill>
              </a:rPr>
              <a:t>// TODO: same code </a:t>
            </a: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subject.next(3);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subject.subscribe({ </a:t>
            </a:r>
            <a:r>
              <a:rPr lang="en-US" sz="2400" i="1" dirty="0">
                <a:solidFill>
                  <a:schemeClr val="accent2"/>
                </a:solidFill>
              </a:rPr>
              <a:t>// TODO: same code </a:t>
            </a: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subject.next(4);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387024" y="4163951"/>
            <a:ext cx="367873" cy="2756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2015" y="2438400"/>
            <a:ext cx="2662973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observerB: 3</a:t>
            </a:r>
          </a:p>
          <a:p>
            <a:r>
              <a:rPr lang="pt-BR" sz="2400" dirty="0"/>
              <a:t>observerA: 4</a:t>
            </a:r>
          </a:p>
          <a:p>
            <a:r>
              <a:rPr lang="pt-BR" sz="2400" dirty="0"/>
              <a:t>observerB: 4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BE2B3CA-C28E-45D1-BE64-E6612E6296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9912439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AsyncSubject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variant where only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last value </a:t>
            </a:r>
            <a:r>
              <a:rPr lang="en-US" dirty="0"/>
              <a:t>of the Observable execution is sent to its </a:t>
            </a:r>
            <a:br>
              <a:rPr lang="en-US" dirty="0"/>
            </a:br>
            <a:r>
              <a:rPr lang="en-US" dirty="0"/>
              <a:t>observers</a:t>
            </a:r>
          </a:p>
          <a:p>
            <a:r>
              <a:rPr lang="en-US" dirty="0"/>
              <a:t>It is sent only when the </a:t>
            </a:r>
            <a:r>
              <a:rPr lang="en-US" b="1" dirty="0">
                <a:solidFill>
                  <a:schemeClr val="bg1"/>
                </a:solidFill>
              </a:rPr>
              <a:t>execution completes</a:t>
            </a:r>
          </a:p>
          <a:p>
            <a:r>
              <a:rPr lang="en-US" dirty="0"/>
              <a:t>AsyncSubject can still be used to multicast just like you would with a normal Subject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Subject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F01D2E3-FCC7-480C-BAEB-EB7CC33A87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524000"/>
            <a:ext cx="7543800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subject = new </a:t>
            </a:r>
            <a:r>
              <a:rPr lang="en-US" dirty="0">
                <a:solidFill>
                  <a:schemeClr val="bg1"/>
                </a:solidFill>
              </a:rPr>
              <a:t>AsyncSubject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subject.subscribe</a:t>
            </a:r>
            <a:r>
              <a:rPr lang="en-US" dirty="0"/>
              <a:t>({ </a:t>
            </a:r>
            <a:r>
              <a:rPr lang="en-US" i="1" dirty="0">
                <a:solidFill>
                  <a:schemeClr val="accent2"/>
                </a:solidFill>
              </a:rPr>
              <a:t>// TODO: same code </a:t>
            </a:r>
            <a:r>
              <a:rPr lang="en-US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(3);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subject.subscribe</a:t>
            </a:r>
            <a:r>
              <a:rPr lang="en-US" dirty="0"/>
              <a:t>({ </a:t>
            </a:r>
            <a:r>
              <a:rPr lang="en-US" i="1" dirty="0">
                <a:solidFill>
                  <a:schemeClr val="accent2"/>
                </a:solidFill>
              </a:rPr>
              <a:t>// TODO: same code </a:t>
            </a:r>
            <a:r>
              <a:rPr lang="en-US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subject.complete</a:t>
            </a:r>
            <a:r>
              <a:rPr lang="en-US" dirty="0"/>
              <a:t>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229600" y="3207685"/>
            <a:ext cx="457200" cy="4426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2016" y="2873670"/>
            <a:ext cx="23755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observerA: 5</a:t>
            </a:r>
          </a:p>
          <a:p>
            <a:r>
              <a:rPr lang="en-US" sz="2400" dirty="0"/>
              <a:t>observerB: 5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01B5337-BC11-45C8-B205-AE24A74ECA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5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7982927" cy="46726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Pipes </a:t>
            </a:r>
            <a:r>
              <a:rPr lang="en-GB" sz="3600" b="1" dirty="0">
                <a:solidFill>
                  <a:schemeClr val="bg1"/>
                </a:solidFill>
              </a:rPr>
              <a:t>transform</a:t>
            </a:r>
            <a:r>
              <a:rPr lang="en-GB" sz="3600" dirty="0">
                <a:solidFill>
                  <a:schemeClr val="bg2"/>
                </a:solidFill>
              </a:rPr>
              <a:t>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Authentication with </a:t>
            </a:r>
            <a:r>
              <a:rPr lang="en-GB" sz="3600" b="1" dirty="0">
                <a:solidFill>
                  <a:schemeClr val="bg1"/>
                </a:solidFill>
              </a:rPr>
              <a:t>JWT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Http Interceptors can modify </a:t>
            </a:r>
            <a:r>
              <a:rPr lang="en-GB" sz="3600" b="1" dirty="0">
                <a:solidFill>
                  <a:schemeClr val="bg1"/>
                </a:solidFill>
              </a:rPr>
              <a:t>headers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Lazy loading help us to </a:t>
            </a:r>
            <a:r>
              <a:rPr lang="en-GB" sz="3600" b="1" dirty="0">
                <a:solidFill>
                  <a:schemeClr val="bg1"/>
                </a:solidFill>
              </a:rPr>
              <a:t>download</a:t>
            </a:r>
            <a:r>
              <a:rPr lang="en-GB" sz="3600" dirty="0">
                <a:solidFill>
                  <a:schemeClr val="bg2"/>
                </a:solidFill>
              </a:rPr>
              <a:t> the web pages in </a:t>
            </a:r>
            <a:r>
              <a:rPr lang="en-GB" sz="3600" b="1" dirty="0">
                <a:solidFill>
                  <a:schemeClr val="bg1"/>
                </a:solidFill>
              </a:rPr>
              <a:t>chunks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Subject is a </a:t>
            </a:r>
            <a:r>
              <a:rPr lang="en-GB" sz="3600" b="1" dirty="0">
                <a:solidFill>
                  <a:schemeClr val="bg1"/>
                </a:solidFill>
              </a:rPr>
              <a:t>special type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of </a:t>
            </a:r>
            <a:r>
              <a:rPr lang="en-GB" sz="3600" b="1" dirty="0">
                <a:solidFill>
                  <a:schemeClr val="bg1"/>
                </a:solidFill>
              </a:rPr>
              <a:t>Observable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964E434-1431-49F7-8A19-880E7DCA6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974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DCEF-7605-41A0-B4E2-1D2A58CF35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Pipes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5472909"/>
            <a:ext cx="7329186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Usage, Chaining, Creating Custom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61" y="1600100"/>
            <a:ext cx="2761263" cy="18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5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63010D-805F-4667-B621-1985B83368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2711F5-5D42-4BE6-B46A-84565F6F0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925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12754"/>
            <a:ext cx="10129234" cy="5546589"/>
          </a:xfrm>
        </p:spPr>
        <p:txBody>
          <a:bodyPr/>
          <a:lstStyle/>
          <a:p>
            <a:r>
              <a:rPr lang="en-US" dirty="0"/>
              <a:t>Pipes in Angular are used to </a:t>
            </a:r>
            <a:r>
              <a:rPr lang="en-US" b="1" dirty="0">
                <a:solidFill>
                  <a:schemeClr val="bg1"/>
                </a:solidFill>
              </a:rPr>
              <a:t>transform data</a:t>
            </a:r>
            <a:r>
              <a:rPr lang="en-US" dirty="0"/>
              <a:t> in the</a:t>
            </a:r>
            <a:br>
              <a:rPr lang="en-US" dirty="0"/>
            </a:br>
            <a:r>
              <a:rPr lang="en-US" dirty="0"/>
              <a:t>template</a:t>
            </a:r>
          </a:p>
          <a:p>
            <a:pPr>
              <a:spcAft>
                <a:spcPts val="7000"/>
              </a:spcAft>
            </a:pPr>
            <a:r>
              <a:rPr lang="en-US" dirty="0"/>
              <a:t>It takes integers, strings, arrays and date as input</a:t>
            </a:r>
            <a:br>
              <a:rPr lang="en-US" dirty="0"/>
            </a:br>
            <a:r>
              <a:rPr lang="en-US" dirty="0"/>
              <a:t>separated with </a:t>
            </a:r>
            <a:r>
              <a:rPr lang="en-US" b="1" dirty="0">
                <a:solidFill>
                  <a:schemeClr val="bg1"/>
                </a:solidFill>
              </a:rPr>
              <a:t>|</a:t>
            </a:r>
            <a:r>
              <a:rPr lang="en-US" dirty="0"/>
              <a:t> to be converted</a:t>
            </a:r>
          </a:p>
          <a:p>
            <a:pPr>
              <a:spcAft>
                <a:spcPts val="7000"/>
              </a:spcAft>
            </a:pPr>
            <a:r>
              <a:rPr lang="en-US" dirty="0"/>
              <a:t>Pipes can also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Pipes ?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0800" y="3759168"/>
            <a:ext cx="4630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0800" y="5254295"/>
            <a:ext cx="665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29200" y="5877528"/>
            <a:ext cx="3586800" cy="609716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Keep the </a:t>
            </a:r>
            <a:r>
              <a:rPr lang="en-US" sz="2400" b="1" noProof="1">
                <a:solidFill>
                  <a:schemeClr val="bg1"/>
                </a:solidFill>
              </a:rPr>
              <a:t>order</a:t>
            </a:r>
            <a:r>
              <a:rPr lang="en-US" sz="2400" b="1" noProof="1">
                <a:solidFill>
                  <a:srgbClr val="FFFFFF"/>
                </a:solidFill>
              </a:rPr>
              <a:t> in mind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45D371-7F9B-4716-9E2C-DF81A8593B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12875"/>
          </a:xfrm>
        </p:spPr>
        <p:txBody>
          <a:bodyPr/>
          <a:lstStyle/>
          <a:p>
            <a:pPr>
              <a:spcAft>
                <a:spcPts val="12000"/>
              </a:spcAft>
            </a:pPr>
            <a:r>
              <a:rPr lang="en-US" dirty="0"/>
              <a:t>Some pipes in Angular take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More on pipes in the documentation</a:t>
            </a:r>
          </a:p>
          <a:p>
            <a:pPr lvl="1"/>
            <a:r>
              <a:rPr lang="en-GB" dirty="0">
                <a:hlinkClick r:id="rId2"/>
              </a:rPr>
              <a:t>https://angular.io/api?query=pipe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Pipes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981200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data.creationDate | </a:t>
            </a:r>
            <a:r>
              <a:rPr lang="en-US" sz="2400" b="1" dirty="0">
                <a:latin typeface="Consolas" panose="020B0609020204030204" pitchFamily="49" charset="0"/>
              </a:rPr>
              <a:t>date: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fullDate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655586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data.creationDate | </a:t>
            </a:r>
            <a:r>
              <a:rPr lang="en-US" sz="2400" b="1" dirty="0">
                <a:latin typeface="Consolas" panose="020B0609020204030204" pitchFamily="49" charset="0"/>
              </a:rPr>
              <a:t>date: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MM/dd/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yyyy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AE7037-4340-4174-910F-844B1E838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65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Pipes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874" y="1657972"/>
            <a:ext cx="885112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@Pipe({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'shorten'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ShortenPipe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PipeTransform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(value: string)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(value.length &gt; 10)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`${value.substr(0, 10)}...`;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80400" y="5720622"/>
            <a:ext cx="4800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shorten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954975" y="1905000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Import in </a:t>
            </a:r>
            <a:r>
              <a:rPr lang="en-US" sz="2800" b="1" noProof="1">
                <a:solidFill>
                  <a:schemeClr val="bg1"/>
                </a:solidFill>
              </a:rPr>
              <a:t>declarations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864E179-099F-42E8-A471-2A6193D53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57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 Pipes can also receive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Pipes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81200"/>
            <a:ext cx="91440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(value: string,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number)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(value.length &gt;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`${value.substr(0,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)}...`; 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2400" y="4377444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sz="2600" b="1" dirty="0">
                <a:latin typeface="Consolas" panose="020B0609020204030204" pitchFamily="49" charset="0"/>
              </a:rPr>
              <a:t>shorten: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10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1969BEB-F79A-4875-A957-EE94A7194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35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Execute asynchronous code (promises, observables)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pipe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Pipe -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514601"/>
            <a:ext cx="76740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text = new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((resolve, reject)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setTimeout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resolve('show some text');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}, 3000)</a:t>
            </a:r>
            <a:b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9985" y="5009893"/>
            <a:ext cx="768601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&lt;h1&gt;{{ text |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}}&lt;/h1&gt;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7BCCF1F-8DA0-41B3-A0EE-6327D5FC8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50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3464</TotalTime>
  <Words>2365</Words>
  <Application>Microsoft Office PowerPoint</Application>
  <PresentationFormat>Widescreen</PresentationFormat>
  <Paragraphs>389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Pipes, JWT, Interceptors</vt:lpstr>
      <vt:lpstr>Table of Contents</vt:lpstr>
      <vt:lpstr>Have a Question?</vt:lpstr>
      <vt:lpstr>Pipes</vt:lpstr>
      <vt:lpstr>What Are Pipes ?</vt:lpstr>
      <vt:lpstr>Parameterizing Pipes</vt:lpstr>
      <vt:lpstr>Creating Pipes</vt:lpstr>
      <vt:lpstr>Creating Pipes (2)</vt:lpstr>
      <vt:lpstr>Async Pipe - Example</vt:lpstr>
      <vt:lpstr>Async Pipe - Observables</vt:lpstr>
      <vt:lpstr>JWT</vt:lpstr>
      <vt:lpstr>What is JWT?</vt:lpstr>
      <vt:lpstr>When should you use JWT?</vt:lpstr>
      <vt:lpstr>JWT Structure</vt:lpstr>
      <vt:lpstr>HTTP Interceptors</vt:lpstr>
      <vt:lpstr>Interceptors Overview</vt:lpstr>
      <vt:lpstr>Create Http Interceptor</vt:lpstr>
      <vt:lpstr>Intercepting Requests</vt:lpstr>
      <vt:lpstr>Accessing URL</vt:lpstr>
      <vt:lpstr>Provide the Interceptor</vt:lpstr>
      <vt:lpstr>Handle Responses</vt:lpstr>
      <vt:lpstr>Handle Server Errors</vt:lpstr>
      <vt:lpstr>Lazy Loading</vt:lpstr>
      <vt:lpstr>What is Lazy Loading ?</vt:lpstr>
      <vt:lpstr>Preparing for Lazy Loading</vt:lpstr>
      <vt:lpstr>Warning - Don't Import in Bootstrap Module</vt:lpstr>
      <vt:lpstr>Load Children</vt:lpstr>
      <vt:lpstr>Protect Module with CanLoad</vt:lpstr>
      <vt:lpstr>Subjects</vt:lpstr>
      <vt:lpstr>What is a Subject ?</vt:lpstr>
      <vt:lpstr>Subjects - Example</vt:lpstr>
      <vt:lpstr>Behavior Subject </vt:lpstr>
      <vt:lpstr>Behavior Subject - Example</vt:lpstr>
      <vt:lpstr>Replay Subject</vt:lpstr>
      <vt:lpstr>Replay Subject - Example</vt:lpstr>
      <vt:lpstr>Async Subject</vt:lpstr>
      <vt:lpstr>Async Subject - Example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Dependency-Injection-and-Services</dc:title>
  <dc:subject>Software Development Course</dc:subject>
  <dc:creator>Software University</dc:creator>
  <cp:keywords>SoftUni; Angular; Course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39</cp:revision>
  <dcterms:created xsi:type="dcterms:W3CDTF">2018-05-23T13:08:44Z</dcterms:created>
  <dcterms:modified xsi:type="dcterms:W3CDTF">2020-02-10T12:33:35Z</dcterms:modified>
  <cp:category>programming;computer programming;software development; javascript; web; angular</cp:category>
</cp:coreProperties>
</file>