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26" r:id="rId4"/>
    <p:sldId id="427" r:id="rId5"/>
    <p:sldId id="545" r:id="rId6"/>
    <p:sldId id="546" r:id="rId7"/>
    <p:sldId id="544" r:id="rId8"/>
    <p:sldId id="547" r:id="rId9"/>
    <p:sldId id="548" r:id="rId10"/>
    <p:sldId id="552" r:id="rId11"/>
    <p:sldId id="553" r:id="rId12"/>
    <p:sldId id="554" r:id="rId13"/>
    <p:sldId id="555" r:id="rId14"/>
    <p:sldId id="549" r:id="rId15"/>
    <p:sldId id="550" r:id="rId16"/>
    <p:sldId id="556" r:id="rId17"/>
    <p:sldId id="557" r:id="rId18"/>
    <p:sldId id="558" r:id="rId19"/>
    <p:sldId id="559" r:id="rId20"/>
    <p:sldId id="435" r:id="rId21"/>
    <p:sldId id="529" r:id="rId22"/>
    <p:sldId id="499" r:id="rId23"/>
    <p:sldId id="560" r:id="rId24"/>
    <p:sldId id="539" r:id="rId25"/>
    <p:sldId id="567" r:id="rId26"/>
    <p:sldId id="561" r:id="rId27"/>
    <p:sldId id="562" r:id="rId28"/>
    <p:sldId id="540" r:id="rId29"/>
    <p:sldId id="563" r:id="rId30"/>
    <p:sldId id="564" r:id="rId31"/>
    <p:sldId id="565" r:id="rId32"/>
    <p:sldId id="566" r:id="rId33"/>
    <p:sldId id="569" r:id="rId34"/>
    <p:sldId id="349" r:id="rId35"/>
    <p:sldId id="401" r:id="rId36"/>
    <p:sldId id="259" r:id="rId37"/>
    <p:sldId id="260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550F12-5A2D-4D00-A6E6-974DA47EB0F5}">
          <p14:sldIdLst>
            <p14:sldId id="274"/>
            <p14:sldId id="276"/>
            <p14:sldId id="426"/>
          </p14:sldIdLst>
        </p14:section>
        <p14:section name="Handling Forms" id="{F0AA7899-4DF2-4940-8F03-34562E0D73A5}">
          <p14:sldIdLst>
            <p14:sldId id="427"/>
            <p14:sldId id="545"/>
            <p14:sldId id="546"/>
            <p14:sldId id="544"/>
            <p14:sldId id="547"/>
            <p14:sldId id="548"/>
            <p14:sldId id="552"/>
            <p14:sldId id="553"/>
            <p14:sldId id="554"/>
            <p14:sldId id="555"/>
            <p14:sldId id="549"/>
            <p14:sldId id="550"/>
            <p14:sldId id="556"/>
            <p14:sldId id="557"/>
            <p14:sldId id="558"/>
            <p14:sldId id="559"/>
          </p14:sldIdLst>
        </p14:section>
        <p14:section name="Form Input Validation" id="{5DB30B69-B990-4A5B-AA81-483280040B45}">
          <p14:sldIdLst>
            <p14:sldId id="435"/>
            <p14:sldId id="529"/>
            <p14:sldId id="499"/>
            <p14:sldId id="560"/>
            <p14:sldId id="539"/>
            <p14:sldId id="567"/>
            <p14:sldId id="561"/>
            <p14:sldId id="562"/>
            <p14:sldId id="540"/>
            <p14:sldId id="563"/>
            <p14:sldId id="564"/>
            <p14:sldId id="565"/>
            <p14:sldId id="566"/>
            <p14:sldId id="569"/>
          </p14:sldIdLst>
        </p14:section>
        <p14:section name="Conclusion" id="{8283AFCE-1DEF-4215-BFB3-DE3D04EDC117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D79854-9205-44C8-A5C6-04B3BFFD33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9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A40769-3B6C-44F9-A91D-B02FC0B6F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3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A50631-B56E-43BB-83F6-6BDF7E9315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03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2D951-827F-422B-9997-DABD6CC6C6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373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015C8-1D7F-4E96-BDAA-BDEBD1CE68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526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lidate.netlify.com/#getting-starte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uelidate.netlify.com/#custom-validators" TargetMode="External"/><Relationship Id="rId2" Type="http://schemas.openxmlformats.org/officeDocument/2006/relationships/hyperlink" Target="https://vuelidate.netlify.com/#sub-collections-valid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uelidate.netlify.com/#sub-asynchronous-valid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3722653-1C7C-4044-91D4-33FBA728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09" y="4066878"/>
            <a:ext cx="871925" cy="8719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Handling Forms, Validation with Vuelidate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94B963-5616-4EC0-9AEF-FBDCB72E2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Interpolation on textareas won't work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v-model</a:t>
            </a:r>
            <a:r>
              <a:rPr lang="en-US" dirty="0"/>
              <a:t> instead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CC4F4-6A3F-40ED-99F0-1890022EC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7" y="4724444"/>
            <a:ext cx="10961435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="description"&gt;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7AAD7-72D4-475C-AA22-390969E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2E7EE55-283D-4828-B625-6D1776B3FC46}"/>
              </a:ext>
            </a:extLst>
          </p:cNvPr>
          <p:cNvSpPr txBox="1">
            <a:spLocks/>
          </p:cNvSpPr>
          <p:nvPr/>
        </p:nvSpPr>
        <p:spPr>
          <a:xfrm>
            <a:off x="819387" y="2643132"/>
            <a:ext cx="1096143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</a:t>
            </a:r>
            <a:r>
              <a:rPr lang="bg-BG" dirty="0"/>
              <a:t>&gt;</a:t>
            </a:r>
          </a:p>
          <a:p>
            <a:r>
              <a:rPr lang="bg-BG" dirty="0"/>
              <a:t> </a:t>
            </a:r>
            <a:r>
              <a:rPr lang="en-US" dirty="0"/>
              <a:t>{{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 }}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2597B-74B1-4287-9864-D948E3333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3459592"/>
            <a:ext cx="658692" cy="65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58691-A9A3-4F27-93FE-1AE36B796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5092512"/>
            <a:ext cx="691834" cy="69183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CF9E2D-8BB9-4AA1-96FB-D9A92780FE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5F30C-089A-44DF-9C59-30CF0D034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Multiple checkboxes are bound to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2EA04-573F-411D-AAB1-17BEBC47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A1D27E-C1C0-45BF-8919-B2F0DD11B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6" y="2073037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</a:t>
            </a:r>
            <a:r>
              <a:rPr lang="en-US" dirty="0" err="1"/>
              <a:t>js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&lt;input type="</a:t>
            </a:r>
            <a:r>
              <a:rPr lang="en-US" dirty="0">
                <a:solidFill>
                  <a:schemeClr val="bg1"/>
                </a:solidFill>
              </a:rPr>
              <a:t>checkbox</a:t>
            </a:r>
            <a:r>
              <a:rPr lang="en-US" dirty="0"/>
              <a:t>" id="</a:t>
            </a:r>
            <a:r>
              <a:rPr lang="en-US" dirty="0" err="1"/>
              <a:t>js</a:t>
            </a:r>
            <a:r>
              <a:rPr lang="en-US" dirty="0"/>
              <a:t>" value="JavaScript"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skillSet</a:t>
            </a:r>
            <a:r>
              <a:rPr lang="en-US" dirty="0"/>
              <a:t>" /&gt; JavaScript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 </a:t>
            </a:r>
            <a:r>
              <a:rPr lang="en-US" i="1" dirty="0">
                <a:solidFill>
                  <a:schemeClr val="accent2"/>
                </a:solidFill>
              </a:rPr>
              <a:t>// TODO: Add 3 more languages (bind to same model)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B451102-2B4E-40E2-B8B8-2A97F694ECFF}"/>
              </a:ext>
            </a:extLst>
          </p:cNvPr>
          <p:cNvSpPr txBox="1">
            <a:spLocks/>
          </p:cNvSpPr>
          <p:nvPr/>
        </p:nvSpPr>
        <p:spPr>
          <a:xfrm>
            <a:off x="819387" y="4796913"/>
            <a:ext cx="1096143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skillSet: [] </a:t>
            </a:r>
            <a:r>
              <a:rPr lang="en-US" i="1" dirty="0">
                <a:solidFill>
                  <a:schemeClr val="accent2"/>
                </a:solidFill>
              </a:rPr>
              <a:t>// Data</a:t>
            </a:r>
            <a:endParaRPr lang="en-US" b="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B50C9F-4D40-4BBD-A518-FD72920B6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1C7E09-66EC-4885-889E-55AE1B31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Radio Buttons are bound to a single option (model)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6DBE-005A-48CA-9FC0-15E41CA3CA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452" y="1973695"/>
            <a:ext cx="11183782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for="male"&gt;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id="male" value="Male"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 Male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&lt;label for="female"&gt;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id="female" value="Female"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Female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&lt;/label&gt;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246AE-00E0-4FE4-8137-943CE84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16D5F0-18D4-4A84-9E94-5FC9569AB1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3CEF-7E85-4C12-8F6D-604824595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Loop through an array of options (select only one)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B3A58-A5E5-43CF-886C-93076283D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553" y="2077599"/>
            <a:ext cx="984494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countries: [ 'Bulgaria', 'Germany', 'England' ] </a:t>
            </a:r>
            <a:r>
              <a:rPr lang="en-US" i="1" dirty="0">
                <a:solidFill>
                  <a:schemeClr val="accent2"/>
                </a:solidFill>
              </a:rPr>
              <a:t>//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964F32-00A3-4A80-A8B4-1DA3B73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List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9F41353-071D-43C0-BE79-578AA1ED86E4}"/>
              </a:ext>
            </a:extLst>
          </p:cNvPr>
          <p:cNvSpPr txBox="1">
            <a:spLocks/>
          </p:cNvSpPr>
          <p:nvPr/>
        </p:nvSpPr>
        <p:spPr>
          <a:xfrm>
            <a:off x="817553" y="2996659"/>
            <a:ext cx="9844940" cy="33144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&lt;select id="country" class="form-control"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bg1"/>
                </a:solidFill>
              </a:rPr>
              <a:t>selectedCountry</a:t>
            </a:r>
            <a:r>
              <a:rPr lang="en-US" dirty="0"/>
              <a:t>"&gt;</a:t>
            </a:r>
          </a:p>
          <a:p>
            <a:r>
              <a:rPr lang="en-US" dirty="0"/>
              <a:t> &lt;option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="country in </a:t>
            </a:r>
            <a:r>
              <a:rPr lang="en-US" dirty="0">
                <a:solidFill>
                  <a:schemeClr val="bg1"/>
                </a:solidFill>
              </a:rPr>
              <a:t>countries</a:t>
            </a:r>
            <a:r>
              <a:rPr lang="en-US" dirty="0"/>
              <a:t>" :key="country"&gt;</a:t>
            </a:r>
          </a:p>
          <a:p>
            <a:r>
              <a:rPr lang="en-US" dirty="0"/>
              <a:t>   {{ 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/>
              <a:t> }}</a:t>
            </a:r>
          </a:p>
          <a:p>
            <a:r>
              <a:rPr lang="en-US" dirty="0"/>
              <a:t> &lt;/option&gt;</a:t>
            </a:r>
          </a:p>
          <a:p>
            <a:r>
              <a:rPr lang="en-US" dirty="0"/>
              <a:t>&lt;/select&gt;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9BDEA4-ED06-438D-A347-849FD51F30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B2577-BFF0-4E52-BCB9-83F41E31D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By default, v-model syncs the input with the data after each </a:t>
            </a:r>
            <a:br>
              <a:rPr lang="en-US" dirty="0"/>
            </a:br>
            <a:r>
              <a:rPr lang="en-US" dirty="0"/>
              <a:t>input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add the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modifier to instead sync after change 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919EF-D858-4E68-91E5-3D292FA5A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363" y="3818676"/>
            <a:ext cx="1057087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synced after "change" instead of "input"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type="password"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lazy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1C448-A3E8-451D-8842-F54756B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3253D5-D0EF-4CD5-A293-91AC175DD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E7AFF-24EE-4404-8627-7CF11930E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 number modifier to </a:t>
            </a:r>
            <a:r>
              <a:rPr lang="en-US" b="1" dirty="0">
                <a:solidFill>
                  <a:schemeClr val="bg1"/>
                </a:solidFill>
              </a:rPr>
              <a:t>automatically typecast </a:t>
            </a:r>
            <a:r>
              <a:rPr lang="en-US" dirty="0"/>
              <a:t>as a number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Often useful, because  even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type="number"</a:t>
            </a:r>
            <a:r>
              <a:rPr lang="en-US" dirty="0"/>
              <a:t>, the value </a:t>
            </a:r>
            <a:br>
              <a:rPr lang="en-US" dirty="0"/>
            </a:br>
            <a:r>
              <a:rPr lang="en-US" dirty="0"/>
              <a:t>of HTML input elements always returns a string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Trim </a:t>
            </a:r>
            <a:r>
              <a:rPr lang="en-US" b="1" dirty="0">
                <a:solidFill>
                  <a:schemeClr val="bg1"/>
                </a:solidFill>
              </a:rPr>
              <a:t>whitespaces</a:t>
            </a:r>
            <a:r>
              <a:rPr lang="en-US" dirty="0"/>
              <a:t> from user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E9DEA-4D2A-4D2E-8E6D-3A7963F8B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694" y="3973088"/>
            <a:ext cx="105293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number</a:t>
            </a:r>
            <a:r>
              <a:rPr lang="en-US" dirty="0"/>
              <a:t>="age" type="number"&gt;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2CA04-C66F-42FC-91B8-E636EB2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E50AEC-CDAF-452A-9254-D0D85B602C70}"/>
              </a:ext>
            </a:extLst>
          </p:cNvPr>
          <p:cNvSpPr txBox="1">
            <a:spLocks/>
          </p:cNvSpPr>
          <p:nvPr/>
        </p:nvSpPr>
        <p:spPr>
          <a:xfrm>
            <a:off x="831334" y="5074753"/>
            <a:ext cx="105293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trim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 type="password"&gt;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B3041A-97DB-430E-A34E-47689DEC17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0BE0D-2B14-4E08-9772-6DE029EFB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 default </a:t>
            </a:r>
            <a:r>
              <a:rPr lang="en-US" dirty="0"/>
              <a:t>behavior (refresh)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A8BF-8765-4373-9AA1-E195FCD0B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270" y="2006745"/>
            <a:ext cx="1051697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&lt;form </a:t>
            </a:r>
            <a:r>
              <a:rPr lang="en-US" dirty="0">
                <a:solidFill>
                  <a:schemeClr val="bg1"/>
                </a:solidFill>
              </a:rPr>
              <a:t>@submit.prevent</a:t>
            </a:r>
            <a:r>
              <a:rPr lang="en-US" dirty="0"/>
              <a:t>="registerHandler"&gt;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&lt;/form&gt;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0A82E-CA95-4F3C-9C67-9855A250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Form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AE95C4-3D2E-4AEB-8EFB-7DA5306F9F96}"/>
              </a:ext>
            </a:extLst>
          </p:cNvPr>
          <p:cNvSpPr txBox="1">
            <a:spLocks/>
          </p:cNvSpPr>
          <p:nvPr/>
        </p:nvSpPr>
        <p:spPr>
          <a:xfrm>
            <a:off x="742270" y="3506055"/>
            <a:ext cx="1051697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registerHandler() 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Check if data is bound correctly</a:t>
            </a:r>
          </a:p>
          <a:p>
            <a:r>
              <a:rPr lang="en-US" dirty="0"/>
              <a:t>  this.isSubmitted = true; </a:t>
            </a:r>
            <a:r>
              <a:rPr lang="en-US" i="1" dirty="0">
                <a:solidFill>
                  <a:schemeClr val="accent2"/>
                </a:solidFill>
              </a:rPr>
              <a:t>// TODO: Show User Data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OPTIONAL: Send Data to a Server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AFF7E5-E758-4A30-AAEB-78A10596E9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9B983-DD64-4BB7-AFAC-31D31CFEE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</a:t>
            </a:r>
            <a:r>
              <a:rPr lang="en-US" b="1" dirty="0">
                <a:solidFill>
                  <a:schemeClr val="bg1"/>
                </a:solidFill>
              </a:rPr>
              <a:t>reusing</a:t>
            </a:r>
            <a:r>
              <a:rPr lang="en-US" dirty="0"/>
              <a:t> form controls is required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separate component with 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two-way </a:t>
            </a:r>
            <a:br>
              <a:rPr lang="en-US" dirty="0"/>
            </a:br>
            <a:r>
              <a:rPr lang="en-US" dirty="0"/>
              <a:t>data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73D-0C1A-401D-981F-700204B4E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3283890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&lt;template&gt; </a:t>
            </a:r>
            <a:r>
              <a:rPr lang="en-US" i="1" dirty="0">
                <a:solidFill>
                  <a:schemeClr val="accent2"/>
                </a:solidFill>
              </a:rPr>
              <a:t>// TODO: Add form group + label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&lt;input type="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 id="email" class="form-control"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:value</a:t>
            </a:r>
            <a:r>
              <a:rPr lang="en-US" dirty="0"/>
              <a:t>="email"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 err="1"/>
              <a:t>inputHandler</a:t>
            </a:r>
            <a:r>
              <a:rPr lang="en-US" dirty="0"/>
              <a:t>" /&gt;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B14E74-EF9F-4ABE-96D1-4863E63C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B6417E-25C8-4B5D-8DA5-A14D9FAA3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434A8-82D4-47D4-90EC-BD2A0E9CB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(String)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Emit a </a:t>
            </a:r>
            <a:r>
              <a:rPr lang="en-US" b="1" dirty="0">
                <a:solidFill>
                  <a:schemeClr val="bg1"/>
                </a:solidFill>
              </a:rPr>
              <a:t>custom event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(on change for lazy)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761E-9FC5-4FFC-84F4-34816D4B4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356" y="2754501"/>
            <a:ext cx="10961435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props: {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String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inputHandler</a:t>
            </a:r>
            <a:r>
              <a:rPr lang="en-US" dirty="0"/>
              <a:t>(e)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this.$emit</a:t>
            </a:r>
            <a:r>
              <a:rPr lang="en-US" dirty="0"/>
              <a:t>('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', </a:t>
            </a:r>
            <a:r>
              <a:rPr lang="en-US" dirty="0" err="1"/>
              <a:t>e.target.value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B2C61D-00BA-4993-AC49-EDC033D3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F364F7-EC0B-4B1B-90CC-F5C936AB64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E3657D-AB23-475C-9987-F3CE9CB1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the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value and listen to changes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D79D9F-DB58-402F-BF40-22C0296B2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715999"/>
            <a:ext cx="729470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&lt;app-email-input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:email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 = $event"&gt;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&lt;/app-email-input&gt;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FA7444-B5D1-4F15-99DD-41181F76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A9FF40E-0FE9-450F-9344-035FB58CE0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Forms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Two-way Data Binding (v-model)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Text Binding, Checkboxes, Radio </a:t>
            </a:r>
            <a:br>
              <a:rPr lang="en-US" dirty="0"/>
            </a:br>
            <a:r>
              <a:rPr lang="en-US" dirty="0"/>
              <a:t>buttons, Submitting etc.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Input Modifiers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Form Input 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Vuelidate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EC8A4C-A79D-4DA6-9845-DE77BF260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29D7-FFDA-489E-86AE-DE75913386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Input Validation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E836DB5-BCB2-4053-B8F3-39160C08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25" y="1469985"/>
            <a:ext cx="2488332" cy="2488332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6E8472C-F31D-45CB-9576-80D558DEC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Vuelidate</a:t>
            </a:r>
          </a:p>
        </p:txBody>
      </p:sp>
    </p:spTree>
    <p:extLst>
      <p:ext uri="{BB962C8B-B14F-4D97-AF65-F5344CB8AC3E}">
        <p14:creationId xmlns:p14="http://schemas.microsoft.com/office/powerpoint/2010/main" val="305860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62766" y="120899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dirty="0"/>
              <a:t> form of validation</a:t>
            </a:r>
          </a:p>
          <a:p>
            <a:pPr>
              <a:buClr>
                <a:schemeClr val="tx1"/>
              </a:buClr>
            </a:pPr>
            <a:r>
              <a:rPr lang="en-US" dirty="0"/>
              <a:t>Form validation is </a:t>
            </a:r>
            <a:r>
              <a:rPr lang="en-US" b="1" dirty="0">
                <a:solidFill>
                  <a:schemeClr val="bg1"/>
                </a:solidFill>
              </a:rPr>
              <a:t>natively</a:t>
            </a:r>
            <a:r>
              <a:rPr lang="en-US" dirty="0"/>
              <a:t> supported by the browser </a:t>
            </a:r>
          </a:p>
          <a:p>
            <a:pPr>
              <a:buClr>
                <a:schemeClr val="tx1"/>
              </a:buClr>
            </a:pPr>
            <a:r>
              <a:rPr lang="en-US" dirty="0"/>
              <a:t>Error messages are shown upon </a:t>
            </a:r>
            <a:r>
              <a:rPr lang="en-US" b="1" dirty="0">
                <a:solidFill>
                  <a:schemeClr val="bg1"/>
                </a:solidFill>
              </a:rPr>
              <a:t>filling</a:t>
            </a:r>
            <a:r>
              <a:rPr lang="en-US" dirty="0"/>
              <a:t> the form</a:t>
            </a:r>
          </a:p>
          <a:p>
            <a:r>
              <a:rPr lang="en-US" dirty="0"/>
              <a:t>Gives </a:t>
            </a:r>
            <a:r>
              <a:rPr lang="en-US" b="1" dirty="0">
                <a:solidFill>
                  <a:schemeClr val="bg1"/>
                </a:solidFill>
              </a:rPr>
              <a:t>better feedback </a:t>
            </a:r>
            <a:r>
              <a:rPr lang="en-US" dirty="0"/>
              <a:t>to the average user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Saves time </a:t>
            </a:r>
            <a:r>
              <a:rPr lang="en-US" dirty="0"/>
              <a:t>and bandwidth </a:t>
            </a:r>
          </a:p>
          <a:p>
            <a:r>
              <a:rPr lang="en-US" dirty="0"/>
              <a:t>Not secure, can be </a:t>
            </a:r>
            <a:r>
              <a:rPr lang="en-US" b="1" dirty="0">
                <a:solidFill>
                  <a:schemeClr val="bg1"/>
                </a:solidFill>
              </a:rPr>
              <a:t>easily disabled </a:t>
            </a:r>
            <a:r>
              <a:rPr lang="en-US" dirty="0"/>
              <a:t>by the user</a:t>
            </a:r>
          </a:p>
          <a:p>
            <a:r>
              <a:rPr lang="en-US" dirty="0"/>
              <a:t>Shouldn't  be used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989DF-5804-452B-8BD7-CC05A62D1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Example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24001"/>
            <a:ext cx="3868225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49" y="1524001"/>
            <a:ext cx="3550027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107336" y="301704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005243" y="2560634"/>
            <a:ext cx="2696865" cy="1375196"/>
          </a:xfrm>
          <a:prstGeom prst="wedgeRoundRectCallout">
            <a:avLst>
              <a:gd name="adj1" fmla="val -44903"/>
              <a:gd name="adj2" fmla="val 5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displayed immediately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5107336" y="5251046"/>
            <a:ext cx="2912012" cy="1454994"/>
          </a:xfrm>
          <a:prstGeom prst="wedgeRoundRectCallout">
            <a:avLst>
              <a:gd name="adj1" fmla="val 31511"/>
              <a:gd name="adj2" fmla="val -6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submit button as well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70B9D2-DB6B-4C4E-8FDB-3139777A59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FFA1-CF19-40F8-A2F7-ABB8385BC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3621" y="1210661"/>
            <a:ext cx="10129234" cy="5546589"/>
          </a:xfrm>
        </p:spPr>
        <p:txBody>
          <a:bodyPr/>
          <a:lstStyle/>
          <a:p>
            <a:r>
              <a:rPr lang="en-US" dirty="0"/>
              <a:t>Simple, </a:t>
            </a:r>
            <a:r>
              <a:rPr lang="en-US" b="1" dirty="0">
                <a:solidFill>
                  <a:schemeClr val="bg1"/>
                </a:solidFill>
              </a:rPr>
              <a:t>lightweight model-based </a:t>
            </a:r>
            <a:r>
              <a:rPr lang="en-US" dirty="0"/>
              <a:t>validation plugin</a:t>
            </a:r>
          </a:p>
          <a:p>
            <a:r>
              <a:rPr lang="en-US" dirty="0"/>
              <a:t>Flexible, </a:t>
            </a:r>
            <a:r>
              <a:rPr lang="en-US" b="1" dirty="0">
                <a:solidFill>
                  <a:schemeClr val="bg1"/>
                </a:solidFill>
              </a:rPr>
              <a:t>decoupled from 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free</a:t>
            </a:r>
            <a:r>
              <a:rPr lang="en-US" dirty="0"/>
              <a:t>, minimalistic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Many built-in validators</a:t>
            </a:r>
          </a:p>
          <a:p>
            <a:r>
              <a:rPr lang="en-US" dirty="0"/>
              <a:t>Easy to use with custom validators </a:t>
            </a:r>
          </a:p>
          <a:p>
            <a:r>
              <a:rPr lang="en-US" dirty="0"/>
              <a:t>High test coverage</a:t>
            </a:r>
          </a:p>
          <a:p>
            <a:r>
              <a:rPr lang="en-US" dirty="0"/>
              <a:t>Docs: </a:t>
            </a:r>
            <a:r>
              <a:rPr lang="en-US" dirty="0">
                <a:hlinkClick r:id="rId2"/>
              </a:rPr>
              <a:t>https://vuelidate.netlify.com/#getting-started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97702-C948-49C9-AB1B-39711CB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17DFE-4000-4FBF-A12F-529E7C7298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7000"/>
              </a:spcAft>
            </a:pPr>
            <a:r>
              <a:rPr lang="en-US" dirty="0"/>
              <a:t>Available on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dirty="0"/>
          </a:p>
          <a:p>
            <a:r>
              <a:rPr lang="en-US" dirty="0"/>
              <a:t>Import the library and use as a </a:t>
            </a:r>
            <a:r>
              <a:rPr lang="en-US" b="1" dirty="0">
                <a:solidFill>
                  <a:schemeClr val="bg1"/>
                </a:solidFill>
              </a:rPr>
              <a:t>Vue plugin</a:t>
            </a:r>
            <a:r>
              <a:rPr lang="en-US" b="1" dirty="0"/>
              <a:t> </a:t>
            </a:r>
            <a:r>
              <a:rPr lang="en-US" dirty="0"/>
              <a:t>to enable the</a:t>
            </a:r>
            <a:br>
              <a:rPr lang="en-US" dirty="0"/>
            </a:br>
            <a:r>
              <a:rPr lang="en-US" dirty="0"/>
              <a:t> functionality globally 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Installation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1928151"/>
            <a:ext cx="9753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npm install 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 --save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4027993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Vue from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</a:p>
          <a:p>
            <a:r>
              <a:rPr lang="en-US" sz="2400" dirty="0">
                <a:solidFill>
                  <a:schemeClr val="tx2"/>
                </a:solidFill>
              </a:rPr>
              <a:t>import Vuelidate from </a:t>
            </a:r>
            <a:r>
              <a:rPr lang="en-US" sz="2400" dirty="0">
                <a:solidFill>
                  <a:schemeClr val="bg1"/>
                </a:solidFill>
              </a:rPr>
              <a:t>'vuelidate'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Vue.use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7A0766-BB49-46FF-BCEF-C05DE1ED4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1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65EE6-2CBE-43F4-823B-5781AFF9B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validation and show UI Messages for the registration form</a:t>
            </a:r>
          </a:p>
          <a:p>
            <a:r>
              <a:rPr lang="en-US" dirty="0"/>
              <a:t>Email -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validator</a:t>
            </a:r>
          </a:p>
          <a:p>
            <a:r>
              <a:rPr lang="en-US" dirty="0"/>
              <a:t>Password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minLength</a:t>
            </a:r>
            <a:r>
              <a:rPr lang="en-US" b="1" dirty="0">
                <a:solidFill>
                  <a:schemeClr val="bg1"/>
                </a:solidFill>
              </a:rPr>
              <a:t>(4)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maxLength</a:t>
            </a:r>
            <a:r>
              <a:rPr lang="en-US" b="1" dirty="0">
                <a:solidFill>
                  <a:schemeClr val="bg1"/>
                </a:solidFill>
              </a:rPr>
              <a:t>(16),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alphanumerical characters</a:t>
            </a:r>
          </a:p>
          <a:p>
            <a:r>
              <a:rPr lang="en-US" dirty="0"/>
              <a:t>Age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minValue</a:t>
            </a:r>
            <a:r>
              <a:rPr lang="en-US" b="1" dirty="0">
                <a:solidFill>
                  <a:schemeClr val="bg1"/>
                </a:solidFill>
              </a:rPr>
              <a:t>(18)</a:t>
            </a:r>
          </a:p>
          <a:p>
            <a:r>
              <a:rPr lang="en-US" dirty="0"/>
              <a:t>Description – </a:t>
            </a:r>
            <a:r>
              <a:rPr lang="en-US" b="1" dirty="0" err="1">
                <a:solidFill>
                  <a:schemeClr val="bg1"/>
                </a:solidFill>
              </a:rPr>
              <a:t>maxValue</a:t>
            </a:r>
            <a:r>
              <a:rPr lang="en-US" b="1" dirty="0">
                <a:solidFill>
                  <a:schemeClr val="bg1"/>
                </a:solidFill>
              </a:rPr>
              <a:t>(100)</a:t>
            </a:r>
          </a:p>
          <a:p>
            <a:r>
              <a:rPr lang="en-US" dirty="0"/>
              <a:t>Bonus: Add a </a:t>
            </a:r>
            <a:r>
              <a:rPr lang="en-US" b="1" dirty="0">
                <a:solidFill>
                  <a:schemeClr val="bg1"/>
                </a:solidFill>
              </a:rPr>
              <a:t>confirm password </a:t>
            </a:r>
            <a:r>
              <a:rPr lang="en-US" dirty="0"/>
              <a:t>field that should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8830B-0205-4043-B575-07DDA82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Form Validation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385AD8-0B6F-463B-B771-43814CBE5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7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8F63F-9982-4D2B-8FD8-1CCC7CB67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now has "</a:t>
            </a:r>
            <a:r>
              <a:rPr lang="en-US" b="1" dirty="0">
                <a:solidFill>
                  <a:schemeClr val="bg1"/>
                </a:solidFill>
              </a:rPr>
              <a:t>validations</a:t>
            </a:r>
            <a:r>
              <a:rPr lang="en-US" dirty="0"/>
              <a:t>" property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35C8-5895-4331-BCAE-215DE53826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061968"/>
            <a:ext cx="7606982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validations: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age</a:t>
            </a:r>
            <a:r>
              <a:rPr lang="en-US" dirty="0"/>
              <a:t>: { },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: {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52BA7C-78B5-42E3-AFD8-D6FD4F7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Validations</a:t>
            </a: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D47D4024-79A4-4A00-B219-B4FAF05C9478}"/>
              </a:ext>
            </a:extLst>
          </p:cNvPr>
          <p:cNvSpPr/>
          <p:nvPr/>
        </p:nvSpPr>
        <p:spPr bwMode="auto">
          <a:xfrm>
            <a:off x="3715613" y="2541063"/>
            <a:ext cx="3090301" cy="1243859"/>
          </a:xfrm>
          <a:prstGeom prst="wedgeRoundRectCallout">
            <a:avLst>
              <a:gd name="adj1" fmla="val -59066"/>
              <a:gd name="adj2" fmla="val -18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must match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8CB27A-8AF9-4CB3-83F4-ED012DD44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5228-45FB-4D4C-B6FC-01F0C5087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wanted validator from the package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it as a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9BF4-2F85-48C9-B20D-C22B5BD74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6238" y="2657233"/>
            <a:ext cx="8000521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required, email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from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vuelidate</a:t>
            </a:r>
            <a:r>
              <a:rPr lang="en-US" dirty="0">
                <a:solidFill>
                  <a:schemeClr val="bg1"/>
                </a:solidFill>
              </a:rPr>
              <a:t>/lib/validators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validations: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email: { required, email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8F15C-B7EE-4C67-B9FC-4BD907A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Validators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548A5-E073-4E26-B2FB-1B4A343D9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 - Accepts only 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aplhaNum</a:t>
            </a:r>
            <a:r>
              <a:rPr lang="en-US" dirty="0"/>
              <a:t> - Accepts only alphanumerics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- Accepts positive and negative integers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decimal</a:t>
            </a:r>
            <a:r>
              <a:rPr lang="en-US" dirty="0"/>
              <a:t> -  Accepts positive and negative decimal numbers.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sameAs</a:t>
            </a:r>
            <a:r>
              <a:rPr lang="en-US" dirty="0"/>
              <a:t> - Checks for equality with a given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maxLength</a:t>
            </a:r>
            <a:r>
              <a:rPr lang="en-US" dirty="0"/>
              <a:t> - Requires the input to have a max specified length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minLength</a:t>
            </a:r>
            <a:r>
              <a:rPr lang="en-US" dirty="0"/>
              <a:t> - Requires the input to have a min specified length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Validators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BDE7CD-D97F-4D6D-A335-43F711ADB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C9952F-78B9-4FEF-89F7-888C62708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Control validation model -&gt; accessible on every level vie "</a:t>
            </a:r>
            <a:r>
              <a:rPr lang="en-US" b="1" dirty="0">
                <a:solidFill>
                  <a:schemeClr val="bg1"/>
                </a:solidFill>
              </a:rPr>
              <a:t>$v</a:t>
            </a:r>
            <a:r>
              <a:rPr lang="en-US" dirty="0"/>
              <a:t>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$touch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$reset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883D-B1A6-45E3-8D6F-7B7DE0F26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727" y="3400661"/>
            <a:ext cx="891952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type="text"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id="email"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v-model="email"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/>
              <a:t>.email</a:t>
            </a:r>
            <a:r>
              <a:rPr lang="en-US" dirty="0" err="1">
                <a:solidFill>
                  <a:schemeClr val="bg1"/>
                </a:solidFill>
              </a:rPr>
              <a:t>.$touch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" /&gt;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67419-1BD7-4BF1-8E64-D77383D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870B2A4-97B7-4E0A-9523-F55C955CEE97}"/>
              </a:ext>
            </a:extLst>
          </p:cNvPr>
          <p:cNvSpPr/>
          <p:nvPr/>
        </p:nvSpPr>
        <p:spPr bwMode="auto">
          <a:xfrm>
            <a:off x="1039727" y="5633535"/>
            <a:ext cx="3346198" cy="688303"/>
          </a:xfrm>
          <a:prstGeom prst="wedgeRoundRectCallout">
            <a:avLst>
              <a:gd name="adj1" fmla="val -22319"/>
              <a:gd name="adj2" fmla="val -690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@blur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02BD6F-4731-482B-B256-92BC49CDFF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#js-frameworks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4C437F-E7C0-4054-AE41-CA7F88795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0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4C736E-4B20-42C7-BA5F-1422FAD8D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$error </a:t>
            </a:r>
            <a:r>
              <a:rPr lang="en-US" dirty="0"/>
              <a:t>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4DCC-E946-44AA-A7B5-B5E651F65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2089640"/>
            <a:ext cx="702462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v-if="$</a:t>
            </a:r>
            <a:r>
              <a:rPr lang="en-US" dirty="0" err="1"/>
              <a:t>v.email.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&lt;div class="alert alert-danger"&gt;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Email is invalid!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5559-4DA0-4862-9010-6CC9628F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UI Messages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685E608-6E30-4E60-B962-758B085C5A42}"/>
              </a:ext>
            </a:extLst>
          </p:cNvPr>
          <p:cNvSpPr/>
          <p:nvPr/>
        </p:nvSpPr>
        <p:spPr bwMode="auto">
          <a:xfrm>
            <a:off x="6909968" y="2067228"/>
            <a:ext cx="3655208" cy="1361771"/>
          </a:xfrm>
          <a:prstGeom prst="wedgeRoundRectCallout">
            <a:avLst>
              <a:gd name="adj1" fmla="val -56889"/>
              <a:gd name="adj2" fmla="val -194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Shown only when the field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touched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A3FAF9-1DD8-48E5-85D9-2A0BC15510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BE93D-DF10-4BF5-AC5E-04C2522D7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control has access to all validators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1DFB-633F-43E0-9406-FFFC5A5AF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1940644"/>
            <a:ext cx="10961435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&lt;template v-if="$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&lt;div class="alert alert-danger"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v-if="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minLength</a:t>
            </a:r>
            <a:r>
              <a:rPr lang="en-US" dirty="0"/>
              <a:t> || 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maxLength</a:t>
            </a:r>
            <a:r>
              <a:rPr lang="en-US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Password is must be between 4 and 16 characters (inclusive)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D389D1-222E-4C9D-B786-6AF6E5E3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Different Messages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ADDCB3B-36CC-4CFC-AFF9-35723C5D2960}"/>
              </a:ext>
            </a:extLst>
          </p:cNvPr>
          <p:cNvSpPr/>
          <p:nvPr/>
        </p:nvSpPr>
        <p:spPr bwMode="auto">
          <a:xfrm>
            <a:off x="4023547" y="3686300"/>
            <a:ext cx="3655208" cy="632313"/>
          </a:xfrm>
          <a:prstGeom prst="wedgeRoundRectCallout">
            <a:avLst>
              <a:gd name="adj1" fmla="val -24036"/>
              <a:gd name="adj2" fmla="val -63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invalid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839BDD-5D0D-4EEB-983A-AF05DBEB9B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1EF5DE-D383-4BF0-A657-E217D4881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Disable the submit button if ANY control is invalid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29F7-4C44-47CD-93DB-5497C97ED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69" y="1962678"/>
            <a:ext cx="10961435" cy="422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&lt;div class="row"&gt;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&lt;div class="col-xs-12 col-sm-8 col-sm-offset-2 col-md-6 </a:t>
            </a:r>
            <a:br>
              <a:rPr lang="en-US" dirty="0"/>
            </a:br>
            <a:r>
              <a:rPr lang="en-US" dirty="0"/>
              <a:t>    col-md-offset-3"&gt;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:disabled</a:t>
            </a:r>
            <a:r>
              <a:rPr lang="en-US" dirty="0"/>
              <a:t>="$</a:t>
            </a:r>
            <a:r>
              <a:rPr lang="en-US" dirty="0" err="1"/>
              <a:t>v.</a:t>
            </a:r>
            <a:r>
              <a:rPr lang="en-US" dirty="0" err="1">
                <a:solidFill>
                  <a:schemeClr val="bg1"/>
                </a:solidFill>
              </a:rPr>
              <a:t>$invalid</a:t>
            </a:r>
            <a:r>
              <a:rPr lang="en-US" dirty="0"/>
              <a:t>"&gt;Submit!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&lt;/div&gt;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3A268-178E-4F6C-B741-012B6F5E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Submit Button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5ABB73-F321-4C31-8AD1-31D3327E3D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4E04E-9689-4EF6-B356-357DD2713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Validate Passwords with </a:t>
            </a:r>
            <a:r>
              <a:rPr lang="en-US" b="1" dirty="0">
                <a:solidFill>
                  <a:schemeClr val="bg1"/>
                </a:solidFill>
              </a:rPr>
              <a:t>sameAs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Collection validation using $each</a:t>
            </a:r>
            <a:br>
              <a:rPr lang="en-US" dirty="0"/>
            </a:br>
            <a:r>
              <a:rPr lang="en-US" dirty="0">
                <a:hlinkClick r:id="rId2"/>
              </a:rPr>
              <a:t>https://vuelidate.netlify.com/#sub-collections-validation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validators</a:t>
            </a:r>
            <a:br>
              <a:rPr lang="en-US" dirty="0"/>
            </a:br>
            <a:r>
              <a:rPr lang="en-US" dirty="0">
                <a:hlinkClick r:id="rId3"/>
              </a:rPr>
              <a:t>https://vuelidate.netlify.com/#custom-validators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Asynchronous validation and many more</a:t>
            </a:r>
            <a:br>
              <a:rPr lang="en-US" dirty="0"/>
            </a:br>
            <a:r>
              <a:rPr lang="en-US" dirty="0">
                <a:hlinkClick r:id="rId4"/>
              </a:rPr>
              <a:t>https://vuelidate.netlify.com/#sub-asynchronous-validation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8BEAE9-7596-4644-884C-E0C689A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More Examples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4F4EDC-F2E0-4F21-9F7F-20EF029320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42334" y="1425662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4D8D2E3-3C95-4245-BD29-27D9B11018E1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Two-way Data Binding with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</a:p>
          <a:p>
            <a:pPr>
              <a:buClr>
                <a:schemeClr val="bg2"/>
              </a:buClr>
            </a:pPr>
            <a:r>
              <a:rPr lang="en-US" dirty="0"/>
              <a:t>Text, Checkbox, Radio and Select List </a:t>
            </a:r>
            <a:br>
              <a:rPr lang="en-US" dirty="0"/>
            </a:br>
            <a:r>
              <a:rPr lang="en-US" dirty="0"/>
              <a:t>Bindings, Input Modifiers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Extracting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>
                <a:solidFill>
                  <a:schemeClr val="bg2"/>
                </a:solidFill>
              </a:rPr>
              <a:t> Form Controls</a:t>
            </a:r>
          </a:p>
          <a:p>
            <a:pPr>
              <a:buClr>
                <a:schemeClr val="bg2"/>
              </a:buClr>
            </a:pPr>
            <a:r>
              <a:rPr lang="en-US" dirty="0"/>
              <a:t>Front-end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Vuelidate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Validators, UI Messages etc.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96D7E8-53F3-4C0F-BEAB-D175C4CC5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851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99B76D-BB33-4DC2-B3DF-4EF7C04DE9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56C8-1B0E-4A0B-94FC-1F64CB5E5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565A49F-A2B7-4540-8AB2-C479856F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26" y="1664762"/>
            <a:ext cx="1893547" cy="18935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71963B1-B624-4095-9E67-FE79C7D8EC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V-model, Input Types, Submitting</a:t>
            </a:r>
          </a:p>
        </p:txBody>
      </p:sp>
    </p:spTree>
    <p:extLst>
      <p:ext uri="{BB962C8B-B14F-4D97-AF65-F5344CB8AC3E}">
        <p14:creationId xmlns:p14="http://schemas.microsoft.com/office/powerpoint/2010/main" val="2828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01702-164E-4656-AAD9-FD15C5912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Achieved using the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directive</a:t>
            </a:r>
          </a:p>
          <a:p>
            <a:pPr lvl="1"/>
            <a:r>
              <a:rPr lang="en-US" dirty="0"/>
              <a:t>Essentially syntax sugar for 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input events</a:t>
            </a:r>
          </a:p>
          <a:p>
            <a:pPr lvl="1"/>
            <a:r>
              <a:rPr lang="en-US" dirty="0"/>
              <a:t>Supports input modifiers</a:t>
            </a:r>
          </a:p>
          <a:p>
            <a:r>
              <a:rPr lang="en-US" dirty="0"/>
              <a:t>Automatically picks the correct way to update an </a:t>
            </a:r>
            <a:br>
              <a:rPr lang="en-US" dirty="0"/>
            </a:br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input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F513A-BA6F-4C91-9EB2-5732752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99CCDC-F3EB-441C-B7F2-F7A276383C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D23B2-886D-4988-9D7B-D237BD088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Bind to a data property and update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12EA4B-E317-490C-94D2-43958DE0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26" y="1978258"/>
            <a:ext cx="826919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="message" placeholder="edit me"&gt;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&lt;p&gt;Message is: {{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en-US" dirty="0"/>
              <a:t> }}&lt;/p&gt;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2819F-5863-4975-A81E-2D58AD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Binding Example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999C69F-ED9E-4EB6-8578-3A73CDC3CB1E}"/>
              </a:ext>
            </a:extLst>
          </p:cNvPr>
          <p:cNvSpPr txBox="1">
            <a:spLocks/>
          </p:cNvSpPr>
          <p:nvPr/>
        </p:nvSpPr>
        <p:spPr>
          <a:xfrm>
            <a:off x="828626" y="3429000"/>
            <a:ext cx="826919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</a:t>
            </a:r>
            <a:r>
              <a:rPr lang="en-US" dirty="0">
                <a:sym typeface="Wingdings" panose="05000000000000000000" pitchFamily="2" charset="2"/>
              </a:rPr>
              <a:t>ta() {</a:t>
            </a:r>
          </a:p>
          <a:p>
            <a:r>
              <a:rPr lang="en-US" dirty="0">
                <a:sym typeface="Wingdings" panose="05000000000000000000" pitchFamily="2" charset="2"/>
              </a:rPr>
              <a:t> return {</a:t>
            </a:r>
          </a:p>
          <a:p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message</a:t>
            </a:r>
            <a:r>
              <a:rPr lang="en-US" dirty="0">
                <a:sym typeface="Wingdings" panose="05000000000000000000" pitchFamily="2" charset="2"/>
              </a:rPr>
              <a:t>: ''</a:t>
            </a:r>
          </a:p>
          <a:p>
            <a:r>
              <a:rPr lang="en-US" dirty="0">
                <a:sym typeface="Wingdings" panose="05000000000000000000" pitchFamily="2" charset="2"/>
              </a:rPr>
              <a:t> }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2A8DA9-A40A-48A3-A954-E230C6DB2E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to: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6E79A6-D0CC-4CA2-92A9-C323A3F35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8B9F4-220B-4405-997B-186AE490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registration form with the following input fields:</a:t>
            </a:r>
          </a:p>
          <a:p>
            <a:pPr lvl="1"/>
            <a:r>
              <a:rPr lang="en-US" dirty="0"/>
              <a:t>Email, Password, Age, Description, Skill Set (</a:t>
            </a:r>
            <a:r>
              <a:rPr lang="en-US" b="1" dirty="0">
                <a:solidFill>
                  <a:schemeClr val="bg1"/>
                </a:solidFill>
              </a:rPr>
              <a:t>checkbox</a:t>
            </a:r>
            <a:r>
              <a:rPr lang="en-US" dirty="0"/>
              <a:t>), Gender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radio</a:t>
            </a:r>
            <a:r>
              <a:rPr lang="en-US" dirty="0"/>
              <a:t>), Country (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on all input fields</a:t>
            </a:r>
          </a:p>
          <a:p>
            <a:r>
              <a:rPr lang="en-US" dirty="0"/>
              <a:t>Handle 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behavior</a:t>
            </a:r>
          </a:p>
          <a:p>
            <a:r>
              <a:rPr lang="en-US" dirty="0"/>
              <a:t>After submitting -&gt;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data you have entered</a:t>
            </a:r>
          </a:p>
          <a:p>
            <a:r>
              <a:rPr lang="en-US" dirty="0"/>
              <a:t>Bonus: Create a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input field component for the email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1B40E5-8C3E-4BDE-AAAA-8B6C31B3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CAD021-FA08-4002-BA53-A044EF36F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80104-13DA-4630-A8E2-E0B98A04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A5AD9-A2E0-4437-BC5D-3AC6281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0" y="1331154"/>
            <a:ext cx="4204198" cy="52204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C8D7E-0AD4-4FC4-A79F-21239A28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50" y="2072639"/>
            <a:ext cx="5430520" cy="3394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0738797-A9C4-440E-B427-45D28995576A}"/>
              </a:ext>
            </a:extLst>
          </p:cNvPr>
          <p:cNvSpPr/>
          <p:nvPr/>
        </p:nvSpPr>
        <p:spPr bwMode="auto">
          <a:xfrm>
            <a:off x="5152639" y="3646746"/>
            <a:ext cx="660400" cy="5892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A28C86-711E-4F7D-BDA7-0141BF5DE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1764</Words>
  <Application>Microsoft Office PowerPoint</Application>
  <PresentationFormat>Widescreen</PresentationFormat>
  <Paragraphs>296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Forms and Validators</vt:lpstr>
      <vt:lpstr>Table of Contents</vt:lpstr>
      <vt:lpstr>Have a Question?</vt:lpstr>
      <vt:lpstr>Handling Forms</vt:lpstr>
      <vt:lpstr>Two-way Data Binding</vt:lpstr>
      <vt:lpstr>Text Binding Example</vt:lpstr>
      <vt:lpstr>Forms Overview</vt:lpstr>
      <vt:lpstr>Problem: Registration Form</vt:lpstr>
      <vt:lpstr>Problem: Registration Form</vt:lpstr>
      <vt:lpstr>Multiline Text</vt:lpstr>
      <vt:lpstr>Checkbox</vt:lpstr>
      <vt:lpstr>Radio Buttons</vt:lpstr>
      <vt:lpstr>Select List</vt:lpstr>
      <vt:lpstr>Input Modifiers</vt:lpstr>
      <vt:lpstr>Input Modifiers</vt:lpstr>
      <vt:lpstr>Submitting a Form</vt:lpstr>
      <vt:lpstr>Reusable Input Component</vt:lpstr>
      <vt:lpstr>Reusable Input Component</vt:lpstr>
      <vt:lpstr>Reusable Input Component</vt:lpstr>
      <vt:lpstr>Input Validation</vt:lpstr>
      <vt:lpstr>Client-Side Validation</vt:lpstr>
      <vt:lpstr>Base Example</vt:lpstr>
      <vt:lpstr>Vuelidate</vt:lpstr>
      <vt:lpstr>Vuelidate Installation</vt:lpstr>
      <vt:lpstr>Problem: Add Form Validation</vt:lpstr>
      <vt:lpstr>Configure Validations</vt:lpstr>
      <vt:lpstr>Build-in Validators Example</vt:lpstr>
      <vt:lpstr>Built-in Validators List</vt:lpstr>
      <vt:lpstr>Instance Methods</vt:lpstr>
      <vt:lpstr>Show UI Messages</vt:lpstr>
      <vt:lpstr>Show Different Messages</vt:lpstr>
      <vt:lpstr>Blocking Submit Button</vt:lpstr>
      <vt:lpstr>Vuelidate More Examples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Forms; Validators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5</cp:revision>
  <dcterms:created xsi:type="dcterms:W3CDTF">2018-05-23T13:08:44Z</dcterms:created>
  <dcterms:modified xsi:type="dcterms:W3CDTF">2020-03-19T12:46:24Z</dcterms:modified>
  <cp:category>programming;computer programming;software development;web development</cp:category>
</cp:coreProperties>
</file>