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74" r:id="rId2"/>
    <p:sldId id="276" r:id="rId3"/>
    <p:sldId id="426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42" r:id="rId20"/>
    <p:sldId id="446" r:id="rId21"/>
    <p:sldId id="443" r:id="rId22"/>
    <p:sldId id="444" r:id="rId23"/>
    <p:sldId id="445" r:id="rId24"/>
    <p:sldId id="349" r:id="rId25"/>
    <p:sldId id="401" r:id="rId26"/>
    <p:sldId id="259" r:id="rId27"/>
    <p:sldId id="260" r:id="rId28"/>
    <p:sldId id="4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F775B90-2E8F-4663-87DB-1673C77579FE}">
          <p14:sldIdLst>
            <p14:sldId id="274"/>
            <p14:sldId id="276"/>
            <p14:sldId id="426"/>
          </p14:sldIdLst>
        </p14:section>
        <p14:section name="State Management" id="{A79929C6-B812-4EA9-A720-9A6B4E5EB023}">
          <p14:sldIdLst>
            <p14:sldId id="427"/>
            <p14:sldId id="428"/>
            <p14:sldId id="429"/>
            <p14:sldId id="430"/>
          </p14:sldIdLst>
        </p14:section>
        <p14:section name="Vuex Basics" id="{BE1C7AA7-63E6-4157-B565-2D8AC9A4C964}">
          <p14:sldIdLst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6"/>
            <p14:sldId id="443"/>
            <p14:sldId id="444"/>
            <p14:sldId id="445"/>
          </p14:sldIdLst>
        </p14:section>
        <p14:section name="Conclusion" id="{D9C036A9-B95D-492A-8092-8E3480C26B0A}">
          <p14:sldIdLst>
            <p14:sldId id="349"/>
            <p14:sldId id="401"/>
            <p14:sldId id="259"/>
            <p14:sldId id="260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il Kirilov" initials="KK" lastIdx="1" clrIdx="0">
    <p:extLst>
      <p:ext uri="{19B8F6BF-5375-455C-9EA6-DF929625EA0E}">
        <p15:presenceInfo xmlns:p15="http://schemas.microsoft.com/office/powerpoint/2012/main" userId="0001c1ff8e71e5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444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4T20:56:27.711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7.4.2020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</a:t>
            </a:r>
            <a:r>
              <a:rPr lang="en-US" sz="1100" dirty="0" err="1"/>
              <a:t>SoftUni</a:t>
            </a:r>
            <a:r>
              <a:rPr lang="en-US" sz="1100" dirty="0"/>
              <a:t> </a:t>
            </a:r>
            <a:r>
              <a:rPr lang="en-US" sz="1100" dirty="0" smtClean="0"/>
              <a:t>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5AE5123-8B0F-4CD2-BA1A-692476FB72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552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543752-6CE6-4049-9296-0BF8F5EE8E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2799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CBBEBD-9D9C-4379-926D-A0FEE80972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2263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91F85FB-1D63-452A-A4A6-92C009C5D9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2706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913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93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51E8FB-2A1E-4120-83EF-BA3E416285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171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1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4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43201"/>
            <a:ext cx="10965303" cy="882654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Vuex </a:t>
            </a:r>
            <a:r>
              <a:rPr lang="en-US" dirty="0" smtClean="0">
                <a:solidFill>
                  <a:srgbClr val="234465"/>
                </a:solidFill>
              </a:rPr>
              <a:t>- </a:t>
            </a:r>
            <a:r>
              <a:rPr lang="en-US" dirty="0">
                <a:solidFill>
                  <a:srgbClr val="234465"/>
                </a:solidFill>
              </a:rPr>
              <a:t>State, Getters, Mutations and Actions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578538" y="6298912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2E02918-F114-4C76-BDF9-1462116CABB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7" y="3142610"/>
            <a:ext cx="1923928" cy="192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2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93C188-16A3-46B0-BE0E-589C3FE1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AB9CBB1-974F-4ED1-AECD-CE885DF24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4" y="1775295"/>
            <a:ext cx="7368671" cy="4139121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49516650-28FA-47EC-9F35-760110BA4C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610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D4AA08-C2A8-4F9F-9E79-4F7DDA14D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store.js </a:t>
            </a:r>
            <a:r>
              <a:rPr lang="en-US" dirty="0"/>
              <a:t>and inside initialize the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E1C829-B791-4445-9F3A-90B81A8A8E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9661" y="1869387"/>
            <a:ext cx="6501339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import Vue from '</a:t>
            </a:r>
            <a:r>
              <a:rPr lang="en-US" dirty="0" err="1"/>
              <a:t>vue</a:t>
            </a:r>
            <a:r>
              <a:rPr lang="en-US" dirty="0"/>
              <a:t>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import Vuex from 'vuex';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Vue.</a:t>
            </a:r>
            <a:r>
              <a:rPr lang="en-US" dirty="0" err="1">
                <a:solidFill>
                  <a:schemeClr val="bg1"/>
                </a:solidFill>
              </a:rPr>
              <a:t>use</a:t>
            </a:r>
            <a:r>
              <a:rPr lang="en-US" dirty="0"/>
              <a:t>(Vuex);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export const </a:t>
            </a:r>
            <a:r>
              <a:rPr lang="en-US" dirty="0">
                <a:solidFill>
                  <a:schemeClr val="bg1"/>
                </a:solidFill>
              </a:rPr>
              <a:t>store</a:t>
            </a:r>
            <a:r>
              <a:rPr lang="en-US" dirty="0"/>
              <a:t> = new </a:t>
            </a:r>
            <a:r>
              <a:rPr lang="en-US" dirty="0" err="1"/>
              <a:t>Vuex.</a:t>
            </a:r>
            <a:r>
              <a:rPr lang="en-US" dirty="0" err="1">
                <a:solidFill>
                  <a:schemeClr val="bg1"/>
                </a:solidFill>
              </a:rPr>
              <a:t>Store</a:t>
            </a:r>
            <a:r>
              <a:rPr lang="en-US" dirty="0"/>
              <a:t>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state</a:t>
            </a:r>
            <a:r>
              <a:rPr lang="en-US" dirty="0"/>
              <a:t>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counter: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5FAF9B0-E777-4A45-AAB1-FE3B8FCE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Store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C22C9AD-4CC1-4165-9C38-45E4F4B389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00" y="2484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4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A60C39-FAC0-45FC-9B32-D6F64D848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Provide the store inside the </a:t>
            </a:r>
            <a:r>
              <a:rPr lang="en-US" b="1" dirty="0">
                <a:solidFill>
                  <a:schemeClr val="bg1"/>
                </a:solidFill>
              </a:rPr>
              <a:t>root instance </a:t>
            </a:r>
            <a:r>
              <a:rPr lang="en-US" dirty="0"/>
              <a:t>and that's it!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A0C12-F173-447C-BEF1-44431A0034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1899000"/>
            <a:ext cx="6660000" cy="26787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import { </a:t>
            </a:r>
            <a:r>
              <a:rPr lang="en-US" dirty="0">
                <a:solidFill>
                  <a:schemeClr val="bg1"/>
                </a:solidFill>
              </a:rPr>
              <a:t>store</a:t>
            </a:r>
            <a:r>
              <a:rPr lang="en-US" dirty="0"/>
              <a:t> } from './store/store</a:t>
            </a:r>
            <a:r>
              <a:rPr lang="en-US" dirty="0" smtClean="0"/>
              <a:t>';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new Vue({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el: '#app',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store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}).$mount('</a:t>
            </a:r>
            <a:r>
              <a:rPr lang="en-US" dirty="0">
                <a:solidFill>
                  <a:schemeClr val="bg1"/>
                </a:solidFill>
              </a:rPr>
              <a:t>#app</a:t>
            </a:r>
            <a:r>
              <a:rPr lang="en-US" dirty="0"/>
              <a:t>')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832904-9966-4579-9454-697FD1ED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Store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D6DEED8-FF9D-44A0-8D70-02F39A5947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453" y="3845547"/>
            <a:ext cx="2336548" cy="233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9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55E9E6-DA03-44F2-96D3-DB76CA96C9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access &amp; modify </a:t>
            </a:r>
            <a:r>
              <a:rPr lang="en-US" dirty="0"/>
              <a:t>the state directly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Not recommended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B8E07-7E1D-4608-9BD8-41ACDB5BD1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2706605"/>
            <a:ext cx="4453003" cy="32016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computed</a:t>
            </a:r>
            <a:r>
              <a:rPr lang="en-US" dirty="0"/>
              <a:t>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counter()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return </a:t>
            </a:r>
            <a:r>
              <a:rPr lang="en-US" dirty="0" err="1"/>
              <a:t>this.</a:t>
            </a:r>
            <a:r>
              <a:rPr lang="en-US" dirty="0" err="1">
                <a:solidFill>
                  <a:schemeClr val="bg1"/>
                </a:solidFill>
              </a:rPr>
              <a:t>$store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/>
              <a:t>.</a:t>
            </a:r>
            <a:r>
              <a:rPr lang="en-US" dirty="0" err="1"/>
              <a:t>state.counter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smtClean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3F1D12-F762-453E-8C23-EFD9C695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$Store Property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6810F0-7706-4BEE-A922-6234BC991D94}"/>
              </a:ext>
            </a:extLst>
          </p:cNvPr>
          <p:cNvSpPr txBox="1">
            <a:spLocks/>
          </p:cNvSpPr>
          <p:nvPr/>
        </p:nvSpPr>
        <p:spPr>
          <a:xfrm>
            <a:off x="5826000" y="2706605"/>
            <a:ext cx="4453003" cy="31987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methods</a:t>
            </a:r>
            <a:r>
              <a:rPr lang="en-US" dirty="0"/>
              <a:t>: {</a:t>
            </a:r>
          </a:p>
          <a:p>
            <a:r>
              <a:rPr lang="en-US" dirty="0"/>
              <a:t>  increment() {</a:t>
            </a:r>
          </a:p>
          <a:p>
            <a:r>
              <a:rPr lang="en-US" dirty="0"/>
              <a:t>    return </a:t>
            </a:r>
            <a:r>
              <a:rPr lang="en-US" dirty="0" err="1"/>
              <a:t>this.</a:t>
            </a:r>
            <a:r>
              <a:rPr lang="en-US" dirty="0" err="1">
                <a:solidFill>
                  <a:schemeClr val="bg1"/>
                </a:solidFill>
              </a:rPr>
              <a:t>$store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/>
              <a:t>.</a:t>
            </a:r>
            <a:r>
              <a:rPr lang="en-US" dirty="0" err="1"/>
              <a:t>state.counter</a:t>
            </a:r>
            <a:r>
              <a:rPr lang="en-US" dirty="0">
                <a:solidFill>
                  <a:schemeClr val="bg1"/>
                </a:solidFill>
              </a:rPr>
              <a:t>++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20E1B1B-D828-4B73-B113-469D4BDA02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0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3FFE04-9928-4CA7-9286-FEDA7AE6EA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the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0868-0F50-4808-99AA-EE481AC5B1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025" y="1956637"/>
            <a:ext cx="5334975" cy="417236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getters</a:t>
            </a:r>
            <a:r>
              <a:rPr lang="en-US" dirty="0"/>
              <a:t>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counter: (</a:t>
            </a:r>
            <a:r>
              <a:rPr lang="en-US" dirty="0">
                <a:solidFill>
                  <a:schemeClr val="bg1"/>
                </a:solidFill>
              </a:rPr>
              <a:t>state</a:t>
            </a:r>
            <a:r>
              <a:rPr lang="en-US" dirty="0"/>
              <a:t>) =&gt;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return state.counter;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doubledCounter: (</a:t>
            </a:r>
            <a:r>
              <a:rPr lang="en-US" dirty="0">
                <a:solidFill>
                  <a:schemeClr val="bg1"/>
                </a:solidFill>
              </a:rPr>
              <a:t>state</a:t>
            </a:r>
            <a:r>
              <a:rPr lang="en-US" dirty="0"/>
              <a:t>) =&gt;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return state.counter * 2;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DA92BD-E6FC-4BE6-8C30-12BD8900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State Via Getters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78CECBF-4C2C-4BF9-9871-4A43F5CF97C1}"/>
              </a:ext>
            </a:extLst>
          </p:cNvPr>
          <p:cNvSpPr/>
          <p:nvPr/>
        </p:nvSpPr>
        <p:spPr bwMode="auto">
          <a:xfrm>
            <a:off x="6341834" y="3779710"/>
            <a:ext cx="359923" cy="393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5E5D5EE-648C-4705-BE00-16062CDEB45B}"/>
              </a:ext>
            </a:extLst>
          </p:cNvPr>
          <p:cNvSpPr txBox="1">
            <a:spLocks/>
          </p:cNvSpPr>
          <p:nvPr/>
        </p:nvSpPr>
        <p:spPr>
          <a:xfrm>
            <a:off x="6947591" y="2898778"/>
            <a:ext cx="4202416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counter() {</a:t>
            </a:r>
          </a:p>
          <a:p>
            <a:r>
              <a:rPr lang="en-US" dirty="0"/>
              <a:t>   return this.$store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chemeClr val="bg1"/>
                </a:solidFill>
              </a:rPr>
              <a:t>getters</a:t>
            </a:r>
            <a:r>
              <a:rPr lang="en-US" dirty="0"/>
              <a:t>.counter;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4688AA2-649B-47CF-9348-833687060C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5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CF3294-3A93-4C14-91A1-7B70271B3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mutations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96A2D-CA11-4286-92CC-18709FE935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617" y="1906347"/>
            <a:ext cx="5688440" cy="416916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mutations</a:t>
            </a:r>
            <a:r>
              <a:rPr lang="en-US" dirty="0"/>
              <a:t>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increase: (state, </a:t>
            </a:r>
            <a:r>
              <a:rPr lang="en-US" dirty="0">
                <a:solidFill>
                  <a:schemeClr val="bg1"/>
                </a:solidFill>
              </a:rPr>
              <a:t>payload</a:t>
            </a:r>
            <a:r>
              <a:rPr lang="en-US" dirty="0"/>
              <a:t>) =&gt;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state.counter += payload;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decrease: (state, </a:t>
            </a:r>
            <a:r>
              <a:rPr lang="en-US" dirty="0">
                <a:solidFill>
                  <a:schemeClr val="bg1"/>
                </a:solidFill>
              </a:rPr>
              <a:t>payload</a:t>
            </a:r>
            <a:r>
              <a:rPr lang="en-US" dirty="0"/>
              <a:t>) =&gt;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state.counter -= payload;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899D20-26D7-4AA9-84B3-3EDB1C1E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State Via Mutations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5F7124C-EC5A-4BAB-831C-6FDFEF40CE42}"/>
              </a:ext>
            </a:extLst>
          </p:cNvPr>
          <p:cNvSpPr txBox="1">
            <a:spLocks/>
          </p:cNvSpPr>
          <p:nvPr/>
        </p:nvSpPr>
        <p:spPr>
          <a:xfrm>
            <a:off x="6655955" y="2294310"/>
            <a:ext cx="5294845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methods: {</a:t>
            </a:r>
          </a:p>
          <a:p>
            <a:r>
              <a:rPr lang="en-US" dirty="0"/>
              <a:t>  increment(val) {</a:t>
            </a:r>
          </a:p>
          <a:p>
            <a:r>
              <a:rPr lang="en-US" dirty="0"/>
              <a:t>    this.$store</a:t>
            </a:r>
          </a:p>
          <a:p>
            <a:r>
              <a:rPr lang="en-US" dirty="0"/>
              <a:t>     .</a:t>
            </a:r>
            <a:r>
              <a:rPr lang="en-US" dirty="0">
                <a:solidFill>
                  <a:schemeClr val="bg1"/>
                </a:solidFill>
              </a:rPr>
              <a:t>commit</a:t>
            </a:r>
            <a:r>
              <a:rPr lang="en-US" dirty="0"/>
              <a:t>('</a:t>
            </a:r>
            <a:r>
              <a:rPr lang="en-US" dirty="0">
                <a:solidFill>
                  <a:schemeClr val="bg1"/>
                </a:solidFill>
              </a:rPr>
              <a:t>increase</a:t>
            </a:r>
            <a:r>
              <a:rPr lang="en-US" dirty="0"/>
              <a:t>', val);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90A1B62-60EC-40A8-947A-041FAEA5C1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Speech Bubble: Rectangle with Corners Rounded 7">
            <a:extLst>
              <a:ext uri="{FF2B5EF4-FFF2-40B4-BE49-F238E27FC236}">
                <a16:creationId xmlns:a16="http://schemas.microsoft.com/office/drawing/2014/main" id="{1D3296A5-5FCF-406D-9674-5ABCB4622B3E}"/>
              </a:ext>
            </a:extLst>
          </p:cNvPr>
          <p:cNvSpPr/>
          <p:nvPr/>
        </p:nvSpPr>
        <p:spPr bwMode="auto">
          <a:xfrm>
            <a:off x="3081000" y="1906347"/>
            <a:ext cx="2449040" cy="510778"/>
          </a:xfrm>
          <a:prstGeom prst="wedgeRoundRectCallout">
            <a:avLst>
              <a:gd name="adj1" fmla="val -6297"/>
              <a:gd name="adj2" fmla="val 84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</a:rPr>
              <a:t>Usually an </a:t>
            </a:r>
            <a:r>
              <a:rPr lang="en-US" sz="2400" b="1" dirty="0" smtClean="0">
                <a:solidFill>
                  <a:schemeClr val="bg1"/>
                </a:solidFill>
              </a:rPr>
              <a:t>object</a:t>
            </a:r>
            <a:endParaRPr lang="bg-BG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BD9F84-8F34-4294-8832-A6069934C8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Usually we </a:t>
            </a:r>
            <a:r>
              <a:rPr lang="en-US" b="1" dirty="0">
                <a:solidFill>
                  <a:schemeClr val="bg1"/>
                </a:solidFill>
              </a:rPr>
              <a:t>dispatch actions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mutate</a:t>
            </a:r>
            <a:r>
              <a:rPr lang="en-US" dirty="0"/>
              <a:t> the state (async data)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01D2A-C4AB-47F5-8CB7-44F47F6DD5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9116" y="1937356"/>
            <a:ext cx="7799318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actions</a:t>
            </a:r>
            <a:r>
              <a:rPr lang="en-US" dirty="0"/>
              <a:t>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asyncIncrease: (</a:t>
            </a:r>
            <a:r>
              <a:rPr lang="en-US" dirty="0">
                <a:solidFill>
                  <a:schemeClr val="bg1"/>
                </a:solidFill>
              </a:rPr>
              <a:t>context</a:t>
            </a:r>
            <a:r>
              <a:rPr lang="en-US" dirty="0"/>
              <a:t>, payload) =&gt;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setTimeout</a:t>
            </a:r>
            <a:r>
              <a:rPr lang="en-US" dirty="0"/>
              <a:t>(() =&gt;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context.</a:t>
            </a:r>
            <a:r>
              <a:rPr lang="en-US" dirty="0">
                <a:solidFill>
                  <a:schemeClr val="bg1"/>
                </a:solidFill>
              </a:rPr>
              <a:t>commit</a:t>
            </a:r>
            <a:r>
              <a:rPr lang="en-US" dirty="0"/>
              <a:t>('increase', payload);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}, 1000);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100387-2975-4E9E-8FA0-0DDDC22C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Mutations Via Actions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B1AC067-E850-4366-B777-2BD13856ACAC}"/>
              </a:ext>
            </a:extLst>
          </p:cNvPr>
          <p:cNvSpPr txBox="1">
            <a:spLocks/>
          </p:cNvSpPr>
          <p:nvPr/>
        </p:nvSpPr>
        <p:spPr>
          <a:xfrm>
            <a:off x="829116" y="6007352"/>
            <a:ext cx="779931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This.$store.</a:t>
            </a:r>
            <a:r>
              <a:rPr lang="en-US" dirty="0" err="1">
                <a:solidFill>
                  <a:schemeClr val="bg1"/>
                </a:solidFill>
              </a:rPr>
              <a:t>dispatch</a:t>
            </a:r>
            <a:r>
              <a:rPr lang="en-US" dirty="0"/>
              <a:t>('asyncIncrease', value)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ED9B793-2A9B-4DCE-A14F-95DF223699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Speech Bubble: Rectangle with Corners Rounded 7">
            <a:extLst>
              <a:ext uri="{FF2B5EF4-FFF2-40B4-BE49-F238E27FC236}">
                <a16:creationId xmlns:a16="http://schemas.microsoft.com/office/drawing/2014/main" id="{1D3296A5-5FCF-406D-9674-5ABCB4622B3E}"/>
              </a:ext>
            </a:extLst>
          </p:cNvPr>
          <p:cNvSpPr/>
          <p:nvPr/>
        </p:nvSpPr>
        <p:spPr bwMode="auto">
          <a:xfrm>
            <a:off x="4386000" y="4194000"/>
            <a:ext cx="3819097" cy="578882"/>
          </a:xfrm>
          <a:prstGeom prst="wedgeRoundRectCallout">
            <a:avLst>
              <a:gd name="adj1" fmla="val -43053"/>
              <a:gd name="adj2" fmla="val -896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</a:rPr>
              <a:t>Mutation method name</a:t>
            </a:r>
            <a:endParaRPr lang="bg-B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1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F75AFE-9AE1-4FC5-B5C0-0630E97E92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mapGetter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mapMutations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mapActions</a:t>
            </a:r>
            <a:r>
              <a:rPr lang="en-US" dirty="0"/>
              <a:t> helper </a:t>
            </a:r>
            <a:br>
              <a:rPr lang="en-US" dirty="0"/>
            </a:br>
            <a:r>
              <a:rPr lang="en-US" dirty="0"/>
              <a:t>functions to minimize boilerplate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11F84-9BA5-407C-939B-E7E3358C2D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5566" y="3330264"/>
            <a:ext cx="4190357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computed: </a:t>
            </a:r>
            <a:r>
              <a:rPr lang="en-US" dirty="0">
                <a:solidFill>
                  <a:schemeClr val="bg1"/>
                </a:solidFill>
              </a:rPr>
              <a:t>mapGetters</a:t>
            </a:r>
            <a:r>
              <a:rPr lang="en-US" dirty="0"/>
              <a:t>([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'counter',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'doubledCounter'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])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679E1D-F2C3-47E8-971E-65A09669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Functions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16CB4BC-DE9E-4A2B-846C-010A3A2680B2}"/>
              </a:ext>
            </a:extLst>
          </p:cNvPr>
          <p:cNvSpPr/>
          <p:nvPr/>
        </p:nvSpPr>
        <p:spPr bwMode="auto">
          <a:xfrm>
            <a:off x="5601000" y="4239281"/>
            <a:ext cx="359923" cy="393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4FDE4AB-C80F-45DA-B052-0F546A57C631}"/>
              </a:ext>
            </a:extLst>
          </p:cNvPr>
          <p:cNvSpPr txBox="1">
            <a:spLocks/>
          </p:cNvSpPr>
          <p:nvPr/>
        </p:nvSpPr>
        <p:spPr>
          <a:xfrm>
            <a:off x="6366000" y="2574000"/>
            <a:ext cx="4815192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computed: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...</a:t>
            </a:r>
            <a:r>
              <a:rPr lang="en-US" dirty="0"/>
              <a:t>mapGetters([</a:t>
            </a:r>
          </a:p>
          <a:p>
            <a:r>
              <a:rPr lang="en-US" dirty="0"/>
              <a:t>      'counter',</a:t>
            </a:r>
          </a:p>
          <a:p>
            <a:r>
              <a:rPr lang="en-US" dirty="0"/>
              <a:t>      'doubledCounter'</a:t>
            </a:r>
          </a:p>
          <a:p>
            <a:r>
              <a:rPr lang="en-US" dirty="0"/>
              <a:t>  ])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Add other properties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8ADDDDA-079A-4765-B889-641743AE4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9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40A985-D696-4332-A185-F21F7FAE14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Handle input with </a:t>
            </a:r>
            <a:r>
              <a:rPr lang="en-US" b="1" dirty="0">
                <a:solidFill>
                  <a:schemeClr val="bg1"/>
                </a:solidFill>
              </a:rPr>
              <a:t>v-model</a:t>
            </a:r>
            <a:r>
              <a:rPr lang="en-US" dirty="0"/>
              <a:t> using a computed setter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BA577-37E9-4C2F-B815-71B068D33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9" y="1927752"/>
            <a:ext cx="649161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&lt;input </a:t>
            </a:r>
            <a:r>
              <a:rPr lang="en-US" dirty="0">
                <a:solidFill>
                  <a:schemeClr val="bg1"/>
                </a:solidFill>
              </a:rPr>
              <a:t>v-model</a:t>
            </a:r>
            <a:r>
              <a:rPr lang="en-US" dirty="0"/>
              <a:t>="value" type="text" /&gt;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&lt;p&gt;{{ value }}&lt;/p&gt;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482E78-2731-4739-870F-AD6D0CC4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Handling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94C9766-BF22-4A74-BBB1-1197A0AD839B}"/>
              </a:ext>
            </a:extLst>
          </p:cNvPr>
          <p:cNvSpPr txBox="1">
            <a:spLocks/>
          </p:cNvSpPr>
          <p:nvPr/>
        </p:nvSpPr>
        <p:spPr>
          <a:xfrm>
            <a:off x="819389" y="3195578"/>
            <a:ext cx="1032851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computed: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: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get</a:t>
            </a:r>
            <a:r>
              <a:rPr lang="en-US" dirty="0"/>
              <a:t>() { return </a:t>
            </a:r>
            <a:r>
              <a:rPr lang="en-US" dirty="0" err="1"/>
              <a:t>this.$store.getters.value</a:t>
            </a:r>
            <a:r>
              <a:rPr lang="en-US" dirty="0"/>
              <a:t>; },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set</a:t>
            </a:r>
            <a:r>
              <a:rPr lang="en-US" dirty="0"/>
              <a:t>(value) { this.$store.commit('updateValue', value);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F13921B-4001-4BD0-9EF8-B831D3C4574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5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3FE933-AD5A-408D-8B46-C8A59F03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EE1E3D-9F91-49C5-B015-4EC323B73F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Due to using a single state tree, </a:t>
            </a:r>
            <a:r>
              <a:rPr lang="en-US" b="1" dirty="0" smtClean="0">
                <a:solidFill>
                  <a:schemeClr val="bg1"/>
                </a:solidFill>
              </a:rPr>
              <a:t>all state </a:t>
            </a:r>
            <a:r>
              <a:rPr lang="en-US" dirty="0" smtClean="0"/>
              <a:t>of the </a:t>
            </a:r>
            <a:br>
              <a:rPr lang="en-US" dirty="0" smtClean="0"/>
            </a:br>
            <a:r>
              <a:rPr lang="en-US" dirty="0" smtClean="0"/>
              <a:t>application is contained inside </a:t>
            </a:r>
            <a:r>
              <a:rPr lang="en-US" b="1" dirty="0" smtClean="0">
                <a:solidFill>
                  <a:schemeClr val="bg1"/>
                </a:solidFill>
              </a:rPr>
              <a:t>one</a:t>
            </a:r>
            <a:r>
              <a:rPr lang="en-US" dirty="0" smtClean="0"/>
              <a:t> big </a:t>
            </a:r>
            <a:r>
              <a:rPr lang="en-US" b="1" dirty="0" smtClean="0">
                <a:solidFill>
                  <a:schemeClr val="bg1"/>
                </a:solidFill>
              </a:rPr>
              <a:t>object</a:t>
            </a:r>
          </a:p>
          <a:p>
            <a:r>
              <a:rPr lang="en-US" dirty="0" smtClean="0"/>
              <a:t>However, as our application </a:t>
            </a:r>
            <a:r>
              <a:rPr lang="en-US" b="1" dirty="0" smtClean="0">
                <a:solidFill>
                  <a:schemeClr val="bg1"/>
                </a:solidFill>
              </a:rPr>
              <a:t>grows</a:t>
            </a:r>
            <a:r>
              <a:rPr lang="en-US" dirty="0" smtClean="0"/>
              <a:t> in scale, the store can get really bloated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C17888B-6E02-4F0D-9C0C-3E7C3BC43F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000" y="3834000"/>
            <a:ext cx="2483095" cy="24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4937396"/>
          </a:xfrm>
        </p:spPr>
        <p:txBody>
          <a:bodyPr/>
          <a:lstStyle/>
          <a:p>
            <a:r>
              <a:rPr lang="en-US" sz="3400" dirty="0" smtClean="0"/>
              <a:t>State Management</a:t>
            </a:r>
          </a:p>
          <a:p>
            <a:pPr lvl="1"/>
            <a:r>
              <a:rPr lang="en-US" sz="3200" dirty="0" smtClean="0"/>
              <a:t>Centralized State Pattern</a:t>
            </a:r>
          </a:p>
          <a:p>
            <a:r>
              <a:rPr lang="en-US" sz="3400" dirty="0" smtClean="0"/>
              <a:t>Vuex</a:t>
            </a:r>
          </a:p>
          <a:p>
            <a:pPr lvl="1"/>
            <a:r>
              <a:rPr lang="en-US" sz="3200" dirty="0" smtClean="0"/>
              <a:t>State &amp; Getters</a:t>
            </a:r>
          </a:p>
          <a:p>
            <a:pPr lvl="1"/>
            <a:r>
              <a:rPr lang="en-US" sz="3200" dirty="0" smtClean="0"/>
              <a:t>Mutations</a:t>
            </a:r>
          </a:p>
          <a:p>
            <a:pPr lvl="1"/>
            <a:r>
              <a:rPr lang="en-US" sz="3200" dirty="0" smtClean="0"/>
              <a:t>Actions</a:t>
            </a:r>
          </a:p>
          <a:p>
            <a:pPr lvl="1"/>
            <a:r>
              <a:rPr lang="en-US" sz="3200" dirty="0" smtClean="0"/>
              <a:t>Modules</a:t>
            </a:r>
            <a:endParaRPr lang="en-US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478EC8-B5AB-47D0-BEEB-971EE2135C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1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help with that, Vuex allows us to divide our store </a:t>
            </a:r>
            <a:br>
              <a:rPr lang="en-US" dirty="0"/>
            </a:br>
            <a:r>
              <a:rPr lang="en-US" dirty="0"/>
              <a:t>into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</a:p>
          <a:p>
            <a:pPr lvl="1"/>
            <a:r>
              <a:rPr lang="en-US" dirty="0"/>
              <a:t>Each module can contain its </a:t>
            </a:r>
            <a:r>
              <a:rPr lang="en-US" b="1" dirty="0">
                <a:solidFill>
                  <a:schemeClr val="bg1"/>
                </a:solidFill>
              </a:rPr>
              <a:t>own state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mutations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, and even </a:t>
            </a:r>
            <a:r>
              <a:rPr lang="en-US" b="1" dirty="0">
                <a:solidFill>
                  <a:schemeClr val="bg1"/>
                </a:solidFill>
              </a:rPr>
              <a:t>nested </a:t>
            </a:r>
            <a:r>
              <a:rPr lang="en-US" b="1" dirty="0" smtClean="0">
                <a:solidFill>
                  <a:schemeClr val="bg1"/>
                </a:solidFill>
              </a:rPr>
              <a:t>modules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000" y="3834000"/>
            <a:ext cx="2483095" cy="24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2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8C9917-E165-4260-ADFE-6E864ADE1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Export an application piece into a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3CF5EE-F71B-4F28-9692-6A1348BC16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2297" y="2079000"/>
            <a:ext cx="5323704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export const </a:t>
            </a:r>
            <a:r>
              <a:rPr lang="en-US" dirty="0" err="1">
                <a:solidFill>
                  <a:schemeClr val="bg1"/>
                </a:solidFill>
              </a:rPr>
              <a:t>counterModule</a:t>
            </a:r>
            <a:r>
              <a:rPr lang="en-US" dirty="0"/>
              <a:t> =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state</a:t>
            </a:r>
            <a:r>
              <a:rPr lang="en-US" dirty="0"/>
              <a:t>: {},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getters</a:t>
            </a:r>
            <a:r>
              <a:rPr lang="en-US" dirty="0"/>
              <a:t>: {},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mutations</a:t>
            </a:r>
            <a:r>
              <a:rPr lang="en-US" dirty="0"/>
              <a:t>: {},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actions</a:t>
            </a:r>
            <a:r>
              <a:rPr lang="en-US" dirty="0"/>
              <a:t>: {}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2AAFD3-3AF0-4C5E-BD90-673B2379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Module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8F1870-6715-4EDC-BF67-4E6753D1E620}"/>
              </a:ext>
            </a:extLst>
          </p:cNvPr>
          <p:cNvSpPr/>
          <p:nvPr/>
        </p:nvSpPr>
        <p:spPr bwMode="auto">
          <a:xfrm>
            <a:off x="6423342" y="3529382"/>
            <a:ext cx="359923" cy="393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3B7A6A7-F2D7-40C0-8F4C-458BC4037900}"/>
              </a:ext>
            </a:extLst>
          </p:cNvPr>
          <p:cNvSpPr txBox="1">
            <a:spLocks/>
          </p:cNvSpPr>
          <p:nvPr/>
        </p:nvSpPr>
        <p:spPr>
          <a:xfrm>
            <a:off x="7110606" y="2909900"/>
            <a:ext cx="437649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modules</a:t>
            </a:r>
            <a:r>
              <a:rPr lang="en-US" dirty="0"/>
              <a:t>: {</a:t>
            </a:r>
          </a:p>
          <a:p>
            <a:r>
              <a:rPr lang="en-US" dirty="0"/>
              <a:t>  counter: </a:t>
            </a:r>
            <a:r>
              <a:rPr lang="en-US" dirty="0" err="1"/>
              <a:t>counterModule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2F551C9-B053-4DAA-93FD-B354B28934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7083CF-CCA2-4E9C-9FAF-FF297782D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By default everything is registered under the </a:t>
            </a:r>
            <a:r>
              <a:rPr lang="en-US" b="1" dirty="0">
                <a:solidFill>
                  <a:schemeClr val="bg1"/>
                </a:solidFill>
              </a:rPr>
              <a:t>global</a:t>
            </a:r>
            <a:r>
              <a:rPr lang="en-US" dirty="0"/>
              <a:t> namespace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more </a:t>
            </a:r>
            <a:r>
              <a:rPr lang="en-US" b="1" dirty="0">
                <a:solidFill>
                  <a:schemeClr val="bg1"/>
                </a:solidFill>
              </a:rPr>
              <a:t>self-contained </a:t>
            </a:r>
            <a:r>
              <a:rPr lang="en-US" dirty="0"/>
              <a:t>modules using namespacing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E3628-CCA2-457B-943A-74786E4082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2662584"/>
            <a:ext cx="6712799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modules</a:t>
            </a:r>
            <a:r>
              <a:rPr lang="en-US" dirty="0"/>
              <a:t>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counter: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namespaced</a:t>
            </a:r>
            <a:r>
              <a:rPr lang="en-US" dirty="0"/>
              <a:t>: true,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state: counterModule.state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// Add getters, mutations, actions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703BF9-A5E6-43FC-BD84-7A6CCEB8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Namespacing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EDED8E8-BED4-47E2-8254-03C75EE262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7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BC8080-B383-4D78-9A60-13989B35C9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Fix </a:t>
            </a:r>
            <a:r>
              <a:rPr lang="en-US" b="1" dirty="0">
                <a:solidFill>
                  <a:schemeClr val="bg1"/>
                </a:solidFill>
              </a:rPr>
              <a:t>view layer </a:t>
            </a:r>
            <a:r>
              <a:rPr lang="en-US" dirty="0"/>
              <a:t>to locate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F6B44-275E-4621-9160-4F8146AF7D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2354127"/>
            <a:ext cx="4967877" cy="324512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computed: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...mapGetters('</a:t>
            </a:r>
            <a:r>
              <a:rPr lang="en-US" dirty="0">
                <a:solidFill>
                  <a:schemeClr val="bg1"/>
                </a:solidFill>
              </a:rPr>
              <a:t>counter</a:t>
            </a:r>
            <a:r>
              <a:rPr lang="en-US" dirty="0"/>
              <a:t>', [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'counter',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'doubledCounter'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])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5CB051-4565-40A9-A820-352992F1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Module to Views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724B3AB-5825-443D-9207-8A2C6DC9E078}"/>
              </a:ext>
            </a:extLst>
          </p:cNvPr>
          <p:cNvSpPr txBox="1">
            <a:spLocks/>
          </p:cNvSpPr>
          <p:nvPr/>
        </p:nvSpPr>
        <p:spPr>
          <a:xfrm>
            <a:off x="6186000" y="1983878"/>
            <a:ext cx="5678689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get() {</a:t>
            </a:r>
          </a:p>
          <a:p>
            <a:r>
              <a:rPr lang="en-US" dirty="0"/>
              <a:t> return this.$store</a:t>
            </a:r>
          </a:p>
          <a:p>
            <a:r>
              <a:rPr lang="en-US" dirty="0"/>
              <a:t>   .getters['</a:t>
            </a:r>
            <a:r>
              <a:rPr lang="en-US" dirty="0">
                <a:solidFill>
                  <a:schemeClr val="bg1"/>
                </a:solidFill>
              </a:rPr>
              <a:t>counter/value</a:t>
            </a:r>
            <a:r>
              <a:rPr lang="en-US" dirty="0"/>
              <a:t>'];</a:t>
            </a:r>
          </a:p>
          <a:p>
            <a:r>
              <a:rPr lang="en-US" dirty="0"/>
              <a:t>},</a:t>
            </a:r>
          </a:p>
          <a:p>
            <a:r>
              <a:rPr lang="en-US" dirty="0"/>
              <a:t>set(value) {</a:t>
            </a:r>
          </a:p>
          <a:p>
            <a:r>
              <a:rPr lang="en-US" dirty="0"/>
              <a:t> this.$store.commit(</a:t>
            </a:r>
          </a:p>
          <a:p>
            <a:r>
              <a:rPr lang="en-US" dirty="0"/>
              <a:t>  '</a:t>
            </a:r>
            <a:r>
              <a:rPr lang="en-US" dirty="0">
                <a:solidFill>
                  <a:schemeClr val="bg1"/>
                </a:solidFill>
              </a:rPr>
              <a:t>counter/updateValue</a:t>
            </a:r>
            <a:r>
              <a:rPr lang="en-US" dirty="0"/>
              <a:t>', value);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B08EE99-6EE3-49B1-AB59-3D2880DA36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1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53018" y="1475212"/>
            <a:ext cx="8353797" cy="4780711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 txBox="1">
            <a:spLocks/>
          </p:cNvSpPr>
          <p:nvPr/>
        </p:nvSpPr>
        <p:spPr>
          <a:xfrm>
            <a:off x="541627" y="1924190"/>
            <a:ext cx="8015938" cy="440041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B560B62-126F-49E0-BEA1-5BAE11559667}"/>
              </a:ext>
            </a:extLst>
          </p:cNvPr>
          <p:cNvSpPr txBox="1">
            <a:spLocks/>
          </p:cNvSpPr>
          <p:nvPr/>
        </p:nvSpPr>
        <p:spPr>
          <a:xfrm>
            <a:off x="643141" y="1813661"/>
            <a:ext cx="8048465" cy="458318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BD7ACB7-C712-46B8-AC9D-ADB96B42BA26}"/>
              </a:ext>
            </a:extLst>
          </p:cNvPr>
          <p:cNvSpPr txBox="1">
            <a:spLocks/>
          </p:cNvSpPr>
          <p:nvPr/>
        </p:nvSpPr>
        <p:spPr>
          <a:xfrm>
            <a:off x="590133" y="1655763"/>
            <a:ext cx="8048465" cy="466949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B8AC98-32C3-43F4-A85D-3F6D96A7806B}"/>
              </a:ext>
            </a:extLst>
          </p:cNvPr>
          <p:cNvGrpSpPr/>
          <p:nvPr/>
        </p:nvGrpSpPr>
        <p:grpSpPr>
          <a:xfrm>
            <a:off x="353018" y="1475211"/>
            <a:ext cx="8635244" cy="5280379"/>
            <a:chOff x="472011" y="1581656"/>
            <a:chExt cx="3799787" cy="4865561"/>
          </a:xfrm>
        </p:grpSpPr>
        <p:sp>
          <p:nvSpPr>
            <p:cNvPr id="20" name="Rounded Rectangle 10">
              <a:extLst>
                <a:ext uri="{FF2B5EF4-FFF2-40B4-BE49-F238E27FC236}">
                  <a16:creationId xmlns:a16="http://schemas.microsoft.com/office/drawing/2014/main" id="{5BF2833C-1330-4E16-A6AF-EA8004C1A6E5}"/>
                </a:ext>
              </a:extLst>
            </p:cNvPr>
            <p:cNvSpPr/>
            <p:nvPr/>
          </p:nvSpPr>
          <p:spPr>
            <a:xfrm>
              <a:off x="472011" y="158165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" name="Rounded Rectangle 16">
              <a:extLst>
                <a:ext uri="{FF2B5EF4-FFF2-40B4-BE49-F238E27FC236}">
                  <a16:creationId xmlns:a16="http://schemas.microsoft.com/office/drawing/2014/main" id="{DDF2A6CC-2046-4981-A3E6-521076BDA797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Half Frame 21">
              <a:extLst>
                <a:ext uri="{FF2B5EF4-FFF2-40B4-BE49-F238E27FC236}">
                  <a16:creationId xmlns:a16="http://schemas.microsoft.com/office/drawing/2014/main" id="{6D72F1C2-B7E9-4AFD-A02C-FF8F1F9F178A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B6F23CF-5DC4-4D89-A11B-CCB2D2AF2909}"/>
              </a:ext>
            </a:extLst>
          </p:cNvPr>
          <p:cNvSpPr txBox="1">
            <a:spLocks/>
          </p:cNvSpPr>
          <p:nvPr/>
        </p:nvSpPr>
        <p:spPr>
          <a:xfrm>
            <a:off x="742533" y="1808163"/>
            <a:ext cx="8048465" cy="466949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2"/>
              </a:buClr>
              <a:buNone/>
            </a:pPr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724ED53-1B51-4AFA-94D7-DB8CE128BE40}"/>
              </a:ext>
            </a:extLst>
          </p:cNvPr>
          <p:cNvSpPr txBox="1">
            <a:spLocks/>
          </p:cNvSpPr>
          <p:nvPr/>
        </p:nvSpPr>
        <p:spPr>
          <a:xfrm>
            <a:off x="670464" y="1780652"/>
            <a:ext cx="8048465" cy="466949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Vuex </a:t>
            </a:r>
            <a:r>
              <a:rPr lang="en-US" dirty="0" smtClean="0">
                <a:solidFill>
                  <a:schemeClr val="bg2"/>
                </a:solidFill>
              </a:rPr>
              <a:t>- </a:t>
            </a:r>
            <a:r>
              <a:rPr lang="en-US" dirty="0">
                <a:solidFill>
                  <a:schemeClr val="bg2"/>
                </a:solidFill>
              </a:rPr>
              <a:t>state management library</a:t>
            </a:r>
          </a:p>
          <a:p>
            <a:pPr>
              <a:buClr>
                <a:schemeClr val="bg2"/>
              </a:buClr>
            </a:pPr>
            <a:r>
              <a:rPr lang="en-US" dirty="0"/>
              <a:t>Getters </a:t>
            </a:r>
            <a:r>
              <a:rPr lang="en-US" dirty="0" smtClean="0"/>
              <a:t>- </a:t>
            </a:r>
            <a:r>
              <a:rPr lang="en-US" b="1" dirty="0">
                <a:solidFill>
                  <a:schemeClr val="bg1"/>
                </a:solidFill>
              </a:rPr>
              <a:t>retrieve</a:t>
            </a:r>
            <a:r>
              <a:rPr lang="en-US" dirty="0"/>
              <a:t> data from store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Mutations </a:t>
            </a:r>
            <a:r>
              <a:rPr lang="en-US" dirty="0" smtClean="0">
                <a:solidFill>
                  <a:schemeClr val="bg2"/>
                </a:solidFill>
              </a:rPr>
              <a:t>-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>
                <a:solidFill>
                  <a:schemeClr val="bg2"/>
                </a:solidFill>
              </a:rPr>
              <a:t> store data</a:t>
            </a:r>
          </a:p>
          <a:p>
            <a:pPr>
              <a:buClr>
                <a:schemeClr val="bg2"/>
              </a:buClr>
            </a:pPr>
            <a:r>
              <a:rPr lang="en-US" dirty="0"/>
              <a:t>Actions </a:t>
            </a:r>
            <a:r>
              <a:rPr lang="en-US" dirty="0" smtClean="0"/>
              <a:t>- </a:t>
            </a:r>
            <a:r>
              <a:rPr lang="en-US" b="1" dirty="0">
                <a:solidFill>
                  <a:schemeClr val="bg1"/>
                </a:solidFill>
              </a:rPr>
              <a:t>commit</a:t>
            </a:r>
            <a:r>
              <a:rPr lang="en-US" dirty="0"/>
              <a:t> mutations / </a:t>
            </a:r>
            <a:r>
              <a:rPr lang="en-US" b="1" dirty="0">
                <a:solidFill>
                  <a:schemeClr val="bg1"/>
                </a:solidFill>
              </a:rPr>
              <a:t>async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operations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Modules </a:t>
            </a:r>
            <a:r>
              <a:rPr lang="en-US" dirty="0" smtClean="0">
                <a:solidFill>
                  <a:schemeClr val="bg2"/>
                </a:solidFill>
              </a:rPr>
              <a:t>- </a:t>
            </a: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>
                <a:solidFill>
                  <a:schemeClr val="bg2"/>
                </a:solidFill>
              </a:rPr>
              <a:t> store object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F39FBE3E-962E-4075-B38B-85270BACC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326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445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225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7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</a:t>
            </a:r>
            <a:r>
              <a:rPr lang="en-US" sz="3200" dirty="0" smtClean="0"/>
              <a:t>- </a:t>
            </a:r>
            <a:r>
              <a:rPr lang="en-US" sz="3200" dirty="0"/>
              <a:t>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9DB56C9-FCCC-4954-9C83-80E8DE69D1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1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#js-frameworks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591F7DF-56F8-4AD2-B81B-742F9A4A4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15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1162-FF1D-4AF3-8AC9-892EDFE707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Management</a:t>
            </a:r>
          </a:p>
        </p:txBody>
      </p:sp>
      <p:pic>
        <p:nvPicPr>
          <p:cNvPr id="8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33ACDEA-6E4C-474D-AE6C-ACE42D1EE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017" y="1683635"/>
            <a:ext cx="1973965" cy="197396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300D399-D6E6-48BB-B5B8-740C651ECE1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Why Do We Need It?</a:t>
            </a:r>
          </a:p>
        </p:txBody>
      </p:sp>
    </p:spTree>
    <p:extLst>
      <p:ext uri="{BB962C8B-B14F-4D97-AF65-F5344CB8AC3E}">
        <p14:creationId xmlns:p14="http://schemas.microsoft.com/office/powerpoint/2010/main" val="284146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494A9-EDBD-46DA-94BB-BA1CFB422B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6000" y="1146101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single source of truth</a:t>
            </a:r>
            <a:r>
              <a:rPr lang="en-US" dirty="0"/>
              <a:t> that drives our app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a declarative mapping of the state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the possible ways the state </a:t>
            </a:r>
            <a:br>
              <a:rPr lang="en-US" dirty="0"/>
            </a:br>
            <a:r>
              <a:rPr lang="en-US" dirty="0"/>
              <a:t>could change</a:t>
            </a:r>
          </a:p>
          <a:p>
            <a:r>
              <a:rPr lang="en-US" dirty="0"/>
              <a:t>Usually needed for </a:t>
            </a:r>
            <a:r>
              <a:rPr lang="en-US" b="1" dirty="0">
                <a:solidFill>
                  <a:schemeClr val="bg1"/>
                </a:solidFill>
              </a:rPr>
              <a:t>medium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large scale </a:t>
            </a:r>
            <a:r>
              <a:rPr lang="en-US" dirty="0"/>
              <a:t>SPA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8F3EC1-5F82-44BF-A287-25150BCD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State Management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06A23A-751B-47A9-9F31-D9914DA5F5B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6000" y="5139000"/>
            <a:ext cx="8210550" cy="9572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"Flux libraries are like glasses: you'll know </a:t>
            </a:r>
            <a:br>
              <a:rPr lang="en-US" dirty="0"/>
            </a:br>
            <a:r>
              <a:rPr lang="en-US" dirty="0"/>
              <a:t>when you need them." </a:t>
            </a:r>
            <a:r>
              <a:rPr lang="en-US" dirty="0" smtClean="0"/>
              <a:t>- </a:t>
            </a:r>
            <a:r>
              <a:rPr lang="en-US" dirty="0"/>
              <a:t>Dan Abramov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07F1139-6B30-4C04-8CA9-752C38D2CF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5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F15C7B6-40FF-4E97-A379-86E206DA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The Problem: Communication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E69719E-0DE8-482B-914F-EF99C8737B09}"/>
              </a:ext>
            </a:extLst>
          </p:cNvPr>
          <p:cNvSpPr/>
          <p:nvPr/>
        </p:nvSpPr>
        <p:spPr bwMode="auto">
          <a:xfrm>
            <a:off x="5003350" y="1365490"/>
            <a:ext cx="1750286" cy="1347402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919259B-9026-46AE-A7F8-466F39D766BA}"/>
              </a:ext>
            </a:extLst>
          </p:cNvPr>
          <p:cNvSpPr/>
          <p:nvPr/>
        </p:nvSpPr>
        <p:spPr bwMode="auto">
          <a:xfrm>
            <a:off x="1997909" y="2912222"/>
            <a:ext cx="1597986" cy="1347402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0201302-4AAA-4C9D-8A12-B68A106CDAB8}"/>
              </a:ext>
            </a:extLst>
          </p:cNvPr>
          <p:cNvSpPr/>
          <p:nvPr/>
        </p:nvSpPr>
        <p:spPr bwMode="auto">
          <a:xfrm>
            <a:off x="5079500" y="3585923"/>
            <a:ext cx="1597986" cy="1347402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EBB2208-1D5A-4BCC-98BF-0E231C864A39}"/>
              </a:ext>
            </a:extLst>
          </p:cNvPr>
          <p:cNvSpPr/>
          <p:nvPr/>
        </p:nvSpPr>
        <p:spPr bwMode="auto">
          <a:xfrm>
            <a:off x="7691015" y="3439063"/>
            <a:ext cx="1597986" cy="1347402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2335BE3-AFDF-4ABA-9F26-0C67E0333548}"/>
              </a:ext>
            </a:extLst>
          </p:cNvPr>
          <p:cNvSpPr/>
          <p:nvPr/>
        </p:nvSpPr>
        <p:spPr bwMode="auto">
          <a:xfrm>
            <a:off x="1965748" y="4688412"/>
            <a:ext cx="1662308" cy="1347402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Sub-Child A</a:t>
            </a:r>
          </a:p>
        </p:txBody>
      </p: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F4CFA44B-DCF2-43C1-A5B8-3615EBA9E02E}"/>
              </a:ext>
            </a:extLst>
          </p:cNvPr>
          <p:cNvSpPr/>
          <p:nvPr/>
        </p:nvSpPr>
        <p:spPr bwMode="auto">
          <a:xfrm>
            <a:off x="3423419" y="4112764"/>
            <a:ext cx="1218163" cy="798951"/>
          </a:xfrm>
          <a:prstGeom prst="wedgeRoundRectCallout">
            <a:avLst>
              <a:gd name="adj1" fmla="val -48841"/>
              <a:gd name="adj2" fmla="val -155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Emit an Event</a:t>
            </a:r>
            <a:endParaRPr lang="bg-BG" sz="2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Speech Bubble: Rectangle with Corners Rounded 62">
            <a:extLst>
              <a:ext uri="{FF2B5EF4-FFF2-40B4-BE49-F238E27FC236}">
                <a16:creationId xmlns:a16="http://schemas.microsoft.com/office/drawing/2014/main" id="{D1A05DFD-C356-452D-BEEC-9A09BAA6B356}"/>
              </a:ext>
            </a:extLst>
          </p:cNvPr>
          <p:cNvSpPr/>
          <p:nvPr/>
        </p:nvSpPr>
        <p:spPr bwMode="auto">
          <a:xfrm>
            <a:off x="3101071" y="1709410"/>
            <a:ext cx="1218163" cy="798951"/>
          </a:xfrm>
          <a:prstGeom prst="wedgeRoundRectCallout">
            <a:avLst>
              <a:gd name="adj1" fmla="val -48841"/>
              <a:gd name="adj2" fmla="val -155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Emit an Event</a:t>
            </a:r>
            <a:endParaRPr lang="bg-BG" sz="2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Speech Bubble: Rectangle with Corners Rounded 70">
            <a:extLst>
              <a:ext uri="{FF2B5EF4-FFF2-40B4-BE49-F238E27FC236}">
                <a16:creationId xmlns:a16="http://schemas.microsoft.com/office/drawing/2014/main" id="{AD0A4260-0CE4-4665-BB8A-6668CE042B46}"/>
              </a:ext>
            </a:extLst>
          </p:cNvPr>
          <p:cNvSpPr/>
          <p:nvPr/>
        </p:nvSpPr>
        <p:spPr bwMode="auto">
          <a:xfrm>
            <a:off x="7301146" y="1913941"/>
            <a:ext cx="1218163" cy="798951"/>
          </a:xfrm>
          <a:prstGeom prst="wedgeRoundRectCallout">
            <a:avLst>
              <a:gd name="adj1" fmla="val -48841"/>
              <a:gd name="adj2" fmla="val -155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Props</a:t>
            </a:r>
            <a:endParaRPr lang="bg-BG" sz="2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Speech Bubble: Rectangle with Corners Rounded 78">
            <a:extLst>
              <a:ext uri="{FF2B5EF4-FFF2-40B4-BE49-F238E27FC236}">
                <a16:creationId xmlns:a16="http://schemas.microsoft.com/office/drawing/2014/main" id="{AFFE4E66-389B-4A88-9A9C-0958F6C6B18D}"/>
              </a:ext>
            </a:extLst>
          </p:cNvPr>
          <p:cNvSpPr/>
          <p:nvPr/>
        </p:nvSpPr>
        <p:spPr bwMode="auto">
          <a:xfrm>
            <a:off x="4944565" y="5206024"/>
            <a:ext cx="3732507" cy="829790"/>
          </a:xfrm>
          <a:prstGeom prst="wedgeRoundRectCallout">
            <a:avLst>
              <a:gd name="adj1" fmla="val -46367"/>
              <a:gd name="adj2" fmla="val -78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from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Sub-Child A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C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Arrow: Left 79">
            <a:extLst>
              <a:ext uri="{FF2B5EF4-FFF2-40B4-BE49-F238E27FC236}">
                <a16:creationId xmlns:a16="http://schemas.microsoft.com/office/drawing/2014/main" id="{E61FD4FC-D4D1-4E36-8AEC-D303EBB0EFBA}"/>
              </a:ext>
            </a:extLst>
          </p:cNvPr>
          <p:cNvSpPr/>
          <p:nvPr/>
        </p:nvSpPr>
        <p:spPr bwMode="auto">
          <a:xfrm rot="5400000">
            <a:off x="2910315" y="4271529"/>
            <a:ext cx="259383" cy="404978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Arrow: Left 80">
            <a:extLst>
              <a:ext uri="{FF2B5EF4-FFF2-40B4-BE49-F238E27FC236}">
                <a16:creationId xmlns:a16="http://schemas.microsoft.com/office/drawing/2014/main" id="{C2C996C3-0348-475F-8DAA-4AA38A9C3AFA}"/>
              </a:ext>
            </a:extLst>
          </p:cNvPr>
          <p:cNvSpPr/>
          <p:nvPr/>
        </p:nvSpPr>
        <p:spPr bwMode="auto">
          <a:xfrm rot="9101325">
            <a:off x="3617932" y="2567780"/>
            <a:ext cx="1230581" cy="404978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Arrow: Left 81">
            <a:extLst>
              <a:ext uri="{FF2B5EF4-FFF2-40B4-BE49-F238E27FC236}">
                <a16:creationId xmlns:a16="http://schemas.microsoft.com/office/drawing/2014/main" id="{B56B2CE6-5886-4713-BD7F-8D9CE5709D11}"/>
              </a:ext>
            </a:extLst>
          </p:cNvPr>
          <p:cNvSpPr/>
          <p:nvPr/>
        </p:nvSpPr>
        <p:spPr bwMode="auto">
          <a:xfrm rot="19889402">
            <a:off x="3794722" y="2972190"/>
            <a:ext cx="1230581" cy="404978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Arrow: Left 83">
            <a:extLst>
              <a:ext uri="{FF2B5EF4-FFF2-40B4-BE49-F238E27FC236}">
                <a16:creationId xmlns:a16="http://schemas.microsoft.com/office/drawing/2014/main" id="{BE83485B-7B14-4F9B-8C05-CC96113AAD8F}"/>
              </a:ext>
            </a:extLst>
          </p:cNvPr>
          <p:cNvSpPr/>
          <p:nvPr/>
        </p:nvSpPr>
        <p:spPr bwMode="auto">
          <a:xfrm rot="16200000">
            <a:off x="5542527" y="2966959"/>
            <a:ext cx="671932" cy="404978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Arrow: Left 84">
            <a:extLst>
              <a:ext uri="{FF2B5EF4-FFF2-40B4-BE49-F238E27FC236}">
                <a16:creationId xmlns:a16="http://schemas.microsoft.com/office/drawing/2014/main" id="{3CF456D2-2244-4CE9-9C68-CB46EC537AC6}"/>
              </a:ext>
            </a:extLst>
          </p:cNvPr>
          <p:cNvSpPr/>
          <p:nvPr/>
        </p:nvSpPr>
        <p:spPr bwMode="auto">
          <a:xfrm rot="13362591">
            <a:off x="6660934" y="2818750"/>
            <a:ext cx="1184799" cy="404978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Arrow: Left 85">
            <a:extLst>
              <a:ext uri="{FF2B5EF4-FFF2-40B4-BE49-F238E27FC236}">
                <a16:creationId xmlns:a16="http://schemas.microsoft.com/office/drawing/2014/main" id="{2A960D80-4289-4028-B917-D7E7A8D32592}"/>
              </a:ext>
            </a:extLst>
          </p:cNvPr>
          <p:cNvSpPr/>
          <p:nvPr/>
        </p:nvSpPr>
        <p:spPr bwMode="auto">
          <a:xfrm rot="16200000">
            <a:off x="2464722" y="4300005"/>
            <a:ext cx="259383" cy="404978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84F2125-6723-40D9-845F-81FF81D90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0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3" grpId="0" animBg="1"/>
      <p:bldP spid="71" grpId="0" animBg="1"/>
      <p:bldP spid="79" grpId="0" animBg="1"/>
      <p:bldP spid="80" grpId="0" animBg="1"/>
      <p:bldP spid="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4ECF5-F806-4A6B-8229-30B22908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Centralized State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4FF3E7-A222-4FF7-B5FF-E8CD60ECB8F2}"/>
              </a:ext>
            </a:extLst>
          </p:cNvPr>
          <p:cNvSpPr/>
          <p:nvPr/>
        </p:nvSpPr>
        <p:spPr bwMode="auto">
          <a:xfrm>
            <a:off x="1997909" y="2912222"/>
            <a:ext cx="1597986" cy="1347402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157281B-4B8D-4D8D-BC67-8DAC1F7987A0}"/>
              </a:ext>
            </a:extLst>
          </p:cNvPr>
          <p:cNvSpPr/>
          <p:nvPr/>
        </p:nvSpPr>
        <p:spPr bwMode="auto">
          <a:xfrm>
            <a:off x="5079500" y="3585923"/>
            <a:ext cx="1597986" cy="1347402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98E8D4-FE00-4E86-87F8-9666DBF979A0}"/>
              </a:ext>
            </a:extLst>
          </p:cNvPr>
          <p:cNvSpPr/>
          <p:nvPr/>
        </p:nvSpPr>
        <p:spPr bwMode="auto">
          <a:xfrm>
            <a:off x="7691015" y="3439063"/>
            <a:ext cx="1597986" cy="1347402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8921AC-36A3-4B13-BB6E-B6EEC592A264}"/>
              </a:ext>
            </a:extLst>
          </p:cNvPr>
          <p:cNvSpPr/>
          <p:nvPr/>
        </p:nvSpPr>
        <p:spPr bwMode="auto">
          <a:xfrm>
            <a:off x="1965748" y="4688412"/>
            <a:ext cx="1662308" cy="1347402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Sub-Child 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893B231-5CE2-49F8-ACF3-8FA057A01C3D}"/>
              </a:ext>
            </a:extLst>
          </p:cNvPr>
          <p:cNvSpPr/>
          <p:nvPr/>
        </p:nvSpPr>
        <p:spPr bwMode="auto">
          <a:xfrm>
            <a:off x="5003350" y="1365490"/>
            <a:ext cx="1750286" cy="1347402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B7FFF8B-DE29-4500-A384-4FDF0F859DE2}"/>
              </a:ext>
            </a:extLst>
          </p:cNvPr>
          <p:cNvSpPr/>
          <p:nvPr/>
        </p:nvSpPr>
        <p:spPr bwMode="auto">
          <a:xfrm>
            <a:off x="8543854" y="1274112"/>
            <a:ext cx="1750286" cy="1347402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EF4691F3-1591-4B0D-ACFA-3B1F3598A8BF}"/>
              </a:ext>
            </a:extLst>
          </p:cNvPr>
          <p:cNvSpPr/>
          <p:nvPr/>
        </p:nvSpPr>
        <p:spPr bwMode="auto">
          <a:xfrm rot="19889402">
            <a:off x="3492951" y="2495339"/>
            <a:ext cx="1230581" cy="404978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3F8B8349-4E01-4ED8-9802-7B0D9BFB7D92}"/>
              </a:ext>
            </a:extLst>
          </p:cNvPr>
          <p:cNvSpPr/>
          <p:nvPr/>
        </p:nvSpPr>
        <p:spPr bwMode="auto">
          <a:xfrm rot="21231840">
            <a:off x="7084338" y="1741647"/>
            <a:ext cx="1230581" cy="404978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F5770E25-008A-4795-8A1D-038592680DE2}"/>
              </a:ext>
            </a:extLst>
          </p:cNvPr>
          <p:cNvSpPr/>
          <p:nvPr/>
        </p:nvSpPr>
        <p:spPr bwMode="auto">
          <a:xfrm rot="16200000">
            <a:off x="5542527" y="2966959"/>
            <a:ext cx="671932" cy="404978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AED6696B-E745-483A-9AED-107F01E0314E}"/>
              </a:ext>
            </a:extLst>
          </p:cNvPr>
          <p:cNvSpPr/>
          <p:nvPr/>
        </p:nvSpPr>
        <p:spPr bwMode="auto">
          <a:xfrm rot="13362591">
            <a:off x="6660934" y="2818750"/>
            <a:ext cx="1184799" cy="404978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E754334C-AF61-40A8-ABF3-CBECBB43BAEF}"/>
              </a:ext>
            </a:extLst>
          </p:cNvPr>
          <p:cNvSpPr/>
          <p:nvPr/>
        </p:nvSpPr>
        <p:spPr bwMode="auto">
          <a:xfrm rot="16200000">
            <a:off x="2667211" y="4271528"/>
            <a:ext cx="259383" cy="404978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Speech Bubble: Rectangle with Corners Rounded 41">
            <a:extLst>
              <a:ext uri="{FF2B5EF4-FFF2-40B4-BE49-F238E27FC236}">
                <a16:creationId xmlns:a16="http://schemas.microsoft.com/office/drawing/2014/main" id="{E39E035C-97AA-48A6-9900-E53C022BC9FD}"/>
              </a:ext>
            </a:extLst>
          </p:cNvPr>
          <p:cNvSpPr/>
          <p:nvPr/>
        </p:nvSpPr>
        <p:spPr bwMode="auto">
          <a:xfrm>
            <a:off x="4707757" y="5047898"/>
            <a:ext cx="2746450" cy="453470"/>
          </a:xfrm>
          <a:prstGeom prst="wedgeRoundRectCallout">
            <a:avLst>
              <a:gd name="adj1" fmla="val -46367"/>
              <a:gd name="adj2" fmla="val -78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Mutate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state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Arrow: Left 46">
            <a:extLst>
              <a:ext uri="{FF2B5EF4-FFF2-40B4-BE49-F238E27FC236}">
                <a16:creationId xmlns:a16="http://schemas.microsoft.com/office/drawing/2014/main" id="{938D3DE0-69AC-4DF9-B6FE-ABE7F7F4E51A}"/>
              </a:ext>
            </a:extLst>
          </p:cNvPr>
          <p:cNvSpPr/>
          <p:nvPr/>
        </p:nvSpPr>
        <p:spPr bwMode="auto">
          <a:xfrm rot="5400000">
            <a:off x="8131146" y="3948217"/>
            <a:ext cx="3058380" cy="404978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8F7B7C9-C4D6-4BDE-A766-4D1E65074450}"/>
              </a:ext>
            </a:extLst>
          </p:cNvPr>
          <p:cNvSpPr/>
          <p:nvPr/>
        </p:nvSpPr>
        <p:spPr bwMode="auto">
          <a:xfrm>
            <a:off x="3595895" y="5679896"/>
            <a:ext cx="6180403" cy="2269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4337497F-2625-41FE-A7D8-2238A927F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962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2" grpId="0" animBg="1"/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9F7AA23F-FBC9-4197-AFB5-567A649290A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State Management Pattern for Vue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EFF63-A148-4E1A-8A5C-B2FBE18D0E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Vuex</a:t>
            </a: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80E3BF0-3FEB-4048-BA5A-E32A8204D0C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268" y="1385091"/>
            <a:ext cx="2519464" cy="251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2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A368F-095E-43ED-B7C1-0E0E69287E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18258"/>
            <a:ext cx="10129234" cy="5546589"/>
          </a:xfrm>
        </p:spPr>
        <p:txBody>
          <a:bodyPr/>
          <a:lstStyle/>
          <a:p>
            <a:r>
              <a:rPr lang="en-US" dirty="0"/>
              <a:t>Vuex is a </a:t>
            </a:r>
            <a:r>
              <a:rPr lang="en-US" b="1" dirty="0">
                <a:solidFill>
                  <a:schemeClr val="bg1"/>
                </a:solidFill>
              </a:rPr>
              <a:t>state management pattern </a:t>
            </a:r>
            <a:r>
              <a:rPr lang="en-US" dirty="0"/>
              <a:t>+ library for </a:t>
            </a:r>
            <a:br>
              <a:rPr lang="en-US" dirty="0"/>
            </a:br>
            <a:r>
              <a:rPr lang="en-US" dirty="0"/>
              <a:t>Vue.js applications</a:t>
            </a:r>
          </a:p>
          <a:p>
            <a:r>
              <a:rPr lang="en-US" dirty="0"/>
              <a:t>Serves as a </a:t>
            </a:r>
            <a:r>
              <a:rPr lang="en-US" b="1" dirty="0">
                <a:solidFill>
                  <a:schemeClr val="bg1"/>
                </a:solidFill>
              </a:rPr>
              <a:t>centralized store</a:t>
            </a:r>
            <a:r>
              <a:rPr lang="en-US" dirty="0"/>
              <a:t> for all the components </a:t>
            </a:r>
            <a:br>
              <a:rPr lang="en-US" dirty="0"/>
            </a:br>
            <a:r>
              <a:rPr lang="en-US" dirty="0"/>
              <a:t>in an application</a:t>
            </a:r>
          </a:p>
          <a:p>
            <a:pPr lvl="1"/>
            <a:r>
              <a:rPr lang="en-US" dirty="0"/>
              <a:t>State can only be </a:t>
            </a:r>
            <a:r>
              <a:rPr lang="en-US" b="1" dirty="0">
                <a:solidFill>
                  <a:schemeClr val="bg1"/>
                </a:solidFill>
              </a:rPr>
              <a:t>mutated</a:t>
            </a:r>
            <a:r>
              <a:rPr lang="en-US" dirty="0"/>
              <a:t> in a predictable fashion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88E2FD-D556-4D73-8816-B6D2FC1B7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000" y="102221"/>
            <a:ext cx="8625520" cy="882654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A940CE-71AC-4C3E-BF8E-AFC4003041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5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3279</TotalTime>
  <Words>969</Words>
  <Application>Microsoft Office PowerPoint</Application>
  <PresentationFormat>Widescreen</PresentationFormat>
  <Paragraphs>251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State Management</vt:lpstr>
      <vt:lpstr>Table of Contents</vt:lpstr>
      <vt:lpstr>Have a Question?</vt:lpstr>
      <vt:lpstr>State Management</vt:lpstr>
      <vt:lpstr>Centralized State Management</vt:lpstr>
      <vt:lpstr>The Problem: Communication</vt:lpstr>
      <vt:lpstr>The Solution: Centralized State</vt:lpstr>
      <vt:lpstr>Vuex</vt:lpstr>
      <vt:lpstr>Definition</vt:lpstr>
      <vt:lpstr>How It Works?</vt:lpstr>
      <vt:lpstr>Setup Store</vt:lpstr>
      <vt:lpstr>Import Store</vt:lpstr>
      <vt:lpstr>The $Store Property</vt:lpstr>
      <vt:lpstr>Access State Via Getters</vt:lpstr>
      <vt:lpstr>Change State Via Mutations</vt:lpstr>
      <vt:lpstr>Asynchronous Mutations Via Actions</vt:lpstr>
      <vt:lpstr>Helper Functions</vt:lpstr>
      <vt:lpstr>Form Handling</vt:lpstr>
      <vt:lpstr>Modules</vt:lpstr>
      <vt:lpstr>Modules (2)</vt:lpstr>
      <vt:lpstr>Create a Module</vt:lpstr>
      <vt:lpstr>Module Namespacing</vt:lpstr>
      <vt:lpstr>Add Module to Views</vt:lpstr>
      <vt:lpstr>Summary</vt:lpstr>
      <vt:lpstr>Questions?</vt:lpstr>
      <vt:lpstr>SoftUni Diamond Partners</vt:lpstr>
      <vt:lpstr>SoftUni Organizational Partners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 - State Management</dc:title>
  <dc:subject>VueJS Fundamentals Course</dc:subject>
  <dc:creator>Software University</dc:creator>
  <cp:keywords>VueJS;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miro LLL</cp:lastModifiedBy>
  <cp:revision>8</cp:revision>
  <dcterms:created xsi:type="dcterms:W3CDTF">2018-05-23T13:08:44Z</dcterms:created>
  <dcterms:modified xsi:type="dcterms:W3CDTF">2020-04-07T08:44:28Z</dcterms:modified>
  <cp:category>programming;computer programming;software development;web development</cp:category>
</cp:coreProperties>
</file>