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476" r:id="rId2"/>
    <p:sldId id="477" r:id="rId3"/>
    <p:sldId id="404" r:id="rId4"/>
    <p:sldId id="543" r:id="rId5"/>
    <p:sldId id="544" r:id="rId6"/>
    <p:sldId id="567" r:id="rId7"/>
    <p:sldId id="545" r:id="rId8"/>
    <p:sldId id="546" r:id="rId9"/>
    <p:sldId id="548" r:id="rId10"/>
    <p:sldId id="551" r:id="rId11"/>
    <p:sldId id="552" r:id="rId12"/>
    <p:sldId id="568" r:id="rId13"/>
    <p:sldId id="569" r:id="rId14"/>
    <p:sldId id="570" r:id="rId15"/>
    <p:sldId id="571" r:id="rId16"/>
    <p:sldId id="572" r:id="rId17"/>
    <p:sldId id="505" r:id="rId18"/>
    <p:sldId id="532" r:id="rId19"/>
    <p:sldId id="533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414" r:id="rId44"/>
    <p:sldId id="427" r:id="rId45"/>
    <p:sldId id="429" r:id="rId46"/>
    <p:sldId id="428" r:id="rId47"/>
    <p:sldId id="430" r:id="rId48"/>
    <p:sldId id="431" r:id="rId49"/>
    <p:sldId id="432" r:id="rId50"/>
    <p:sldId id="598" r:id="rId51"/>
    <p:sldId id="599" r:id="rId52"/>
    <p:sldId id="600" r:id="rId53"/>
    <p:sldId id="601" r:id="rId54"/>
    <p:sldId id="602" r:id="rId55"/>
    <p:sldId id="417" r:id="rId56"/>
    <p:sldId id="446" r:id="rId57"/>
    <p:sldId id="447" r:id="rId58"/>
    <p:sldId id="448" r:id="rId59"/>
    <p:sldId id="487" r:id="rId60"/>
    <p:sldId id="401" r:id="rId61"/>
    <p:sldId id="259" r:id="rId62"/>
    <p:sldId id="260" r:id="rId63"/>
    <p:sldId id="405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71DF20-7179-4DAA-B79C-4E88C10AB08C}">
          <p14:sldIdLst>
            <p14:sldId id="476"/>
            <p14:sldId id="477"/>
            <p14:sldId id="404"/>
          </p14:sldIdLst>
        </p14:section>
        <p14:section name="Directives" id="{C3270772-9409-4634-B3F7-F77783438FC2}">
          <p14:sldIdLst>
            <p14:sldId id="543"/>
            <p14:sldId id="544"/>
            <p14:sldId id="567"/>
            <p14:sldId id="545"/>
            <p14:sldId id="546"/>
            <p14:sldId id="548"/>
            <p14:sldId id="551"/>
            <p14:sldId id="552"/>
          </p14:sldIdLst>
        </p14:section>
        <p14:section name="Conditional Rendering" id="{B2E6DDF3-5B62-4C28-A799-167CBCB935AC}">
          <p14:sldIdLst>
            <p14:sldId id="568"/>
            <p14:sldId id="569"/>
            <p14:sldId id="570"/>
            <p14:sldId id="571"/>
            <p14:sldId id="572"/>
            <p14:sldId id="505"/>
            <p14:sldId id="532"/>
          </p14:sldIdLst>
        </p14:section>
        <p14:section name="List Rendering" id="{2BB29FD5-A34E-4E66-808B-4EC8E76AFDE7}">
          <p14:sldIdLst>
            <p14:sldId id="533"/>
            <p14:sldId id="575"/>
            <p14:sldId id="576"/>
            <p14:sldId id="577"/>
            <p14:sldId id="578"/>
          </p14:sldIdLst>
        </p14:section>
        <p14:section name="Class &amp; Style Bindings" id="{0FF1CD01-C1AF-4E25-94D9-1C8D93C751B4}">
          <p14:sldIdLst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</p14:sldIdLst>
        </p14:section>
        <p14:section name="Event Handling" id="{5C0B033D-8233-46A9-B1DC-128F1AE5BE20}">
          <p14:sldIdLst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</p14:sldIdLst>
        </p14:section>
        <p14:section name="Computed Properties &amp; Setters" id="{F242F659-613B-4D85-B4E7-85BE35F626D0}">
          <p14:sldIdLst>
            <p14:sldId id="414"/>
            <p14:sldId id="427"/>
            <p14:sldId id="429"/>
            <p14:sldId id="428"/>
            <p14:sldId id="430"/>
            <p14:sldId id="431"/>
            <p14:sldId id="432"/>
          </p14:sldIdLst>
        </p14:section>
        <p14:section name="Watchers" id="{1CB0E7F4-7CB0-42C0-AA70-A69D5F0B5F67}">
          <p14:sldIdLst>
            <p14:sldId id="598"/>
            <p14:sldId id="599"/>
            <p14:sldId id="600"/>
            <p14:sldId id="601"/>
            <p14:sldId id="602"/>
          </p14:sldIdLst>
        </p14:section>
        <p14:section name="Instance Lifecycle" id="{BC3FBDF6-594F-4FFD-96FE-631CB527F4FB}">
          <p14:sldIdLst>
            <p14:sldId id="417"/>
            <p14:sldId id="446"/>
            <p14:sldId id="447"/>
            <p14:sldId id="448"/>
          </p14:sldIdLst>
        </p14:section>
        <p14:section name="Conclusion" id="{82CA30B5-A248-4CF8-85FB-6D04F4AB0A49}">
          <p14:sldIdLst>
            <p14:sldId id="487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4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AC6FA0-2ECE-4551-870F-4C3D62351E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765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FE5B13-C29D-4353-AB0A-0FB4B1931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291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DEE37D-6591-48CB-9D27-24C0A7CAA7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18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EEB303-95DF-4293-BBE0-A0C2820A22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64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012.vuejs.org/api/directiv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and Event Handling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2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3314022"/>
            <a:ext cx="2026689" cy="15200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86315109-749E-4328-8CFE-8508353A5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448" y="1303142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Conditional Rendering, List Rendering, Methods, Watchers</a:t>
            </a:r>
          </a:p>
        </p:txBody>
      </p:sp>
    </p:spTree>
    <p:extLst>
      <p:ext uri="{BB962C8B-B14F-4D97-AF65-F5344CB8AC3E}">
        <p14:creationId xmlns:p14="http://schemas.microsoft.com/office/powerpoint/2010/main" val="318111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directives don't expect an attribute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execute something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 </a:t>
            </a:r>
            <a:r>
              <a:rPr lang="en-US" b="1" dirty="0">
                <a:solidFill>
                  <a:schemeClr val="bg1"/>
                </a:solidFill>
              </a:rPr>
              <a:t>v-pre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762000" y="3429001"/>
            <a:ext cx="8229600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v-pre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The following markup will not be compiled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{{ name }} - {{ age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Directives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F10A44-2043-42F4-9060-3108FF1820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Vue provides special shorthand syntax for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v-on</a:t>
            </a:r>
          </a:p>
          <a:p>
            <a:r>
              <a:rPr lang="en-US" b="1" dirty="0"/>
              <a:t>v-bind</a:t>
            </a:r>
          </a:p>
          <a:p>
            <a:pPr lvl="1"/>
            <a:r>
              <a:rPr lang="en-US" dirty="0"/>
              <a:t>Full syntax  </a:t>
            </a:r>
          </a:p>
          <a:p>
            <a:pPr lvl="1"/>
            <a:r>
              <a:rPr lang="en-US" dirty="0"/>
              <a:t>Shorthand</a:t>
            </a:r>
          </a:p>
          <a:p>
            <a:r>
              <a:rPr lang="en-US" b="1" dirty="0"/>
              <a:t>v-on</a:t>
            </a:r>
          </a:p>
          <a:p>
            <a:pPr lvl="1">
              <a:spcAft>
                <a:spcPts val="4000"/>
              </a:spcAft>
            </a:pPr>
            <a:r>
              <a:rPr lang="en-US" dirty="0"/>
              <a:t>Full syntax	</a:t>
            </a:r>
          </a:p>
          <a:p>
            <a:pPr lvl="1"/>
            <a:r>
              <a:rPr lang="en-US" dirty="0"/>
              <a:t>Shorthand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Shorthands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4125595" y="3331926"/>
            <a:ext cx="611679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:href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="url"&gt; Home &lt;/a&gt;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06401" y="2643255"/>
            <a:ext cx="6145832" cy="4902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v-bind:href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="url"&gt; Home &lt;/a&gt;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25595" y="4418637"/>
            <a:ext cx="61167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v-on:click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="alert('')"&gt;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25595" y="5555999"/>
            <a:ext cx="6116796" cy="8411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@click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="alert('')"&gt;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389962" y="2779049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391187" y="3364548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3387340" y="4816048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387340" y="5843159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6520EAE-937F-468F-95B4-E9951CC22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4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animBg="1"/>
      <p:bldP spid="8" grpId="0" animBg="1"/>
      <p:bldP spid="9" grpId="0" animBg="1"/>
      <p:bldP spid="10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C82A-248E-4881-97F4-DC9FEAEA46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27" y="1703067"/>
            <a:ext cx="1985149" cy="198514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D72518E-CCB6-4884-94D1-99504F926F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V-if, V-else, V-else-if</a:t>
            </a:r>
          </a:p>
        </p:txBody>
      </p:sp>
    </p:spTree>
    <p:extLst>
      <p:ext uri="{BB962C8B-B14F-4D97-AF65-F5344CB8AC3E}">
        <p14:creationId xmlns:p14="http://schemas.microsoft.com/office/powerpoint/2010/main" val="25722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5094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directive </a:t>
            </a:r>
            <a:r>
              <a:rPr lang="en-US" b="1" dirty="0">
                <a:solidFill>
                  <a:schemeClr val="bg1"/>
                </a:solidFill>
              </a:rPr>
              <a:t>v-if</a:t>
            </a:r>
            <a:r>
              <a:rPr lang="en-US" dirty="0"/>
              <a:t> is used to render a block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be rendered if the expression </a:t>
            </a:r>
            <a:r>
              <a:rPr lang="en-US"/>
              <a:t>is </a:t>
            </a:r>
            <a:r>
              <a:rPr lang="en-US" b="1">
                <a:solidFill>
                  <a:schemeClr val="bg1"/>
                </a:solidFill>
              </a:rPr>
              <a:t>truthy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0" y="2743200"/>
            <a:ext cx="3733800" cy="3682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el: '#app',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data: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showContent</a:t>
            </a:r>
            <a:r>
              <a:rPr lang="en-US" dirty="0"/>
              <a:t>: true,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text: 'Condition'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  <a:br>
              <a:rPr lang="en-US" dirty="0"/>
            </a:br>
            <a:r>
              <a:rPr lang="en-US" dirty="0"/>
              <a:t>});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Rendering with V-if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4760962" y="4387360"/>
            <a:ext cx="496839" cy="4132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549082" y="3276601"/>
            <a:ext cx="48768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&lt;div id="app"&gt;</a:t>
            </a:r>
          </a:p>
          <a:p>
            <a:r>
              <a:rPr lang="en-GB" dirty="0">
                <a:solidFill>
                  <a:schemeClr val="tx1"/>
                </a:solidFill>
              </a:rPr>
              <a:t>  &lt;p </a:t>
            </a:r>
            <a:r>
              <a:rPr lang="en-GB" dirty="0">
                <a:solidFill>
                  <a:schemeClr val="bg1"/>
                </a:solidFill>
              </a:rPr>
              <a:t>v-if</a:t>
            </a:r>
            <a:r>
              <a:rPr lang="en-GB" dirty="0">
                <a:solidFill>
                  <a:schemeClr val="tx1"/>
                </a:solidFill>
              </a:rPr>
              <a:t>="showContent"&gt; </a:t>
            </a:r>
          </a:p>
          <a:p>
            <a:r>
              <a:rPr lang="en-GB" dirty="0">
                <a:solidFill>
                  <a:schemeClr val="tx1"/>
                </a:solidFill>
              </a:rPr>
              <a:t>    {{ text }}</a:t>
            </a:r>
          </a:p>
          <a:p>
            <a:r>
              <a:rPr lang="en-GB" dirty="0">
                <a:solidFill>
                  <a:schemeClr val="tx1"/>
                </a:solidFill>
              </a:rPr>
              <a:t>  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999BA19-72BD-4EDF-B35E-20ECE10068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1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possible to add an else block with </a:t>
            </a:r>
            <a:r>
              <a:rPr lang="en-US" b="1" dirty="0">
                <a:solidFill>
                  <a:schemeClr val="bg1"/>
                </a:solidFill>
              </a:rPr>
              <a:t>v-else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else block has to be </a:t>
            </a:r>
            <a:r>
              <a:rPr lang="en-US" b="1" dirty="0">
                <a:solidFill>
                  <a:schemeClr val="bg1"/>
                </a:solidFill>
              </a:rPr>
              <a:t>exactly right after </a:t>
            </a:r>
            <a:r>
              <a:rPr lang="en-US" dirty="0"/>
              <a:t>the v-if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06052"/>
            <a:ext cx="8686800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 v-if="isNumber"&gt; The value is a num 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 </a:t>
            </a:r>
            <a:r>
              <a:rPr lang="en-US" dirty="0">
                <a:solidFill>
                  <a:schemeClr val="bg1"/>
                </a:solidFill>
              </a:rPr>
              <a:t>v-else</a:t>
            </a:r>
            <a:r>
              <a:rPr lang="en-US" dirty="0"/>
              <a:t>&gt;The value is something else&lt;/p&gt;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 with V-else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75FA3A-D34B-4DB5-9A88-CDD8393A0E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9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/>
              <a:t>else-if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824155"/>
            <a:ext cx="480060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v-if</a:t>
            </a:r>
            <a:r>
              <a:rPr lang="en-US" dirty="0"/>
              <a:t>="num &gt; 0"&gt;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Positive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v-else-if</a:t>
            </a:r>
            <a:r>
              <a:rPr lang="en-US" dirty="0"/>
              <a:t>="num &lt; 0"&gt;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Negative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v-else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Zero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 Multiple with V-else-if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4DE20C-9BB5-460F-9CC0-DA53AB9BA8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Toggle more than one element using a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Serves as an </a:t>
            </a:r>
            <a:r>
              <a:rPr lang="en-US" b="1" dirty="0">
                <a:solidFill>
                  <a:schemeClr val="bg1"/>
                </a:solidFill>
              </a:rPr>
              <a:t>invisible wrapper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rendered result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include 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0764" y="3352801"/>
            <a:ext cx="87042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 </a:t>
            </a:r>
            <a:r>
              <a:rPr lang="en-US" dirty="0">
                <a:solidFill>
                  <a:schemeClr val="bg1"/>
                </a:solidFill>
              </a:rPr>
              <a:t>v-if</a:t>
            </a:r>
            <a:r>
              <a:rPr lang="en-US" dirty="0"/>
              <a:t>="</a:t>
            </a:r>
            <a:r>
              <a:rPr lang="en-US" dirty="0" err="1"/>
              <a:t>hasProfile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&lt;h1&gt;{{ </a:t>
            </a:r>
            <a:r>
              <a:rPr lang="en-US" dirty="0" err="1"/>
              <a:t>user.fullName</a:t>
            </a:r>
            <a:r>
              <a:rPr lang="en-US" dirty="0"/>
              <a:t> }}&lt;/h1&gt;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&lt;div&gt;{{ </a:t>
            </a:r>
            <a:r>
              <a:rPr lang="en-US" dirty="0" err="1"/>
              <a:t>user.email</a:t>
            </a:r>
            <a:r>
              <a:rPr lang="en-US" dirty="0"/>
              <a:t> }}&lt;/div&gt;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&lt;p&gt; {{ </a:t>
            </a:r>
            <a:r>
              <a:rPr lang="en-US" dirty="0" err="1"/>
              <a:t>user.description</a:t>
            </a:r>
            <a:r>
              <a:rPr lang="en-US" dirty="0"/>
              <a:t>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Groups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08EC87-8B85-4B57-8894-D94E0E7DB1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Another option for conditionally displaying an element is the </a:t>
            </a:r>
          </a:p>
          <a:p>
            <a:pPr>
              <a:spcAft>
                <a:spcPct val="0"/>
              </a:spcAft>
            </a:pPr>
            <a:r>
              <a:rPr lang="en-US" dirty="0"/>
              <a:t>     </a:t>
            </a:r>
            <a:r>
              <a:rPr lang="en-US" b="1" dirty="0">
                <a:solidFill>
                  <a:schemeClr val="bg1"/>
                </a:solidFill>
              </a:rPr>
              <a:t>v-show</a:t>
            </a:r>
            <a:r>
              <a:rPr lang="en-US" dirty="0"/>
              <a:t> directive</a:t>
            </a:r>
          </a:p>
          <a:p>
            <a:pPr>
              <a:spcAft>
                <a:spcPct val="0"/>
              </a:spcAft>
            </a:pPr>
            <a:endParaRPr lang="en-US" dirty="0"/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An element with v-show will </a:t>
            </a:r>
            <a:r>
              <a:rPr lang="en-US" b="1" dirty="0">
                <a:solidFill>
                  <a:schemeClr val="bg1"/>
                </a:solidFill>
              </a:rPr>
              <a:t>always be rendered </a:t>
            </a:r>
            <a:r>
              <a:rPr lang="en-US" dirty="0"/>
              <a:t>and remain in the DOM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Toggles the display CSS property of the element</a:t>
            </a:r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831000" y="2439000"/>
            <a:ext cx="6858000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&lt;h1 v-show="shouldDisplay"&gt;Hello!&lt;/h1&gt;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V-show Directive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F0DA3E5-D58E-408E-A9D1-FA460B3A52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Vue app that displays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 is ... ?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inside a </a:t>
            </a:r>
            <a:r>
              <a:rPr lang="en-US" b="1" dirty="0">
                <a:solidFill>
                  <a:schemeClr val="bg1"/>
                </a:solidFill>
              </a:rPr>
              <a:t>heading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user </a:t>
            </a:r>
            <a:r>
              <a:rPr lang="en-US" b="1" dirty="0">
                <a:solidFill>
                  <a:schemeClr val="bg1"/>
                </a:solidFill>
              </a:rPr>
              <a:t>hovers over </a:t>
            </a:r>
            <a:r>
              <a:rPr lang="en-US" dirty="0"/>
              <a:t>it should display the current time</a:t>
            </a:r>
            <a:br>
              <a:rPr lang="en-US" dirty="0"/>
            </a:br>
            <a:r>
              <a:rPr lang="en-US" dirty="0"/>
              <a:t>formatted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Task: </a:t>
            </a:r>
            <a:r>
              <a:rPr lang="en-US"/>
              <a:t>Current Time</a:t>
            </a:r>
            <a:endParaRPr lang="en-US" dirty="0"/>
          </a:p>
        </p:txBody>
      </p:sp>
      <p:sp>
        <p:nvSpPr>
          <p:cNvPr id="7" name="Закръглен правоъгълник 6"/>
          <p:cNvSpPr/>
          <p:nvPr/>
        </p:nvSpPr>
        <p:spPr bwMode="auto">
          <a:xfrm>
            <a:off x="3162302" y="3730523"/>
            <a:ext cx="5372099" cy="265122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1" y="3962401"/>
            <a:ext cx="3536327" cy="215984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20F425C-BA97-4471-AAA6-6CC07D134B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4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6B8A3-EC1B-4B7A-AF2D-102D91C295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 Rendering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9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09B66F2A-F334-4C41-A9D3-7F49C1B353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Iterating a List with V-for</a:t>
            </a:r>
          </a:p>
        </p:txBody>
      </p:sp>
    </p:spTree>
    <p:extLst>
      <p:ext uri="{BB962C8B-B14F-4D97-AF65-F5344CB8AC3E}">
        <p14:creationId xmlns:p14="http://schemas.microsoft.com/office/powerpoint/2010/main" val="24623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200" dirty="0"/>
              <a:t>Directives</a:t>
            </a:r>
          </a:p>
          <a:p>
            <a:r>
              <a:rPr lang="en-US" sz="3200" dirty="0"/>
              <a:t>Conditional Rendering</a:t>
            </a:r>
          </a:p>
          <a:p>
            <a:r>
              <a:rPr lang="en-US" sz="3200" dirty="0"/>
              <a:t>List Rendering</a:t>
            </a:r>
          </a:p>
          <a:p>
            <a:r>
              <a:rPr lang="en-US" sz="3200" dirty="0"/>
              <a:t>Class &amp; Style Bindings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sz="3200" dirty="0"/>
              <a:t> </a:t>
            </a:r>
            <a:r>
              <a:rPr lang="en-US" sz="3200" dirty="0"/>
              <a:t>Event Handling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sz="3200" dirty="0"/>
              <a:t> </a:t>
            </a:r>
            <a:r>
              <a:rPr lang="en-US" sz="3200" dirty="0"/>
              <a:t>Computed Properties &amp; Setter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sz="3200" dirty="0"/>
              <a:t> </a:t>
            </a:r>
            <a:r>
              <a:rPr lang="en-US" sz="3200" dirty="0"/>
              <a:t>Watchers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sz="3200" dirty="0"/>
              <a:t> </a:t>
            </a:r>
            <a:r>
              <a:rPr lang="en-US" sz="3200" dirty="0"/>
              <a:t>Vue Instance Lifecycle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EB39490-2CF7-4FCD-A998-4E5923EB52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Render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elements with the v-for directive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Requires a special syntax – "</a:t>
            </a:r>
            <a:r>
              <a:rPr lang="en-US" b="1" dirty="0">
                <a:solidFill>
                  <a:schemeClr val="bg1"/>
                </a:solidFill>
              </a:rPr>
              <a:t>item in items</a:t>
            </a:r>
            <a:r>
              <a:rPr lang="en-US" dirty="0"/>
              <a:t>"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45809" y="3505200"/>
            <a:ext cx="54102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&lt;ul id="example-1"&gt;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="fruit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fruits"&gt;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{{ </a:t>
            </a:r>
            <a:r>
              <a:rPr lang="en-US" dirty="0" err="1"/>
              <a:t>fruit.type</a:t>
            </a:r>
            <a:r>
              <a:rPr lang="en-US" dirty="0"/>
              <a:t>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&lt;/ul&gt;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Lists with V-for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09780" y="3243750"/>
            <a:ext cx="525780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data: {</a:t>
            </a:r>
          </a:p>
          <a:p>
            <a:r>
              <a:rPr lang="en-US" dirty="0"/>
              <a:t>    items: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    { type: 'Kiwi' },</a:t>
            </a:r>
          </a:p>
          <a:p>
            <a:r>
              <a:rPr lang="en-US" dirty="0"/>
              <a:t>      { type: 'Apple'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289203" y="4648200"/>
            <a:ext cx="3048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39EF3-1C0E-4A69-AFCB-5D071DF816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Inside v-for blocks we have </a:t>
            </a:r>
            <a:r>
              <a:rPr lang="en-US" b="1" dirty="0">
                <a:solidFill>
                  <a:schemeClr val="bg1"/>
                </a:solidFill>
              </a:rPr>
              <a:t>full access </a:t>
            </a:r>
            <a:r>
              <a:rPr lang="en-US" dirty="0"/>
              <a:t>to parent scope</a:t>
            </a:r>
            <a:br>
              <a:rPr lang="en-US" dirty="0"/>
            </a:br>
            <a:r>
              <a:rPr lang="en-US" dirty="0"/>
              <a:t>properties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of the element included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1" y="3200400"/>
            <a:ext cx="7177063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&lt;ul id="example-2"&gt;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fruit, </a:t>
            </a:r>
            <a:r>
              <a:rPr lang="en-US" dirty="0">
                <a:solidFill>
                  <a:schemeClr val="bg1"/>
                </a:solidFill>
              </a:rPr>
              <a:t>index)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fruits"&gt;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{{ index }} - {{ </a:t>
            </a:r>
            <a:r>
              <a:rPr lang="en-US" dirty="0" err="1"/>
              <a:t>fruit.type</a:t>
            </a:r>
            <a:r>
              <a:rPr lang="en-US" dirty="0"/>
              <a:t>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&lt;/ul&gt;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/>
              <a:t>the Index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B90ED9-0E3D-4BFC-8014-A452AD75BE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v-for to iterate through an object and </a:t>
            </a:r>
            <a:r>
              <a:rPr lang="en-US"/>
              <a:t>it's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981200"/>
            <a:ext cx="6629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&lt;ul id="example-3"&gt;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="(value, key)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person"&gt;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{{ key }} - {{ value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ul&gt;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an Object with V-for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B4717-B8DF-43BB-B2DA-30F58976BC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4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directive also takes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repeat the template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667001"/>
            <a:ext cx="59436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&lt;ul&gt;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&lt;li v-for="</a:t>
            </a:r>
            <a:r>
              <a:rPr lang="en-US">
                <a:solidFill>
                  <a:schemeClr val="bg1"/>
                </a:solidFill>
              </a:rPr>
              <a:t>num in 10</a:t>
            </a:r>
            <a:r>
              <a:rPr lang="en-US"/>
              <a:t>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{{ num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&lt;/ul&gt;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Numbers </a:t>
            </a:r>
            <a:r>
              <a:rPr lang="en-US"/>
              <a:t>in Range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CB63BC-31FB-41E7-AA21-B6FE98A4A8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4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3D4D-A41D-4515-8667-9A867FE27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&amp; Style Bindings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72" y="1642235"/>
            <a:ext cx="1824856" cy="1824856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979D276A-6EA1-4CE5-BC33-1C39C21C24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Style Elements Dynamically</a:t>
            </a:r>
          </a:p>
        </p:txBody>
      </p:sp>
    </p:spTree>
    <p:extLst>
      <p:ext uri="{BB962C8B-B14F-4D97-AF65-F5344CB8AC3E}">
        <p14:creationId xmlns:p14="http://schemas.microsoft.com/office/powerpoint/2010/main" val="25456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4807" y="1210661"/>
            <a:ext cx="10129234" cy="5546589"/>
          </a:xfrm>
        </p:spPr>
        <p:txBody>
          <a:bodyPr/>
          <a:lstStyle/>
          <a:p>
            <a:r>
              <a:rPr lang="en-US" dirty="0"/>
              <a:t>A common need for data binding is manipulating an element's </a:t>
            </a:r>
            <a:r>
              <a:rPr lang="en-US" b="1" dirty="0">
                <a:solidFill>
                  <a:schemeClr val="bg1"/>
                </a:solidFill>
              </a:rPr>
              <a:t>class list </a:t>
            </a:r>
            <a:r>
              <a:rPr lang="en-US" dirty="0"/>
              <a:t>and its </a:t>
            </a:r>
            <a:r>
              <a:rPr lang="en-US" b="1" dirty="0">
                <a:solidFill>
                  <a:schemeClr val="bg1"/>
                </a:solidFill>
              </a:rPr>
              <a:t>inline styles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to handle them</a:t>
            </a:r>
          </a:p>
          <a:p>
            <a:pPr lvl="1"/>
            <a:r>
              <a:rPr lang="en-US" dirty="0"/>
              <a:t>For Classes -&gt; </a:t>
            </a:r>
            <a:r>
              <a:rPr lang="en-US" b="1" dirty="0">
                <a:solidFill>
                  <a:schemeClr val="bg1"/>
                </a:solidFill>
              </a:rPr>
              <a:t>v-bind:class</a:t>
            </a:r>
          </a:p>
          <a:p>
            <a:pPr lvl="1"/>
            <a:r>
              <a:rPr lang="en-US" dirty="0"/>
              <a:t>For Styles -&gt; </a:t>
            </a:r>
            <a:r>
              <a:rPr lang="en-US" b="1" dirty="0">
                <a:solidFill>
                  <a:schemeClr val="bg1"/>
                </a:solidFill>
              </a:rPr>
              <a:t>v-bind:style</a:t>
            </a:r>
          </a:p>
          <a:p>
            <a:r>
              <a:rPr lang="en-US" dirty="0"/>
              <a:t>In addition to strings, the expressions can also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Style Bindings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A1C85A-6208-496A-953F-482834784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0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Pass an object to  dynamically </a:t>
            </a:r>
            <a:r>
              <a:rPr lang="en-US"/>
              <a:t>toggle classes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14906" y="2020430"/>
            <a:ext cx="896972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 </a:t>
            </a:r>
            <a:r>
              <a:rPr lang="en-US" dirty="0" err="1"/>
              <a:t>v-bind</a:t>
            </a:r>
            <a:r>
              <a:rPr lang="en-US" dirty="0" err="1">
                <a:solidFill>
                  <a:schemeClr val="bg1"/>
                </a:solidFill>
              </a:rPr>
              <a:t>:class</a:t>
            </a:r>
            <a:r>
              <a:rPr lang="en-US" dirty="0"/>
              <a:t>="{ </a:t>
            </a:r>
            <a:r>
              <a:rPr lang="en-US" dirty="0">
                <a:solidFill>
                  <a:schemeClr val="bg1"/>
                </a:solidFill>
              </a:rPr>
              <a:t>odd</a:t>
            </a:r>
            <a:r>
              <a:rPr lang="en-US" dirty="0"/>
              <a:t>: </a:t>
            </a:r>
            <a:r>
              <a:rPr lang="en-US" dirty="0" err="1"/>
              <a:t>isOdd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: </a:t>
            </a:r>
            <a:r>
              <a:rPr lang="en-US" dirty="0" err="1"/>
              <a:t>isNum</a:t>
            </a:r>
            <a:r>
              <a:rPr lang="en-US" dirty="0"/>
              <a:t> }"&gt;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{{ number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</a:t>
            </a:r>
            <a:r>
              <a:rPr lang="en-US"/>
              <a:t>Object Syntax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345637" y="3171768"/>
            <a:ext cx="2950250" cy="866029"/>
          </a:xfrm>
          <a:prstGeom prst="wedgeRoundRectCallout">
            <a:avLst>
              <a:gd name="adj1" fmla="val -33689"/>
              <a:gd name="adj2" fmla="val -67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= Class Name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6995067" y="4918311"/>
            <a:ext cx="2799134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.</a:t>
            </a:r>
            <a:r>
              <a:rPr lang="en-US" sz="2397" dirty="0">
                <a:solidFill>
                  <a:schemeClr val="bg1"/>
                </a:solidFill>
              </a:rPr>
              <a:t>odd</a:t>
            </a:r>
            <a:r>
              <a:rPr lang="en-US" sz="2397" dirty="0"/>
              <a:t> {</a:t>
            </a:r>
          </a:p>
          <a:p>
            <a:r>
              <a:rPr lang="en-US" sz="2397" dirty="0"/>
              <a:t>  color: red;</a:t>
            </a:r>
          </a:p>
          <a:p>
            <a:r>
              <a:rPr lang="en-US" sz="2397" dirty="0"/>
              <a:t>}</a:t>
            </a:r>
            <a:endParaRPr lang="bg-BG" sz="2397" dirty="0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824475" y="4918311"/>
            <a:ext cx="3443202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.</a:t>
            </a:r>
            <a:r>
              <a:rPr lang="en-US" sz="2397" dirty="0">
                <a:solidFill>
                  <a:schemeClr val="bg1"/>
                </a:solidFill>
              </a:rPr>
              <a:t>num</a:t>
            </a:r>
            <a:r>
              <a:rPr lang="en-US" sz="2397" dirty="0"/>
              <a:t> {</a:t>
            </a:r>
          </a:p>
          <a:p>
            <a:r>
              <a:rPr lang="en-US" sz="2397" dirty="0"/>
              <a:t>  font-size: 30px;</a:t>
            </a:r>
          </a:p>
          <a:p>
            <a:r>
              <a:rPr lang="en-US" sz="2397" dirty="0"/>
              <a:t>}</a:t>
            </a:r>
            <a:endParaRPr lang="bg-BG" sz="2397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A14F7E0-2B02-4089-B959-2C0A37084D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8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The data contains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properties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The binding renders the classes </a:t>
            </a:r>
            <a:r>
              <a:rPr lang="en-US" b="1" dirty="0">
                <a:solidFill>
                  <a:schemeClr val="bg1"/>
                </a:solidFill>
              </a:rPr>
              <a:t>separated by </a:t>
            </a:r>
            <a:r>
              <a:rPr lang="en-US" b="1">
                <a:solidFill>
                  <a:schemeClr val="bg1"/>
                </a:solidFill>
              </a:rPr>
              <a:t>a space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3871" y="2835087"/>
            <a:ext cx="282362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data: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/>
              <a:t>isOdd</a:t>
            </a:r>
            <a:r>
              <a:rPr lang="en-US" dirty="0"/>
              <a:t>: true,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/>
              <a:t>isNum</a:t>
            </a:r>
            <a:r>
              <a:rPr lang="en-US" dirty="0"/>
              <a:t>: true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</a:t>
            </a:r>
            <a:r>
              <a:rPr lang="en-US"/>
              <a:t>Object Syntax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27668" y="3548410"/>
            <a:ext cx="6194544" cy="5869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&lt;p class="</a:t>
            </a:r>
            <a:r>
              <a:rPr lang="en-US" sz="2397" dirty="0">
                <a:solidFill>
                  <a:schemeClr val="bg1"/>
                </a:solidFill>
              </a:rPr>
              <a:t>odd</a:t>
            </a:r>
            <a:r>
              <a:rPr lang="en-US" sz="2397" dirty="0"/>
              <a:t> </a:t>
            </a:r>
            <a:r>
              <a:rPr lang="en-US" sz="2397" dirty="0">
                <a:solidFill>
                  <a:schemeClr val="bg1"/>
                </a:solidFill>
              </a:rPr>
              <a:t>num</a:t>
            </a:r>
            <a:r>
              <a:rPr lang="en-US" sz="2397" dirty="0"/>
              <a:t>"&gt;&lt;/p&gt;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B9911C-C23A-4EB1-9ECF-ACA8811D30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spcAft>
                <a:spcPts val="14996"/>
              </a:spcAft>
              <a:buFont typeface="Wingdings" panose="05000000000000000000" pitchFamily="2" charset="2"/>
              <a:buChar char="§"/>
            </a:pPr>
            <a:r>
              <a:rPr lang="en-US" dirty="0"/>
              <a:t>Pass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to apply 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of classes</a:t>
            </a:r>
          </a:p>
          <a:p>
            <a:pPr marL="457063" indent="-457063">
              <a:spcAft>
                <a:spcPts val="14996"/>
              </a:spcAft>
              <a:buFont typeface="Wingdings" panose="05000000000000000000" pitchFamily="2" charset="2"/>
              <a:buChar char="§"/>
            </a:pPr>
            <a:r>
              <a:rPr lang="en-US" dirty="0"/>
              <a:t>Which will render the same as before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9987" y="1962477"/>
            <a:ext cx="640408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&lt;p v-bind</a:t>
            </a:r>
            <a:r>
              <a:rPr lang="en-US">
                <a:solidFill>
                  <a:schemeClr val="bg1"/>
                </a:solidFill>
              </a:rPr>
              <a:t>:class</a:t>
            </a:r>
            <a:r>
              <a:rPr lang="en-US"/>
              <a:t>="[ </a:t>
            </a:r>
            <a:r>
              <a:rPr lang="en-US">
                <a:solidFill>
                  <a:schemeClr val="bg1"/>
                </a:solidFill>
              </a:rPr>
              <a:t>'odd'</a:t>
            </a:r>
            <a:r>
              <a:rPr lang="en-US"/>
              <a:t>, </a:t>
            </a:r>
            <a:r>
              <a:rPr lang="en-US">
                <a:solidFill>
                  <a:schemeClr val="bg1"/>
                </a:solidFill>
              </a:rPr>
              <a:t>'num'</a:t>
            </a:r>
            <a:r>
              <a:rPr lang="en-US"/>
              <a:t> ]"&gt;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{{ number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&lt;/p&gt;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</a:t>
            </a:r>
            <a:r>
              <a:rPr lang="en-US"/>
              <a:t>Array Syntax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9986" y="4524902"/>
            <a:ext cx="6404089" cy="5939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&lt;p class="</a:t>
            </a:r>
            <a:r>
              <a:rPr lang="en-US" sz="2397" dirty="0">
                <a:solidFill>
                  <a:schemeClr val="bg1"/>
                </a:solidFill>
              </a:rPr>
              <a:t>odd</a:t>
            </a:r>
            <a:r>
              <a:rPr lang="en-US" sz="2397" dirty="0"/>
              <a:t> </a:t>
            </a:r>
            <a:r>
              <a:rPr lang="en-US" sz="2397" dirty="0">
                <a:solidFill>
                  <a:schemeClr val="bg1"/>
                </a:solidFill>
              </a:rPr>
              <a:t>num</a:t>
            </a:r>
            <a:r>
              <a:rPr lang="en-US" sz="2397" dirty="0"/>
              <a:t>"&gt;&lt;/p&gt;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B495DD9-5917-4999-AADE-BEB70AC6D6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The array values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limited to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only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Combine the </a:t>
            </a:r>
            <a:r>
              <a:rPr lang="en-US" b="1" dirty="0">
                <a:solidFill>
                  <a:schemeClr val="bg1"/>
                </a:solidFill>
              </a:rPr>
              <a:t>object syntax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array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9951" y="2694507"/>
            <a:ext cx="4114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&lt;p </a:t>
            </a:r>
            <a:r>
              <a:rPr lang="en-US" dirty="0" err="1"/>
              <a:t>v-bind</a:t>
            </a:r>
            <a:r>
              <a:rPr lang="en-US" dirty="0" err="1">
                <a:solidFill>
                  <a:schemeClr val="bg1"/>
                </a:solidFill>
              </a:rPr>
              <a:t>:class</a:t>
            </a:r>
            <a:r>
              <a:rPr lang="en-US" dirty="0"/>
              <a:t>="[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{ odd: </a:t>
            </a:r>
            <a:r>
              <a:rPr lang="en-US" dirty="0" err="1">
                <a:solidFill>
                  <a:schemeClr val="bg1"/>
                </a:solidFill>
              </a:rPr>
              <a:t>isOdd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{ even: </a:t>
            </a:r>
            <a:r>
              <a:rPr lang="en-US" dirty="0" err="1">
                <a:solidFill>
                  <a:schemeClr val="bg1"/>
                </a:solidFill>
              </a:rPr>
              <a:t>isEven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'num'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]"&gt;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{{ number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</a:t>
            </a:r>
            <a:r>
              <a:rPr lang="en-US"/>
              <a:t>Array Syntax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32CF864-BF6B-4675-A15B-BC9C927098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#js-frameworks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904F28-F276-4E87-8B98-8DBC4145E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612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Style binding is pretty straightforward – use a JS object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Use either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kebab-case</a:t>
            </a:r>
            <a:r>
              <a:rPr lang="en-US" dirty="0"/>
              <a:t> (with quotes)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5337" y="3035923"/>
            <a:ext cx="4042504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number: 3,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oddColor</a:t>
            </a:r>
            <a:r>
              <a:rPr lang="en-US" dirty="0"/>
              <a:t>: 'red',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oddFontSize</a:t>
            </a:r>
            <a:r>
              <a:rPr lang="en-US" dirty="0"/>
              <a:t>: '30px'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– </a:t>
            </a:r>
            <a:r>
              <a:rPr lang="en-US"/>
              <a:t>Object Syntax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0" y="2774542"/>
            <a:ext cx="4388778" cy="32007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/>
              <a:t>&lt;p v-bind</a:t>
            </a:r>
            <a:r>
              <a:rPr lang="en-GB" sz="2397" dirty="0">
                <a:solidFill>
                  <a:schemeClr val="bg1"/>
                </a:solidFill>
              </a:rPr>
              <a:t>:style</a:t>
            </a:r>
            <a:r>
              <a:rPr lang="en-GB" sz="2397" dirty="0"/>
              <a:t>="</a:t>
            </a:r>
            <a:r>
              <a:rPr lang="en-GB" sz="2397" dirty="0">
                <a:solidFill>
                  <a:schemeClr val="bg1"/>
                </a:solidFill>
              </a:rPr>
              <a:t>{</a:t>
            </a:r>
          </a:p>
          <a:p>
            <a:r>
              <a:rPr lang="en-GB" sz="2397" dirty="0"/>
              <a:t>  color: oddColor,</a:t>
            </a:r>
          </a:p>
          <a:p>
            <a:r>
              <a:rPr lang="en-GB" sz="2397" dirty="0"/>
              <a:t>  </a:t>
            </a:r>
            <a:r>
              <a:rPr lang="en-GB" sz="2397" dirty="0">
                <a:solidFill>
                  <a:schemeClr val="bg1"/>
                </a:solidFill>
              </a:rPr>
              <a:t>fontSize</a:t>
            </a:r>
            <a:r>
              <a:rPr lang="en-GB" sz="2397" dirty="0"/>
              <a:t>: oddFontSize</a:t>
            </a:r>
          </a:p>
          <a:p>
            <a:r>
              <a:rPr lang="en-GB" sz="2397" dirty="0">
                <a:solidFill>
                  <a:schemeClr val="bg1"/>
                </a:solidFill>
              </a:rPr>
              <a:t>}</a:t>
            </a:r>
            <a:r>
              <a:rPr lang="en-GB" sz="2397" dirty="0"/>
              <a:t>"&gt;</a:t>
            </a:r>
          </a:p>
          <a:p>
            <a:r>
              <a:rPr lang="en-GB" sz="2397" dirty="0"/>
              <a:t> {{ number }}</a:t>
            </a:r>
          </a:p>
          <a:p>
            <a:r>
              <a:rPr lang="en-GB" sz="2397" dirty="0"/>
              <a:t>&lt;/p&gt;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283027" y="4187946"/>
            <a:ext cx="422454" cy="3739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42441" y="4404611"/>
            <a:ext cx="3136902" cy="806210"/>
          </a:xfrm>
          <a:prstGeom prst="wedgeRoundRectCallout">
            <a:avLst>
              <a:gd name="adj1" fmla="val 2931"/>
              <a:gd name="adj2" fmla="val 39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'font-size'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1100C7C-4CFE-4060-A7FE-B818AF5B08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Bind the style to a </a:t>
            </a:r>
            <a:r>
              <a:rPr lang="en-US" b="1" dirty="0">
                <a:solidFill>
                  <a:schemeClr val="bg1"/>
                </a:solidFill>
              </a:rPr>
              <a:t>data object </a:t>
            </a:r>
            <a:r>
              <a:rPr lang="en-US" dirty="0"/>
              <a:t>to keep the template </a:t>
            </a:r>
            <a:r>
              <a:rPr lang="en-US" b="1" dirty="0">
                <a:solidFill>
                  <a:schemeClr val="bg1"/>
                </a:solidFill>
              </a:rPr>
              <a:t>cleaner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0764" y="2031730"/>
            <a:ext cx="10296203" cy="5869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&lt;p v-bind</a:t>
            </a:r>
            <a:r>
              <a:rPr lang="en-US">
                <a:solidFill>
                  <a:schemeClr val="bg1"/>
                </a:solidFill>
              </a:rPr>
              <a:t>:style</a:t>
            </a:r>
            <a:r>
              <a:rPr lang="en-US"/>
              <a:t>="</a:t>
            </a:r>
            <a:r>
              <a:rPr lang="en-US">
                <a:solidFill>
                  <a:schemeClr val="bg1"/>
                </a:solidFill>
              </a:rPr>
              <a:t>styleOddNum</a:t>
            </a:r>
            <a:r>
              <a:rPr lang="en-US"/>
              <a:t>" {{ number }} &lt;/p&gt;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– </a:t>
            </a:r>
            <a:r>
              <a:rPr lang="en-US"/>
              <a:t>Object Syntax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20763" y="2980517"/>
            <a:ext cx="3910920" cy="32048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/>
              <a:t>data: {</a:t>
            </a:r>
          </a:p>
          <a:p>
            <a:r>
              <a:rPr lang="en-GB" sz="2397" dirty="0"/>
              <a:t>  </a:t>
            </a:r>
            <a:r>
              <a:rPr lang="en-GB" sz="2397" dirty="0" err="1">
                <a:solidFill>
                  <a:schemeClr val="bg1"/>
                </a:solidFill>
              </a:rPr>
              <a:t>styleOddNum</a:t>
            </a:r>
            <a:r>
              <a:rPr lang="en-GB" sz="2397" dirty="0"/>
              <a:t>: {</a:t>
            </a:r>
          </a:p>
          <a:p>
            <a:r>
              <a:rPr lang="en-GB" sz="2397" dirty="0"/>
              <a:t>     color: 'red',</a:t>
            </a:r>
          </a:p>
          <a:p>
            <a:r>
              <a:rPr lang="en-GB" sz="2397" dirty="0"/>
              <a:t>     fontSize: '30px'</a:t>
            </a:r>
          </a:p>
          <a:p>
            <a:r>
              <a:rPr lang="en-GB" sz="2397" dirty="0"/>
              <a:t>  }</a:t>
            </a:r>
          </a:p>
          <a:p>
            <a:r>
              <a:rPr lang="en-GB" sz="2397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144770-C306-4C27-9FD4-E149B2823E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Apply multiple style objects to the </a:t>
            </a:r>
            <a:r>
              <a:rPr lang="en-US"/>
              <a:t>same 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0763" y="1920924"/>
            <a:ext cx="1095858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&lt;p v-bind</a:t>
            </a:r>
            <a:r>
              <a:rPr lang="en-US">
                <a:solidFill>
                  <a:schemeClr val="bg1"/>
                </a:solidFill>
              </a:rPr>
              <a:t>:style</a:t>
            </a:r>
            <a:r>
              <a:rPr lang="en-US"/>
              <a:t>="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/>
              <a:t> oddNumColor, oddNumSize, oddNumPosition 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{{ number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&lt;/p&gt;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– </a:t>
            </a:r>
            <a:r>
              <a:rPr lang="en-US"/>
              <a:t>Array Syntax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00800" y="2562972"/>
            <a:ext cx="2950250" cy="866029"/>
          </a:xfrm>
          <a:prstGeom prst="wedgeRoundRectCallout">
            <a:avLst>
              <a:gd name="adj1" fmla="val -26614"/>
              <a:gd name="adj2" fmla="val -66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are data objects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94A39E-1438-41F1-ABF1-8E1083FA58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an application that displays a </a:t>
            </a:r>
            <a:r>
              <a:rPr lang="en-US" b="1" dirty="0">
                <a:solidFill>
                  <a:schemeClr val="bg1"/>
                </a:solidFill>
              </a:rPr>
              <a:t>list of products</a:t>
            </a:r>
          </a:p>
          <a:p>
            <a:r>
              <a:rPr lang="en-US" dirty="0"/>
              <a:t>Bind different </a:t>
            </a:r>
            <a:r>
              <a:rPr lang="en-US" b="1" dirty="0">
                <a:solidFill>
                  <a:schemeClr val="bg1"/>
                </a:solidFill>
              </a:rPr>
              <a:t>classes/styles</a:t>
            </a:r>
            <a:r>
              <a:rPr lang="en-US" dirty="0"/>
              <a:t> on vegetables and fruits</a:t>
            </a:r>
          </a:p>
          <a:p>
            <a:r>
              <a:rPr lang="en-US" dirty="0"/>
              <a:t>Keep the products in a </a:t>
            </a:r>
            <a:r>
              <a:rPr lang="en-US" b="1" dirty="0">
                <a:solidFill>
                  <a:schemeClr val="bg1"/>
                </a:solidFill>
              </a:rPr>
              <a:t>JS array </a:t>
            </a:r>
            <a:r>
              <a:rPr lang="en-US" dirty="0"/>
              <a:t>and loop through it</a:t>
            </a:r>
            <a:endParaRPr lang="bg-BG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Veggies and Fruits</a:t>
            </a:r>
            <a:endParaRPr lang="bg-BG" dirty="0"/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3840821" y="3796564"/>
            <a:ext cx="3349403" cy="2332833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12742"/>
          <a:stretch/>
        </p:blipFill>
        <p:spPr>
          <a:xfrm>
            <a:off x="4431251" y="3945190"/>
            <a:ext cx="2168538" cy="203557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BB531C5-345D-44EE-BFFC-01F3ACCB9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4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0005-3845-4529-BBCD-7D25AF88D5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Handling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62" y="1579419"/>
            <a:ext cx="2087011" cy="208701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7024DC5-9789-4956-9891-9836AA974B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Listening, Methods, Modifiers</a:t>
            </a:r>
          </a:p>
        </p:txBody>
      </p:sp>
    </p:spTree>
    <p:extLst>
      <p:ext uri="{BB962C8B-B14F-4D97-AF65-F5344CB8AC3E}">
        <p14:creationId xmlns:p14="http://schemas.microsoft.com/office/powerpoint/2010/main" val="39920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060892" y="1257411"/>
            <a:ext cx="10129234" cy="5546589"/>
          </a:xfrm>
        </p:spPr>
        <p:txBody>
          <a:bodyPr/>
          <a:lstStyle/>
          <a:p>
            <a:r>
              <a:rPr lang="en-US" dirty="0"/>
              <a:t>Working with DOM Events in Vue.js is not a </a:t>
            </a:r>
            <a:br>
              <a:rPr lang="en-US" dirty="0"/>
            </a:br>
            <a:r>
              <a:rPr lang="en-US" dirty="0"/>
              <a:t>complicated task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 </a:t>
            </a:r>
            <a:r>
              <a:rPr lang="en-US" dirty="0"/>
              <a:t>to listen to events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v-on </a:t>
            </a:r>
            <a:r>
              <a:rPr lang="en-US" dirty="0"/>
              <a:t>directive</a:t>
            </a:r>
          </a:p>
          <a:p>
            <a:pPr lvl="1"/>
            <a:r>
              <a:rPr lang="en-US" dirty="0"/>
              <a:t>Use a shorthand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eventType</a:t>
            </a:r>
          </a:p>
          <a:p>
            <a:r>
              <a:rPr lang="en-US" dirty="0"/>
              <a:t>List with all DOM events</a:t>
            </a:r>
            <a:br>
              <a:rPr lang="en-US" dirty="0"/>
            </a:br>
            <a:r>
              <a:rPr lang="en-GB" sz="3200" dirty="0">
                <a:hlinkClick r:id="rId2"/>
              </a:rPr>
              <a:t>https://developer.mozilla.org/en-US/docs/Web/Events</a:t>
            </a:r>
            <a:endParaRPr lang="bg-BG" sz="3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DB42347-047F-4CC9-95D6-EF27D940FD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Bind </a:t>
            </a:r>
            <a:r>
              <a:rPr lang="en-US" b="1" dirty="0">
                <a:solidFill>
                  <a:schemeClr val="bg1"/>
                </a:solidFill>
              </a:rPr>
              <a:t>v-on</a:t>
            </a:r>
            <a:r>
              <a:rPr lang="en-US" dirty="0"/>
              <a:t> and execute </a:t>
            </a:r>
            <a:r>
              <a:rPr lang="en-US"/>
              <a:t>JS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22055" y="2322757"/>
            <a:ext cx="6753157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&lt;p&gt;{{ counter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&lt;button </a:t>
            </a:r>
            <a:r>
              <a:rPr lang="en-US" dirty="0">
                <a:solidFill>
                  <a:schemeClr val="bg1"/>
                </a:solidFill>
              </a:rPr>
              <a:t>v-on:click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counter+=1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Add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div&gt;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</a:t>
            </a:r>
            <a:r>
              <a:rPr lang="en-US"/>
              <a:t>to 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7977049" y="3700336"/>
            <a:ext cx="421574" cy="3740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700460" y="2322757"/>
            <a:ext cx="2802189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Vue({</a:t>
            </a:r>
          </a:p>
          <a:p>
            <a:r>
              <a:rPr lang="en-US" dirty="0"/>
              <a:t>  el: '#app',</a:t>
            </a:r>
          </a:p>
          <a:p>
            <a:r>
              <a:rPr lang="en-US" dirty="0"/>
              <a:t>  data: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counter</a:t>
            </a:r>
            <a:r>
              <a:rPr lang="en-US" dirty="0"/>
              <a:t>: 0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1642A3-3A75-4CEB-9F01-935E911B03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logic for the event handler might be complex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That's why v-on can also accept the name of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 methods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Vue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7370" y="3429000"/>
            <a:ext cx="553410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&lt;button </a:t>
            </a:r>
            <a:r>
              <a:rPr lang="en-US" dirty="0" err="1">
                <a:solidFill>
                  <a:schemeClr val="bg1"/>
                </a:solidFill>
              </a:rPr>
              <a:t>v-on:click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greet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Say Hello!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/>
              <a:t>Event Handlers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2E602E-AD3F-4354-9934-E6EB37C6A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Event Handlers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10334" y="1258401"/>
            <a:ext cx="8107493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Vue({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methods</a:t>
            </a:r>
            <a:r>
              <a:rPr lang="en-US" dirty="0"/>
              <a:t>: {</a:t>
            </a:r>
          </a:p>
          <a:p>
            <a:r>
              <a:rPr lang="en-US" dirty="0"/>
              <a:t>    greet: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event</a:t>
            </a:r>
            <a:r>
              <a:rPr lang="en-US" dirty="0"/>
              <a:t>) {</a:t>
            </a:r>
          </a:p>
          <a:p>
            <a:r>
              <a:rPr lang="en-US" dirty="0"/>
              <a:t>      console.log('Inside Handler');</a:t>
            </a:r>
          </a:p>
          <a:p>
            <a:r>
              <a:rPr lang="en-US" dirty="0"/>
              <a:t>      if (event) {</a:t>
            </a:r>
          </a:p>
          <a:p>
            <a:r>
              <a:rPr lang="en-US" dirty="0"/>
              <a:t>        alert(event.target);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D6D970-DD21-4659-90CE-42AE3C2A80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shorhands for cleaner event </a:t>
            </a:r>
            <a:r>
              <a:rPr lang="en-US"/>
              <a:t>syntax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249" y="2038293"/>
            <a:ext cx="8158358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&lt;button </a:t>
            </a:r>
            <a:r>
              <a:rPr lang="en-US" dirty="0">
                <a:solidFill>
                  <a:schemeClr val="bg1"/>
                </a:solidFill>
              </a:rPr>
              <a:t>@click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greet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Say Hello!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 </a:t>
            </a:r>
            <a:r>
              <a:rPr lang="en-US" dirty="0">
                <a:solidFill>
                  <a:schemeClr val="bg1"/>
                </a:solidFill>
              </a:rPr>
              <a:t>@mouseover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toggle</a:t>
            </a:r>
            <a:r>
              <a:rPr lang="en-US" dirty="0"/>
              <a:t>"&gt;Toggle Element&lt;/p&gt;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div&gt;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Shorthands Vue.</a:t>
            </a:r>
            <a:r>
              <a:rPr lang="en-US"/>
              <a:t>js 2.0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A07CC-AFFF-4B8F-9206-47E7E44907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7148B0-8DED-406C-A086-74F50A62B9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70" y="1524000"/>
            <a:ext cx="2128862" cy="232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3810748-FA9F-456E-9BC3-465290F82E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Modifiers, Shorthands</a:t>
            </a:r>
          </a:p>
        </p:txBody>
      </p:sp>
    </p:spTree>
    <p:extLst>
      <p:ext uri="{BB962C8B-B14F-4D97-AF65-F5344CB8AC3E}">
        <p14:creationId xmlns:p14="http://schemas.microsoft.com/office/powerpoint/2010/main" val="190935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Access the targeted event with </a:t>
            </a:r>
            <a:r>
              <a:rPr lang="en-US" b="1" dirty="0">
                <a:solidFill>
                  <a:schemeClr val="bg1"/>
                </a:solidFill>
              </a:rPr>
              <a:t>$event </a:t>
            </a:r>
            <a:r>
              <a:rPr lang="en-US" dirty="0"/>
              <a:t>inside the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8660" y="2079857"/>
            <a:ext cx="5602193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&lt;button @click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="warn('Message', </a:t>
            </a:r>
            <a:r>
              <a:rPr lang="en-US" dirty="0">
                <a:solidFill>
                  <a:schemeClr val="bg1"/>
                </a:solidFill>
              </a:rPr>
              <a:t>$event</a:t>
            </a:r>
            <a:r>
              <a:rPr lang="en-US" dirty="0"/>
              <a:t>)"&gt;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Submit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button&gt;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/>
              <a:t>the Event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88659" y="4610542"/>
            <a:ext cx="560219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warn: function(msg, e) {</a:t>
            </a:r>
          </a:p>
          <a:p>
            <a:r>
              <a:rPr lang="en-US" dirty="0"/>
              <a:t>  alert(e.target);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56E3522-0B6D-47E9-916D-F5B102E232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Methods should be </a:t>
            </a:r>
            <a:r>
              <a:rPr lang="en-US" b="1" dirty="0">
                <a:solidFill>
                  <a:schemeClr val="bg1"/>
                </a:solidFill>
              </a:rPr>
              <a:t>purely</a:t>
            </a:r>
            <a:r>
              <a:rPr lang="en-US" dirty="0"/>
              <a:t> about </a:t>
            </a:r>
            <a:r>
              <a:rPr lang="en-US" b="1" dirty="0">
                <a:solidFill>
                  <a:schemeClr val="bg1"/>
                </a:solidFill>
              </a:rPr>
              <a:t>data logic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Deal with DOM event details </a:t>
            </a:r>
            <a:r>
              <a:rPr lang="en-US"/>
              <a:t>using </a:t>
            </a:r>
            <a:r>
              <a:rPr lang="en-US" b="1">
                <a:solidFill>
                  <a:schemeClr val="bg1"/>
                </a:solidFill>
              </a:rPr>
              <a:t>modifiers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4807" y="2737948"/>
            <a:ext cx="8061376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The event's propagation will be stopped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@</a:t>
            </a:r>
            <a:r>
              <a:rPr lang="en-US" dirty="0" err="1"/>
              <a:t>click</a:t>
            </a:r>
            <a:r>
              <a:rPr lang="en-US" dirty="0" err="1">
                <a:solidFill>
                  <a:schemeClr val="bg1"/>
                </a:solidFill>
              </a:rPr>
              <a:t>.stop</a:t>
            </a:r>
            <a:r>
              <a:rPr lang="en-US" dirty="0"/>
              <a:t>="click"&gt;Click&lt;/div&gt;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The event will no longer reload the page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&lt;form @</a:t>
            </a:r>
            <a:r>
              <a:rPr lang="en-US" dirty="0" err="1"/>
              <a:t>submit</a:t>
            </a:r>
            <a:r>
              <a:rPr lang="en-US" dirty="0" err="1">
                <a:solidFill>
                  <a:schemeClr val="bg1"/>
                </a:solidFill>
              </a:rPr>
              <a:t>.prevent</a:t>
            </a:r>
            <a:r>
              <a:rPr lang="en-US" dirty="0"/>
              <a:t>="login"&gt;&lt;/form&gt;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Modifiers can be chained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&lt;a @</a:t>
            </a:r>
            <a:r>
              <a:rPr lang="en-US" dirty="0" err="1"/>
              <a:t>click</a:t>
            </a:r>
            <a:r>
              <a:rPr lang="en-US" dirty="0" err="1">
                <a:solidFill>
                  <a:schemeClr val="bg1"/>
                </a:solidFill>
              </a:rPr>
              <a:t>.stop.prevent</a:t>
            </a:r>
            <a:r>
              <a:rPr lang="en-US" dirty="0"/>
              <a:t>="click"&gt;Home&lt;/a&gt;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Modifiers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829860-E0B6-456D-9548-7D9387D63C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specific </a:t>
            </a:r>
            <a:r>
              <a:rPr lang="en-US" b="1">
                <a:solidFill>
                  <a:schemeClr val="bg1"/>
                </a:solidFill>
              </a:rPr>
              <a:t>keyboard events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Some </a:t>
            </a:r>
            <a:r>
              <a:rPr lang="en-US" dirty="0"/>
              <a:t>need to be converted to </a:t>
            </a:r>
            <a:r>
              <a:rPr lang="en-US" b="1" dirty="0">
                <a:solidFill>
                  <a:schemeClr val="bg1"/>
                </a:solidFill>
              </a:rPr>
              <a:t>kebab-case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9388" y="3788938"/>
            <a:ext cx="7036139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@</a:t>
            </a:r>
            <a:r>
              <a:rPr lang="en-US" dirty="0" err="1"/>
              <a:t>keyup.</a:t>
            </a:r>
            <a:r>
              <a:rPr lang="en-US" dirty="0" err="1">
                <a:solidFill>
                  <a:schemeClr val="bg1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-down</a:t>
            </a:r>
            <a:r>
              <a:rPr lang="en-US" dirty="0"/>
              <a:t>="</a:t>
            </a:r>
            <a:r>
              <a:rPr lang="en-US" dirty="0" err="1"/>
              <a:t>onPageDown</a:t>
            </a:r>
            <a:r>
              <a:rPr lang="en-US" dirty="0"/>
              <a:t>" /&gt;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Modifiers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9387" y="2879979"/>
            <a:ext cx="703614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&lt;input @keyup.</a:t>
            </a:r>
            <a:r>
              <a:rPr lang="en-GB" dirty="0">
                <a:solidFill>
                  <a:schemeClr val="bg1"/>
                </a:solidFill>
              </a:rPr>
              <a:t>enter</a:t>
            </a:r>
            <a:r>
              <a:rPr lang="en-GB" dirty="0"/>
              <a:t>="showAlert" /&gt;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FE6D0-29AC-453E-B5DE-59C36B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F46F71-986D-43E6-A9CE-80E82FB75B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Computed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37" y="1252538"/>
            <a:ext cx="9495726" cy="266829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E3E7A47F-810C-4594-A961-52F7BEA79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Computed Caching, Setters</a:t>
            </a:r>
          </a:p>
        </p:txBody>
      </p:sp>
    </p:spTree>
    <p:extLst>
      <p:ext uri="{BB962C8B-B14F-4D97-AF65-F5344CB8AC3E}">
        <p14:creationId xmlns:p14="http://schemas.microsoft.com/office/powerpoint/2010/main" val="337248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Templated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perform complex logic</a:t>
            </a:r>
          </a:p>
          <a:p>
            <a:r>
              <a:rPr lang="en-US" sz="3600" dirty="0"/>
              <a:t>A computed property hosts some </a:t>
            </a:r>
            <a:r>
              <a:rPr lang="en-US" sz="3600" b="1" dirty="0">
                <a:solidFill>
                  <a:schemeClr val="bg1"/>
                </a:solidFill>
              </a:rPr>
              <a:t>small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computations</a:t>
            </a:r>
          </a:p>
          <a:p>
            <a:r>
              <a:rPr lang="en-US" sz="3600" dirty="0"/>
              <a:t>They are limited to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 JS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390311" y="4194000"/>
            <a:ext cx="856932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 algn="l"/>
            <a:r>
              <a:rPr lang="en-US" sz="2200" noProof="1"/>
              <a:t>&lt;div id="app"&gt;</a:t>
            </a:r>
          </a:p>
          <a:p>
            <a:pPr marL="0" lvl="0" algn="l"/>
            <a:r>
              <a:rPr lang="en-US" sz="2200" dirty="0"/>
              <a:t>  {{ message.split('').reverse().join('') }}</a:t>
            </a:r>
            <a:endParaRPr lang="en-US" sz="2200" noProof="1"/>
          </a:p>
          <a:p>
            <a:pPr marL="0" lvl="0" algn="l"/>
            <a:r>
              <a:rPr lang="en-US" sz="2200" dirty="0"/>
              <a:t>&lt;/div&gt;</a:t>
            </a:r>
            <a:endParaRPr lang="en-US" sz="2200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477" y="4696895"/>
            <a:ext cx="535757" cy="5357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A989651-ABB3-4AF5-976D-4A555CD933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3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Defined inside the </a:t>
            </a:r>
            <a:r>
              <a:rPr lang="en-US" b="1" dirty="0">
                <a:solidFill>
                  <a:schemeClr val="bg1"/>
                </a:solidFill>
              </a:rPr>
              <a:t>computed</a:t>
            </a:r>
            <a:r>
              <a:rPr lang="en-US" dirty="0"/>
              <a:t> property in the </a:t>
            </a:r>
            <a:r>
              <a:rPr lang="en-US"/>
              <a:t>Vue instance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46058" y="1984855"/>
            <a:ext cx="9673451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computed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</a:t>
            </a:r>
            <a:r>
              <a:rPr lang="en-US" dirty="0" err="1"/>
              <a:t>reversedMessage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return </a:t>
            </a:r>
            <a:r>
              <a:rPr lang="en-US" dirty="0" err="1"/>
              <a:t>this.message.split</a:t>
            </a:r>
            <a:r>
              <a:rPr lang="en-US" dirty="0"/>
              <a:t>('').reverse().join('');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</a:t>
            </a:r>
            <a:r>
              <a:rPr lang="en-US"/>
              <a:t>Property Example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A73FCE-CB3A-4E2B-A412-C522C6B377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3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Remember that in the end this is a property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provided function is used as </a:t>
            </a:r>
            <a:r>
              <a:rPr lang="en-US"/>
              <a:t>a </a:t>
            </a:r>
            <a:r>
              <a:rPr lang="en-US" b="1">
                <a:solidFill>
                  <a:schemeClr val="bg1"/>
                </a:solidFill>
              </a:rPr>
              <a:t>getter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</a:t>
            </a:r>
            <a:r>
              <a:rPr lang="en-US"/>
              <a:t>Property Example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152" y="3259431"/>
            <a:ext cx="52471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 algn="l"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&lt;div id="app"&gt;</a:t>
            </a:r>
          </a:p>
          <a:p>
            <a:pPr marL="0" lvl="0" algn="l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{{ reversedMessage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 }}</a:t>
            </a:r>
            <a:endParaRPr lang="en-US" noProof="1"/>
          </a:p>
          <a:p>
            <a:pPr marL="0" lvl="0" algn="l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  <a:endParaRPr lang="en-US" noProof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25" y="3828228"/>
            <a:ext cx="535757" cy="535757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470074" y="3259431"/>
            <a:ext cx="5096338" cy="16733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&lt;div id="app"&gt;</a:t>
            </a:r>
          </a:p>
          <a:p>
            <a:r>
              <a:rPr lang="en-GB" dirty="0"/>
              <a:t>  {{ reversedMessage }}</a:t>
            </a:r>
          </a:p>
          <a:p>
            <a:r>
              <a:rPr lang="en-GB" dirty="0"/>
              <a:t>&lt;/div&gt;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54" y="3750190"/>
            <a:ext cx="691834" cy="691834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A85DDEE3-34EB-4E24-9818-B8A0F04D0D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Methods</a:t>
            </a:r>
            <a:endParaRPr lang="en-US" dirty="0"/>
          </a:p>
          <a:p>
            <a:r>
              <a:rPr lang="en-US" dirty="0"/>
              <a:t>A normal function</a:t>
            </a:r>
          </a:p>
          <a:p>
            <a:r>
              <a:rPr lang="en-US" dirty="0"/>
              <a:t>Not cached</a:t>
            </a:r>
          </a:p>
          <a:p>
            <a:r>
              <a:rPr lang="en-US" dirty="0"/>
              <a:t>Always called in the </a:t>
            </a:r>
            <a:br>
              <a:rPr lang="en-US" dirty="0"/>
            </a:br>
            <a:r>
              <a:rPr lang="en-US" dirty="0"/>
              <a:t>template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Computed Properties</a:t>
            </a:r>
          </a:p>
          <a:p>
            <a:r>
              <a:rPr lang="en-US" dirty="0"/>
              <a:t>A getter function</a:t>
            </a:r>
          </a:p>
          <a:p>
            <a:r>
              <a:rPr lang="en-US" dirty="0"/>
              <a:t>Cached based on their </a:t>
            </a:r>
            <a:br>
              <a:rPr lang="en-US" dirty="0"/>
            </a:br>
            <a:r>
              <a:rPr lang="en-US" dirty="0"/>
              <a:t>reactive dependencies</a:t>
            </a:r>
          </a:p>
          <a:p>
            <a:r>
              <a:rPr lang="en-US" dirty="0"/>
              <a:t>Re-evaluates when data </a:t>
            </a:r>
            <a:br>
              <a:rPr lang="en-US" dirty="0"/>
            </a:br>
            <a:r>
              <a:rPr lang="en-US" dirty="0"/>
              <a:t>changed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Properties vs Methods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1EA68C-28B3-49F6-8680-30BEA26BE2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 a setter </a:t>
            </a:r>
            <a:r>
              <a:rPr lang="en-US"/>
              <a:t>if needed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61647" y="1948846"/>
            <a:ext cx="8734805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computed: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fullName: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</a:t>
            </a:r>
            <a:r>
              <a:rPr lang="en-US" i="1">
                <a:solidFill>
                  <a:schemeClr val="accent2"/>
                </a:solidFill>
              </a:rPr>
              <a:t>// getter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</a:t>
            </a:r>
            <a:r>
              <a:rPr lang="en-US">
                <a:solidFill>
                  <a:schemeClr val="bg1"/>
                </a:solidFill>
              </a:rPr>
              <a:t>get</a:t>
            </a:r>
            <a:r>
              <a:rPr lang="en-US"/>
              <a:t>: function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  return this.firstName + ' ' + this.lastName;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}, </a:t>
            </a:r>
            <a:r>
              <a:rPr lang="en-US" i="1">
                <a:solidFill>
                  <a:schemeClr val="accent2"/>
                </a:solidFill>
              </a:rPr>
              <a:t>// Continued in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}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Computed Setter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BA7D8C8-CB1B-4341-A3CE-D976572FD7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901" y="1581093"/>
            <a:ext cx="7503481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>
                <a:solidFill>
                  <a:schemeClr val="accent2"/>
                </a:solidFill>
              </a:rPr>
              <a:t>// setter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set</a:t>
            </a:r>
            <a:r>
              <a:rPr lang="en-US"/>
              <a:t>: function (</a:t>
            </a:r>
            <a:r>
              <a:rPr lang="en-US">
                <a:solidFill>
                  <a:schemeClr val="bg1"/>
                </a:solidFill>
              </a:rPr>
              <a:t>newValue</a:t>
            </a:r>
            <a:r>
              <a:rPr lang="en-US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var names = newValue.split('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this.</a:t>
            </a:r>
            <a:r>
              <a:rPr lang="en-US">
                <a:solidFill>
                  <a:schemeClr val="bg1"/>
                </a:solidFill>
              </a:rPr>
              <a:t>firstName</a:t>
            </a:r>
            <a:r>
              <a:rPr lang="en-US"/>
              <a:t> = names[0];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this.</a:t>
            </a:r>
            <a:r>
              <a:rPr lang="en-US">
                <a:solidFill>
                  <a:schemeClr val="bg1"/>
                </a:solidFill>
              </a:rPr>
              <a:t>lastName</a:t>
            </a:r>
            <a:r>
              <a:rPr lang="en-US"/>
              <a:t> = names[names.length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Computed Setter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901" y="5086840"/>
            <a:ext cx="7503481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this.</a:t>
            </a:r>
            <a:r>
              <a:rPr lang="en-US" dirty="0" err="1">
                <a:solidFill>
                  <a:schemeClr val="bg1"/>
                </a:solidFill>
              </a:rPr>
              <a:t>fullName</a:t>
            </a:r>
            <a:r>
              <a:rPr lang="en-US" dirty="0"/>
              <a:t> = 'Mark Smith';</a:t>
            </a:r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6579322" y="1731466"/>
            <a:ext cx="3437514" cy="928606"/>
          </a:xfrm>
          <a:prstGeom prst="wedgeRoundRectCallout">
            <a:avLst>
              <a:gd name="adj1" fmla="val -21263"/>
              <a:gd name="adj2" fmla="val 48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Can be used for </a:t>
            </a:r>
            <a:r>
              <a:rPr lang="en-US" sz="2800" b="1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4FB1B64-BEC7-43E4-9EEF-7EFF08A192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4822456"/>
          </a:xfrm>
        </p:spPr>
        <p:txBody>
          <a:bodyPr>
            <a:normAutofit/>
          </a:bodyPr>
          <a:lstStyle/>
          <a:p>
            <a:r>
              <a:rPr lang="en-US" dirty="0"/>
              <a:t>Special attributes that apply </a:t>
            </a:r>
            <a:r>
              <a:rPr lang="en-US" b="1" dirty="0">
                <a:solidFill>
                  <a:schemeClr val="bg1"/>
                </a:solidFill>
              </a:rPr>
              <a:t>side effects </a:t>
            </a:r>
            <a:r>
              <a:rPr lang="en-US" dirty="0"/>
              <a:t>to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Prefixed with </a:t>
            </a:r>
            <a:r>
              <a:rPr lang="en-US" b="1" dirty="0">
                <a:solidFill>
                  <a:schemeClr val="bg1"/>
                </a:solidFill>
              </a:rPr>
              <a:t>v-</a:t>
            </a:r>
          </a:p>
          <a:p>
            <a:r>
              <a:rPr lang="en-US" dirty="0"/>
              <a:t>Attribute values are usually expected to be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expression</a:t>
            </a:r>
          </a:p>
          <a:p>
            <a:pPr lvl="1"/>
            <a:r>
              <a:rPr lang="en-US" dirty="0"/>
              <a:t>The only exception is </a:t>
            </a:r>
            <a:r>
              <a:rPr lang="en-US" b="1" dirty="0">
                <a:solidFill>
                  <a:schemeClr val="bg1"/>
                </a:solidFill>
              </a:rPr>
              <a:t>v-for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1D792-2EDF-42C0-8AD8-38B9021431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811A51-2201-490C-B1F0-A5130A4CDF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Watchers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43" y="1499760"/>
            <a:ext cx="2455713" cy="245571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F600E79-143F-40BD-996D-204D216168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Listening for Changes</a:t>
            </a:r>
          </a:p>
        </p:txBody>
      </p:sp>
    </p:spTree>
    <p:extLst>
      <p:ext uri="{BB962C8B-B14F-4D97-AF65-F5344CB8AC3E}">
        <p14:creationId xmlns:p14="http://schemas.microsoft.com/office/powerpoint/2010/main" val="166454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90052"/>
            <a:ext cx="10129234" cy="5546589"/>
          </a:xfrm>
        </p:spPr>
        <p:txBody>
          <a:bodyPr/>
          <a:lstStyle/>
          <a:p>
            <a:r>
              <a:rPr lang="en-US" dirty="0"/>
              <a:t>Vue provides the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option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Listen</a:t>
            </a:r>
            <a:r>
              <a:rPr lang="en-US" dirty="0"/>
              <a:t> to component data</a:t>
            </a:r>
          </a:p>
          <a:p>
            <a:r>
              <a:rPr lang="en-US" dirty="0"/>
              <a:t>Run whenever a particular property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</a:p>
          <a:p>
            <a:r>
              <a:rPr lang="en-US" dirty="0"/>
              <a:t>Useful for performing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or expensive </a:t>
            </a:r>
            <a:br>
              <a:rPr lang="en-US" dirty="0"/>
            </a:br>
            <a:r>
              <a:rPr lang="en-US" dirty="0"/>
              <a:t>operations</a:t>
            </a:r>
          </a:p>
          <a:p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$watch </a:t>
            </a:r>
            <a:r>
              <a:rPr lang="en-US" dirty="0"/>
              <a:t>function from </a:t>
            </a:r>
            <a:r>
              <a:rPr lang="en-US" b="1" dirty="0">
                <a:solidFill>
                  <a:schemeClr val="bg1"/>
                </a:solidFill>
              </a:rPr>
              <a:t>AngularJS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97F1E1-46FC-492E-9FAF-E4B759B067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Defined inside the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property in the </a:t>
            </a:r>
            <a:r>
              <a:rPr lang="en-US"/>
              <a:t>Vue instance</a:t>
            </a:r>
          </a:p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902517" y="1962093"/>
            <a:ext cx="9232084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{{ </a:t>
            </a:r>
            <a:r>
              <a:rPr lang="en-US">
                <a:solidFill>
                  <a:schemeClr val="bg1"/>
                </a:solidFill>
              </a:rPr>
              <a:t>message </a:t>
            </a:r>
            <a:r>
              <a:rPr lang="en-US"/>
              <a:t>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&lt;button @click="message=</a:t>
            </a:r>
            <a:r>
              <a:rPr lang="en-US">
                <a:solidFill>
                  <a:schemeClr val="bg1"/>
                </a:solidFill>
              </a:rPr>
              <a:t>'Changed'</a:t>
            </a:r>
            <a:r>
              <a:rPr lang="en-US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 Change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&lt;/div&gt;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Watchers Example</a:t>
            </a:r>
            <a:endParaRPr lang="en-US" dirty="0"/>
          </a:p>
        </p:txBody>
      </p:sp>
      <p:sp>
        <p:nvSpPr>
          <p:cNvPr id="24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4439589" y="3075358"/>
            <a:ext cx="3437514" cy="928606"/>
          </a:xfrm>
          <a:prstGeom prst="wedgeRoundRectCallout">
            <a:avLst>
              <a:gd name="adj1" fmla="val -22271"/>
              <a:gd name="adj2" fmla="val 61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Activated when message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7F380D-F9C5-40BE-8425-02F28B0095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watcher name </a:t>
            </a:r>
            <a:r>
              <a:rPr lang="en-US" b="1" dirty="0">
                <a:solidFill>
                  <a:schemeClr val="bg1"/>
                </a:solidFill>
              </a:rPr>
              <a:t>should equal </a:t>
            </a:r>
            <a:r>
              <a:rPr lang="en-US" dirty="0"/>
              <a:t>the name of the </a:t>
            </a:r>
            <a:r>
              <a:rPr lang="en-US" b="1">
                <a:solidFill>
                  <a:schemeClr val="bg1"/>
                </a:solidFill>
              </a:rPr>
              <a:t>data</a:t>
            </a:r>
            <a:r>
              <a:rPr lang="en-US"/>
              <a:t> property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1033799" y="2059074"/>
            <a:ext cx="7486746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watch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message: function(</a:t>
            </a:r>
            <a:r>
              <a:rPr lang="en-US" dirty="0" err="1">
                <a:solidFill>
                  <a:schemeClr val="bg1"/>
                </a:solidFill>
              </a:rPr>
              <a:t>newValue</a:t>
            </a:r>
            <a:r>
              <a:rPr lang="en-US" dirty="0"/>
              <a:t>, </a:t>
            </a:r>
            <a:r>
              <a:rPr lang="en-US" dirty="0" err="1">
                <a:solidFill>
                  <a:schemeClr val="bg1"/>
                </a:solidFill>
              </a:rPr>
              <a:t>oldValue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console.log(</a:t>
            </a:r>
            <a:r>
              <a:rPr lang="en-US" dirty="0" err="1"/>
              <a:t>newValue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Changed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console.log(</a:t>
            </a:r>
            <a:r>
              <a:rPr lang="en-US" dirty="0" err="1"/>
              <a:t>oldValue</a:t>
            </a:r>
            <a:r>
              <a:rPr lang="en-US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Watchers 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1C1FA-BE38-4171-8DC8-BEA0958E68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90405" y="1258470"/>
            <a:ext cx="11818096" cy="5201066"/>
          </a:xfrm>
        </p:spPr>
        <p:txBody>
          <a:bodyPr/>
          <a:lstStyle/>
          <a:p>
            <a:r>
              <a:rPr lang="en-US" dirty="0"/>
              <a:t>Write an application that displays if a number is </a:t>
            </a:r>
            <a:r>
              <a:rPr lang="en-US" b="1" dirty="0">
                <a:solidFill>
                  <a:schemeClr val="bg1"/>
                </a:solidFill>
              </a:rPr>
              <a:t>odd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r>
              <a:rPr lang="en-US" dirty="0"/>
              <a:t>The button generates a </a:t>
            </a:r>
            <a:r>
              <a:rPr lang="en-US" b="1" dirty="0">
                <a:solidFill>
                  <a:schemeClr val="bg1"/>
                </a:solidFill>
              </a:rPr>
              <a:t>random integer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[1..20]</a:t>
            </a:r>
          </a:p>
          <a:p>
            <a:r>
              <a:rPr lang="en-US" b="1" dirty="0"/>
              <a:t>Try to use a watcher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or Not?</a:t>
            </a:r>
            <a:endParaRPr lang="bg-BG" dirty="0"/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3289443" y="3540717"/>
            <a:ext cx="4247430" cy="2354392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69" y="3769225"/>
            <a:ext cx="3299377" cy="189737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C9D847C-CF60-4B42-94E1-E0A048156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2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2748A5-7909-449B-9A5B-4868CD215F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Vue Instance Lifecycle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96" y="1191317"/>
            <a:ext cx="2625609" cy="262560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F815186-0701-4A56-96A8-80BE6FFF5AE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34542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Vue Instance goes through a series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initialization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Creation, Update, Delete</a:t>
            </a:r>
          </a:p>
          <a:p>
            <a:r>
              <a:rPr lang="en-US" dirty="0"/>
              <a:t>It runs functions called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to add code </a:t>
            </a:r>
            <a:br>
              <a:rPr lang="en-US" dirty="0"/>
            </a:br>
            <a:r>
              <a:rPr lang="en-US" dirty="0"/>
              <a:t>at specific stages</a:t>
            </a:r>
          </a:p>
          <a:p>
            <a:pPr lvl="1"/>
            <a:r>
              <a:rPr lang="en-US" dirty="0"/>
              <a:t>beforeCreate(), created(), mounted(), etc.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Vue Instance Lifecycle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83C5A4-7868-488E-8FB8-022CB0656F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Diagram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054" y="1413162"/>
            <a:ext cx="1925781" cy="6096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Vue()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1054" y="4012131"/>
            <a:ext cx="1925781" cy="8503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Created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4176" y="2553928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788211" y="5465065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54176" y="5465065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70591" y="5508508"/>
            <a:ext cx="1925781" cy="8503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Mounted to DOM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21001" y="5769436"/>
            <a:ext cx="1602215" cy="81733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Changed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9751464" y="5264933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8161554" y="3747655"/>
            <a:ext cx="1770928" cy="785429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09469" y="3298268"/>
            <a:ext cx="1808808" cy="8987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922869" y="1736460"/>
            <a:ext cx="1920694" cy="57260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5400000">
            <a:off x="1257293" y="2155344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1257294" y="3589215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5400000">
            <a:off x="1257292" y="5032305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2379646" y="5791695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4603015" y="5771409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616391">
            <a:off x="7064868" y="6201154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19533112">
            <a:off x="9389384" y="6201154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14786610">
            <a:off x="9682663" y="4762753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8452297">
            <a:off x="6987159" y="4850530"/>
            <a:ext cx="988315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5536928" y="4736204"/>
            <a:ext cx="647090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16200000">
            <a:off x="5620658" y="2628686"/>
            <a:ext cx="433536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10236091" y="3728283"/>
            <a:ext cx="1872782" cy="937518"/>
          </a:xfrm>
          <a:prstGeom prst="wedgeRoundRectCallout">
            <a:avLst>
              <a:gd name="adj1" fmla="val -20240"/>
              <a:gd name="adj2" fmla="val -45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Re-render DOM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2693496" y="2562547"/>
            <a:ext cx="1794036" cy="904553"/>
          </a:xfrm>
          <a:prstGeom prst="wedgeRoundRectCallout">
            <a:avLst>
              <a:gd name="adj1" fmla="val -20240"/>
              <a:gd name="adj2" fmla="val -45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Data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2693496" y="4327415"/>
            <a:ext cx="1872782" cy="937518"/>
          </a:xfrm>
          <a:prstGeom prst="wedgeRoundRectCallout">
            <a:avLst>
              <a:gd name="adj1" fmla="val -20240"/>
              <a:gd name="adj2" fmla="val -45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Template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573078F9-A9E0-4CD2-A9A3-622ACC7E4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286-70BB-47A1-9428-AE91E9C75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561942-3721-400C-AD1A-A5A36618CC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Lifecycle Hooks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8593CA0-8EDC-4DAD-A3BC-FBF6AB92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96" y="1191317"/>
            <a:ext cx="2625609" cy="2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3344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23" name="Text Placeholder 1"/>
          <p:cNvSpPr txBox="1">
            <a:spLocks/>
          </p:cNvSpPr>
          <p:nvPr/>
        </p:nvSpPr>
        <p:spPr>
          <a:xfrm>
            <a:off x="609600" y="1583596"/>
            <a:ext cx="8275628" cy="48000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Directives handle DOM manipulations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Prefixed with </a:t>
            </a:r>
            <a:r>
              <a:rPr lang="en-US" b="1" dirty="0">
                <a:solidFill>
                  <a:schemeClr val="bg1"/>
                </a:solidFill>
              </a:rPr>
              <a:t>v-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Conditional Rendering </a:t>
            </a:r>
            <a:r>
              <a:rPr lang="en-US" b="1" dirty="0">
                <a:solidFill>
                  <a:schemeClr val="bg1"/>
                </a:solidFill>
              </a:rPr>
              <a:t>v-if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List Rendering </a:t>
            </a:r>
            <a:r>
              <a:rPr lang="en-US" b="1" dirty="0">
                <a:solidFill>
                  <a:schemeClr val="bg1"/>
                </a:solidFill>
              </a:rPr>
              <a:t>v-for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Class &amp; Style Binding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v-bind:class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v-bind:style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02FE938-D992-4F05-AE0C-49A8C54FE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65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3" y="1196129"/>
            <a:ext cx="11815018" cy="5509911"/>
          </a:xfrm>
        </p:spPr>
        <p:txBody>
          <a:bodyPr>
            <a:normAutofit/>
          </a:bodyPr>
          <a:lstStyle/>
          <a:p>
            <a:r>
              <a:rPr lang="en-US" sz="4000" b="1" dirty="0"/>
              <a:t>v-if</a:t>
            </a:r>
            <a:r>
              <a:rPr lang="en-US" dirty="0"/>
              <a:t> - conditionally insert / remove an element </a:t>
            </a:r>
          </a:p>
          <a:p>
            <a:r>
              <a:rPr lang="en-US" sz="4000" b="1" dirty="0"/>
              <a:t>v-for</a:t>
            </a:r>
            <a:r>
              <a:rPr lang="en-US" dirty="0"/>
              <a:t> - loop through a list of items</a:t>
            </a:r>
          </a:p>
          <a:p>
            <a:r>
              <a:rPr lang="en-US" sz="4000" b="1" dirty="0"/>
              <a:t>v-on</a:t>
            </a:r>
            <a:r>
              <a:rPr lang="en-US" dirty="0"/>
              <a:t> - attach an event listener</a:t>
            </a:r>
          </a:p>
          <a:p>
            <a:r>
              <a:rPr lang="en-US" sz="4000" b="1" dirty="0"/>
              <a:t>v-show</a:t>
            </a:r>
            <a:r>
              <a:rPr lang="en-US" dirty="0"/>
              <a:t> - toggle the element visibility</a:t>
            </a:r>
          </a:p>
          <a:p>
            <a:r>
              <a:rPr lang="en-US" sz="4000" b="1" dirty="0"/>
              <a:t>v-class</a:t>
            </a:r>
            <a:r>
              <a:rPr lang="en-US" dirty="0"/>
              <a:t> - bind a CSS class</a:t>
            </a:r>
          </a:p>
          <a:p>
            <a:r>
              <a:rPr lang="en-US" sz="4000" b="1" dirty="0"/>
              <a:t>v-style</a:t>
            </a:r>
            <a:r>
              <a:rPr lang="en-US" dirty="0"/>
              <a:t> - bind CSS styling</a:t>
            </a:r>
          </a:p>
          <a:p>
            <a:r>
              <a:rPr lang="en-US" dirty="0"/>
              <a:t>More at: </a:t>
            </a:r>
            <a:r>
              <a:rPr lang="en-GB" dirty="0">
                <a:hlinkClick r:id="rId2"/>
              </a:rPr>
              <a:t>https://012.vuejs.org/api/directives.html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Directives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0D0AC7-64FC-4C8F-98EE-656355BF7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7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14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BF1CC0-147E-4616-B7AB-5E8B5CAC76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E6A094-1AAF-4DD1-BE9D-C4D0A5A1E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6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v-text</a:t>
            </a:r>
            <a:r>
              <a:rPr lang="en-US" dirty="0"/>
              <a:t> directive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ID is </a:t>
            </a:r>
            <a:r>
              <a:rPr lang="en-US" b="1" dirty="0">
                <a:solidFill>
                  <a:schemeClr val="bg1"/>
                </a:solidFill>
              </a:rPr>
              <a:t>"text" </a:t>
            </a:r>
            <a:r>
              <a:rPr lang="en-US" dirty="0"/>
              <a:t>and the expression is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Once a message changes the directive updates the div's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 property 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914400" y="3940093"/>
            <a:ext cx="579120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v-text="message"&gt;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"message" will be displayed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 Example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84702A2-1023-48DD-B09E-A177AF7727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Some directives require an argument denoted by a colon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pPr marL="457200" indent="-457200"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For example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Attaching event listeners with </a:t>
            </a:r>
            <a:r>
              <a:rPr lang="en-US" b="1" dirty="0">
                <a:solidFill>
                  <a:schemeClr val="bg1"/>
                </a:solidFill>
              </a:rPr>
              <a:t>v-on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762001" y="3313211"/>
            <a:ext cx="809463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v-bind</a:t>
            </a:r>
            <a:r>
              <a:rPr lang="en-US" dirty="0" err="1">
                <a:solidFill>
                  <a:schemeClr val="bg1"/>
                </a:solidFill>
              </a:rPr>
              <a:t>: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imageUrl</a:t>
            </a:r>
            <a:r>
              <a:rPr lang="en-US" dirty="0"/>
              <a:t>" /&gt;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 Arguments</a:t>
            </a:r>
            <a:endParaRPr lang="en-US" dirty="0"/>
          </a:p>
        </p:txBody>
      </p:sp>
      <p:sp>
        <p:nvSpPr>
          <p:cNvPr id="7" name="Текстов контейнер 2"/>
          <p:cNvSpPr txBox="1">
            <a:spLocks/>
          </p:cNvSpPr>
          <p:nvPr/>
        </p:nvSpPr>
        <p:spPr>
          <a:xfrm>
            <a:off x="762001" y="4329000"/>
            <a:ext cx="914400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&lt;button v-on</a:t>
            </a:r>
            <a:r>
              <a:rPr lang="en-GB" dirty="0">
                <a:solidFill>
                  <a:schemeClr val="bg1"/>
                </a:solidFill>
              </a:rPr>
              <a:t>:click</a:t>
            </a:r>
            <a:r>
              <a:rPr lang="en-GB" dirty="0"/>
              <a:t>="alert('Clicked!')"&gt;Show&lt;/button&gt;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7D9205-B325-46E4-8524-66665B2C07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</a:t>
            </a:r>
            <a:r>
              <a:rPr lang="en-US" b="1" dirty="0">
                <a:solidFill>
                  <a:srgbClr val="FFA72A"/>
                </a:solidFill>
              </a:rPr>
              <a:t>multiple bindings </a:t>
            </a:r>
            <a:r>
              <a:rPr lang="en-US" dirty="0"/>
              <a:t>of the same directive in a </a:t>
            </a:r>
            <a:r>
              <a:rPr lang="en-US" b="1" dirty="0">
                <a:solidFill>
                  <a:srgbClr val="FFA72A"/>
                </a:solidFill>
              </a:rPr>
              <a:t>single </a:t>
            </a:r>
            <a:br>
              <a:rPr lang="en-US" b="1" dirty="0">
                <a:solidFill>
                  <a:srgbClr val="FFA72A"/>
                </a:solidFill>
              </a:rPr>
            </a:br>
            <a:r>
              <a:rPr lang="en-US" b="1" dirty="0">
                <a:solidFill>
                  <a:srgbClr val="FFA72A"/>
                </a:solidFill>
              </a:rPr>
              <a:t>attribute</a:t>
            </a:r>
            <a:r>
              <a:rPr lang="en-US" dirty="0"/>
              <a:t>, separated by commas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Under the hood they are bound as multiple directive instances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38201" y="3195577"/>
            <a:ext cx="4750859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v-on="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click   : </a:t>
            </a:r>
            <a:r>
              <a:rPr lang="en-US" dirty="0" err="1"/>
              <a:t>onClick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keyup</a:t>
            </a:r>
            <a:r>
              <a:rPr lang="en-US" dirty="0"/>
              <a:t>   : </a:t>
            </a:r>
            <a:r>
              <a:rPr lang="en-US" dirty="0" err="1"/>
              <a:t>onKeyup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keydown</a:t>
            </a:r>
            <a:r>
              <a:rPr lang="en-US" dirty="0"/>
              <a:t> : </a:t>
            </a:r>
            <a:r>
              <a:rPr lang="en-US" dirty="0" err="1"/>
              <a:t>onKeydown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Multiple Clauses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29B5EE-94B5-4474-BD96-43D3DC46D4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3427</TotalTime>
  <Words>2685</Words>
  <Application>Microsoft Office PowerPoint</Application>
  <PresentationFormat>Widescreen</PresentationFormat>
  <Paragraphs>523</Paragraphs>
  <Slides>64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Wingdings</vt:lpstr>
      <vt:lpstr>Wingdings 2</vt:lpstr>
      <vt:lpstr>SoftUni</vt:lpstr>
      <vt:lpstr>Directives and Event Handling</vt:lpstr>
      <vt:lpstr>Table of Contents</vt:lpstr>
      <vt:lpstr>Have a Question?</vt:lpstr>
      <vt:lpstr>Directives</vt:lpstr>
      <vt:lpstr>Directives</vt:lpstr>
      <vt:lpstr>Build-in Directives</vt:lpstr>
      <vt:lpstr>Directive Example</vt:lpstr>
      <vt:lpstr>Directive Arguments</vt:lpstr>
      <vt:lpstr>Multiple Clauses</vt:lpstr>
      <vt:lpstr>Empty Directives</vt:lpstr>
      <vt:lpstr>Directive Shorthands</vt:lpstr>
      <vt:lpstr>Conditional Rendering</vt:lpstr>
      <vt:lpstr>Conditional Rendering with V-if</vt:lpstr>
      <vt:lpstr>Continuation with V-else</vt:lpstr>
      <vt:lpstr>Chain Multiple with V-else-if</vt:lpstr>
      <vt:lpstr>Conditional Groups</vt:lpstr>
      <vt:lpstr>The V-show Directive</vt:lpstr>
      <vt:lpstr>Task: Current Time</vt:lpstr>
      <vt:lpstr>List Rendering</vt:lpstr>
      <vt:lpstr>Rendering Lists with V-for</vt:lpstr>
      <vt:lpstr>Accessing the Index</vt:lpstr>
      <vt:lpstr>Rendering an Object with V-for</vt:lpstr>
      <vt:lpstr>Rendering Numbers in Range</vt:lpstr>
      <vt:lpstr>Class &amp; Style Bindings</vt:lpstr>
      <vt:lpstr>Class and Style Bindings</vt:lpstr>
      <vt:lpstr>Binding Classes – Object Syntax</vt:lpstr>
      <vt:lpstr>Binding Classes – Object Syntax</vt:lpstr>
      <vt:lpstr>Binding Classes – Array Syntax</vt:lpstr>
      <vt:lpstr>Binding Classes – Array Syntax</vt:lpstr>
      <vt:lpstr>Binding Styles – Object Syntax</vt:lpstr>
      <vt:lpstr>Binding Styles – Object Syntax</vt:lpstr>
      <vt:lpstr>Binding Styles – Array Syntax</vt:lpstr>
      <vt:lpstr>Problem: Veggies and Fruits</vt:lpstr>
      <vt:lpstr>Event Handling</vt:lpstr>
      <vt:lpstr>DOM Events</vt:lpstr>
      <vt:lpstr>Listening to Events</vt:lpstr>
      <vt:lpstr>Method Event Handlers</vt:lpstr>
      <vt:lpstr>Method Event Handlers (2)</vt:lpstr>
      <vt:lpstr>Shorthands Vue.js 2.0</vt:lpstr>
      <vt:lpstr>Passing the Event</vt:lpstr>
      <vt:lpstr>Event Modifiers</vt:lpstr>
      <vt:lpstr>Key Modifiers</vt:lpstr>
      <vt:lpstr>Computed Properties</vt:lpstr>
      <vt:lpstr>Definition</vt:lpstr>
      <vt:lpstr>Computed Property Example</vt:lpstr>
      <vt:lpstr>Computed Property Example</vt:lpstr>
      <vt:lpstr>Computed Properties vs Methods</vt:lpstr>
      <vt:lpstr>Computed Setter</vt:lpstr>
      <vt:lpstr>Computed Setter</vt:lpstr>
      <vt:lpstr>Watchers</vt:lpstr>
      <vt:lpstr>Definition</vt:lpstr>
      <vt:lpstr>Watchers Example</vt:lpstr>
      <vt:lpstr>Watchers Example</vt:lpstr>
      <vt:lpstr>Problem: Odd or Not?</vt:lpstr>
      <vt:lpstr>Vue Instance Lifecycle</vt:lpstr>
      <vt:lpstr>The Vue Instance Lifecycle</vt:lpstr>
      <vt:lpstr>Lifecycle Diagram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Directives and Data Rendering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10</cp:revision>
  <dcterms:created xsi:type="dcterms:W3CDTF">2018-05-23T13:08:44Z</dcterms:created>
  <dcterms:modified xsi:type="dcterms:W3CDTF">2020-03-19T12:45:59Z</dcterms:modified>
  <cp:category>programming;computer programming;software development;web development</cp:category>
</cp:coreProperties>
</file>