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35" r:id="rId4"/>
    <p:sldId id="353" r:id="rId5"/>
    <p:sldId id="413" r:id="rId6"/>
    <p:sldId id="414" r:id="rId7"/>
    <p:sldId id="415" r:id="rId8"/>
    <p:sldId id="416" r:id="rId9"/>
    <p:sldId id="417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425" r:id="rId18"/>
    <p:sldId id="426" r:id="rId19"/>
    <p:sldId id="427" r:id="rId20"/>
    <p:sldId id="433" r:id="rId21"/>
    <p:sldId id="428" r:id="rId22"/>
    <p:sldId id="434" r:id="rId23"/>
    <p:sldId id="429" r:id="rId24"/>
    <p:sldId id="430" r:id="rId25"/>
    <p:sldId id="559" r:id="rId26"/>
    <p:sldId id="560" r:id="rId27"/>
    <p:sldId id="561" r:id="rId28"/>
    <p:sldId id="563" r:id="rId29"/>
    <p:sldId id="564" r:id="rId30"/>
    <p:sldId id="565" r:id="rId31"/>
    <p:sldId id="566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349" r:id="rId42"/>
    <p:sldId id="401" r:id="rId43"/>
    <p:sldId id="259" r:id="rId44"/>
    <p:sldId id="260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C63D4E2-6B56-4ADF-B985-26B7E1B0AC58}">
          <p14:sldIdLst>
            <p14:sldId id="274"/>
            <p14:sldId id="276"/>
            <p14:sldId id="435"/>
          </p14:sldIdLst>
        </p14:section>
        <p14:section name="Introduction" id="{489765B3-DE7E-4FA7-8675-F8C69F4898BD}">
          <p14:sldIdLst>
            <p14:sldId id="353"/>
            <p14:sldId id="413"/>
            <p14:sldId id="414"/>
            <p14:sldId id="415"/>
            <p14:sldId id="416"/>
            <p14:sldId id="417"/>
          </p14:sldIdLst>
        </p14:section>
        <p14:section name="Installation" id="{F9F73435-9BC1-4AA0-BE30-0668891483B3}">
          <p14:sldIdLst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The Vue Instance" id="{B81D6D84-4861-46A0-9B01-E6FC6A10E3D4}">
          <p14:sldIdLst>
            <p14:sldId id="425"/>
            <p14:sldId id="426"/>
            <p14:sldId id="427"/>
            <p14:sldId id="433"/>
            <p14:sldId id="428"/>
            <p14:sldId id="434"/>
            <p14:sldId id="429"/>
            <p14:sldId id="430"/>
          </p14:sldIdLst>
        </p14:section>
        <p14:section name="Template Syntax" id="{A940270B-4918-45E1-A8C9-8883FA74AB1A}">
          <p14:sldIdLst>
            <p14:sldId id="559"/>
            <p14:sldId id="560"/>
            <p14:sldId id="561"/>
            <p14:sldId id="563"/>
            <p14:sldId id="564"/>
            <p14:sldId id="565"/>
            <p14:sldId id="566"/>
          </p14:sldIdLst>
        </p14:section>
        <p14:section name="CLI Project" id="{094847AA-304A-4879-BE44-66399CE6937B}">
          <p14:sldIdLst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</p14:sldIdLst>
        </p14:section>
        <p14:section name="Conclusion" id="{73A3B6F7-C418-4055-811D-29DFCB6DF701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F7C0EA-E002-409E-8B5D-DDA1234D9C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415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7327A9-B799-4C00-8CE6-20C149DA5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60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379E7C-DA17-40F6-95A9-9892A7296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819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ABBA4E-C450-4FB4-952D-B0C27FA53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97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CBE3CF-2DF9-4DF7-9ED6-37609077E1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77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D0719B-4551-4292-8CAA-97513E6F6A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uejs.org/v2/api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js/vue.j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vuejs/vue-cl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api/#Instance-Propertie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hrome.google.com/webstore/detail/vuejs-devtools/nhdogjmejiglipccpnnnanhbledajbpd?hl=en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izzair.com/en-gb#/" TargetMode="Externa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hyperlink" Target="https://www.behance.net/" TargetMode="External"/><Relationship Id="rId2" Type="http://schemas.openxmlformats.org/officeDocument/2006/relationships/hyperlink" Target="https://9ga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out.gitlab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hyperlink" Target="https://laravel.com/" TargetMode="External"/><Relationship Id="rId4" Type="http://schemas.openxmlformats.org/officeDocument/2006/relationships/hyperlink" Target="https://www.nintendo.com/" TargetMode="Externa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Overview, Installation, the Vue Instance, Template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VueJS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0" y="2790344"/>
            <a:ext cx="2076342" cy="20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1927-ADA0-4552-9F70-94E33A90BD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37" y="1543251"/>
            <a:ext cx="2438400" cy="24384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E77723D-24C4-45C4-A7B0-8268E3504A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CDN, JSFiddle, IDE</a:t>
            </a:r>
          </a:p>
        </p:txBody>
      </p:sp>
    </p:spTree>
    <p:extLst>
      <p:ext uri="{BB962C8B-B14F-4D97-AF65-F5344CB8AC3E}">
        <p14:creationId xmlns:p14="http://schemas.microsoft.com/office/powerpoint/2010/main" val="6594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73229" y="1108911"/>
            <a:ext cx="10129234" cy="5546589"/>
          </a:xfrm>
        </p:spPr>
        <p:txBody>
          <a:bodyPr/>
          <a:lstStyle/>
          <a:p>
            <a:pPr>
              <a:spcAft>
                <a:spcPts val="8000"/>
              </a:spcAft>
            </a:pPr>
            <a:r>
              <a:rPr lang="en-US" sz="4000" dirty="0"/>
              <a:t>Visit the official website</a:t>
            </a:r>
          </a:p>
          <a:p>
            <a:pPr>
              <a:spcAft>
                <a:spcPts val="8000"/>
              </a:spcAft>
            </a:pPr>
            <a:r>
              <a:rPr lang="en-US" sz="4000" dirty="0"/>
              <a:t>Documentation</a:t>
            </a:r>
          </a:p>
          <a:p>
            <a:pPr>
              <a:spcAft>
                <a:spcPts val="8000"/>
              </a:spcAft>
            </a:pPr>
            <a:r>
              <a:rPr lang="en-US" sz="4000" dirty="0"/>
              <a:t>Vue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727513" y="2055930"/>
            <a:ext cx="480906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2"/>
              </a:rPr>
              <a:t>https://vuejs.org/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2727513" y="3802984"/>
            <a:ext cx="480906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https://vuejs.org/v2/guide/</a:t>
            </a:r>
            <a:endParaRPr lang="bg-BG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2727513" y="5550039"/>
            <a:ext cx="480906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4"/>
              </a:rPr>
              <a:t>https://vuejs.org/v2/api/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4890BD-0C10-4A75-92B2-1BD73F88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Check out the official docs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Simply </a:t>
            </a:r>
            <a:r>
              <a:rPr lang="en-US" b="1" dirty="0">
                <a:solidFill>
                  <a:schemeClr val="bg1"/>
                </a:solidFill>
              </a:rPr>
              <a:t>download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include with a </a:t>
            </a:r>
            <a:r>
              <a:rPr lang="en-US" b="1" dirty="0">
                <a:solidFill>
                  <a:schemeClr val="bg1"/>
                </a:solidFill>
              </a:rPr>
              <a:t>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Vue will be registered as a </a:t>
            </a:r>
            <a:r>
              <a:rPr lang="en-US" b="1" dirty="0">
                <a:solidFill>
                  <a:schemeClr val="bg1"/>
                </a:solidFill>
              </a:rPr>
              <a:t>global variable</a:t>
            </a:r>
          </a:p>
          <a:p>
            <a:pPr marL="457200" indent="-45720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Or use the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endParaRPr lang="en-US" dirty="0"/>
          </a:p>
          <a:p>
            <a:pPr>
              <a:spcAft>
                <a:spcPct val="0"/>
              </a:spcAft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0095" y="3947057"/>
            <a:ext cx="499624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https://vuejs.org/js/vue.js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740095" y="5179928"/>
            <a:ext cx="823590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>
                <a:solidFill>
                  <a:schemeClr val="bg1"/>
                </a:solidFill>
              </a:rPr>
              <a:t>https://cdn.jsdelivr.net/</a:t>
            </a:r>
            <a:r>
              <a:rPr lang="en-GB" dirty="0" err="1">
                <a:solidFill>
                  <a:schemeClr val="bg1"/>
                </a:solidFill>
              </a:rPr>
              <a:t>npm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vue</a:t>
            </a:r>
            <a:r>
              <a:rPr lang="en-GB" dirty="0"/>
              <a:t>"&gt;</a:t>
            </a:r>
          </a:p>
          <a:p>
            <a:r>
              <a:rPr lang="en-GB" dirty="0"/>
              <a:t>&lt;/script&gt;</a:t>
            </a:r>
            <a:endParaRPr lang="bg-BG" dirty="0"/>
          </a:p>
        </p:txBody>
      </p:sp>
      <p:sp>
        <p:nvSpPr>
          <p:cNvPr id="10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5875766" y="3959211"/>
            <a:ext cx="4022434" cy="578882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Version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183789-EEA6-4593-8AF1-CEC2AACA66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JS Fiddle</a:t>
            </a:r>
            <a:r>
              <a:rPr lang="en-US" dirty="0"/>
              <a:t> is an online platform where you can test JavaScript, </a:t>
            </a:r>
            <a:br>
              <a:rPr lang="en-US" dirty="0"/>
            </a:br>
            <a:r>
              <a:rPr lang="en-US" dirty="0"/>
              <a:t>CSS, HTML and etc.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2334055"/>
            <a:ext cx="5109809" cy="41884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&lt;script </a:t>
            </a:r>
            <a:r>
              <a:rPr lang="en-US" sz="2200" dirty="0" err="1"/>
              <a:t>src</a:t>
            </a:r>
            <a:r>
              <a:rPr lang="en-US" sz="2200" dirty="0"/>
              <a:t>="</a:t>
            </a:r>
            <a:r>
              <a:rPr lang="en-US" sz="2200" dirty="0">
                <a:solidFill>
                  <a:schemeClr val="bg1"/>
                </a:solidFill>
              </a:rPr>
              <a:t>https://cdn.jsdelivr.net/</a:t>
            </a:r>
            <a:r>
              <a:rPr lang="en-US" sz="2200" dirty="0" err="1">
                <a:solidFill>
                  <a:schemeClr val="bg1"/>
                </a:solidFill>
              </a:rPr>
              <a:t>npm</a:t>
            </a:r>
            <a:r>
              <a:rPr lang="en-US" sz="2200" dirty="0">
                <a:solidFill>
                  <a:schemeClr val="bg1"/>
                </a:solidFill>
              </a:rPr>
              <a:t>/</a:t>
            </a:r>
            <a:r>
              <a:rPr lang="en-US" sz="2200" dirty="0" err="1">
                <a:solidFill>
                  <a:schemeClr val="bg1"/>
                </a:solidFill>
              </a:rPr>
              <a:t>vue</a:t>
            </a:r>
            <a:r>
              <a:rPr lang="en-US" sz="2200" dirty="0"/>
              <a:t>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&lt;/script&gt;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&lt;div id="app"&gt;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&lt;h1&gt;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{{ </a:t>
            </a:r>
            <a:r>
              <a:rPr lang="en-US" sz="2200" dirty="0">
                <a:solidFill>
                  <a:schemeClr val="bg1"/>
                </a:solidFill>
              </a:rPr>
              <a:t>title</a:t>
            </a:r>
            <a:r>
              <a:rPr lang="en-US" sz="2200" dirty="0"/>
              <a:t>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&lt;/div&gt;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 Fiddle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6237842" y="4039898"/>
            <a:ext cx="506931" cy="462013"/>
          </a:xfrm>
          <a:prstGeom prst="rightArrow">
            <a:avLst>
              <a:gd name="adj1" fmla="val 50000"/>
              <a:gd name="adj2" fmla="val 5238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965873" y="2761467"/>
            <a:ext cx="5025072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GB" sz="2200" dirty="0"/>
              <a:t>new Vue({</a:t>
            </a:r>
          </a:p>
          <a:p>
            <a:pPr latinLnBrk="0"/>
            <a:r>
              <a:rPr lang="en-GB" sz="2200" dirty="0"/>
              <a:t>  el: '#app',</a:t>
            </a:r>
          </a:p>
          <a:p>
            <a:pPr latinLnBrk="0"/>
            <a:r>
              <a:rPr lang="en-GB" sz="2200" dirty="0"/>
              <a:t>  data: {</a:t>
            </a:r>
          </a:p>
          <a:p>
            <a:pPr latinLnBrk="0"/>
            <a:r>
              <a:rPr lang="en-GB" sz="2200" dirty="0"/>
              <a:t>    title: 'Hello World!'</a:t>
            </a:r>
          </a:p>
          <a:p>
            <a:pPr latinLnBrk="0"/>
            <a:r>
              <a:rPr lang="en-GB" sz="2200" dirty="0"/>
              <a:t>  }</a:t>
            </a:r>
          </a:p>
          <a:p>
            <a:pPr latinLnBrk="0"/>
            <a:r>
              <a:rPr lang="en-GB" sz="2200" dirty="0"/>
              <a:t>});</a:t>
            </a:r>
            <a:endParaRPr lang="bg-BG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25B0108-F51B-4AF3-AA9D-8C0703979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Simple hit </a:t>
            </a:r>
            <a:r>
              <a:rPr lang="en-US" b="1" dirty="0">
                <a:solidFill>
                  <a:schemeClr val="bg1"/>
                </a:solidFill>
              </a:rPr>
              <a:t>[Ctrl]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[Enter] </a:t>
            </a:r>
            <a:r>
              <a:rPr lang="en-US" dirty="0"/>
              <a:t>and test </a:t>
            </a:r>
            <a:r>
              <a:rPr lang="en-US"/>
              <a:t>the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Fiddle (</a:t>
            </a:r>
            <a:r>
              <a:rPr lang="en-US"/>
              <a:t>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15" t="860"/>
          <a:stretch/>
        </p:blipFill>
        <p:spPr>
          <a:xfrm>
            <a:off x="924026" y="1984244"/>
            <a:ext cx="6429676" cy="4108712"/>
          </a:xfrm>
          <a:prstGeom prst="rect">
            <a:avLst/>
          </a:prstGeom>
          <a:ln w="28575">
            <a:solidFill>
              <a:schemeClr val="accent6">
                <a:lumMod val="10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2C9462-6235-4C76-A3BA-F0B6A06233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57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NPM is the recommended installation method when building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large scale applications </a:t>
            </a:r>
            <a:r>
              <a:rPr lang="en-US" dirty="0"/>
              <a:t>with Vue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pairs nicely with module bundlers such as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Browserify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9645" y="3788938"/>
            <a:ext cx="4042612" cy="58712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$ npm install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NPM Installation</a:t>
            </a:r>
            <a:endParaRPr lang="en-US" dirty="0"/>
          </a:p>
        </p:txBody>
      </p:sp>
      <p:sp>
        <p:nvSpPr>
          <p:cNvPr id="7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4974413" y="4086618"/>
            <a:ext cx="3437514" cy="578882"/>
          </a:xfrm>
          <a:prstGeom prst="wedgeRoundRectCallout">
            <a:avLst>
              <a:gd name="adj1" fmla="val -58136"/>
              <a:gd name="adj2" fmla="val -204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CLI v4.2.3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84ABF8D-6DB4-40EA-997F-1F659A8412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FA61AA9-10D2-49EB-A34A-A6FEE335CE8A}"/>
              </a:ext>
            </a:extLst>
          </p:cNvPr>
          <p:cNvSpPr/>
          <p:nvPr/>
        </p:nvSpPr>
        <p:spPr bwMode="auto">
          <a:xfrm>
            <a:off x="4971000" y="3450000"/>
            <a:ext cx="3437514" cy="578882"/>
          </a:xfrm>
          <a:prstGeom prst="wedgeRoundRectCallout">
            <a:avLst>
              <a:gd name="adj1" fmla="val -59566"/>
              <a:gd name="adj2" fmla="val 23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v2.6.11</a:t>
            </a:r>
          </a:p>
        </p:txBody>
      </p:sp>
    </p:spTree>
    <p:extLst>
      <p:ext uri="{BB962C8B-B14F-4D97-AF65-F5344CB8AC3E}">
        <p14:creationId xmlns:p14="http://schemas.microsoft.com/office/powerpoint/2010/main" val="6380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Visual Studio Code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WebStorm</a:t>
            </a:r>
            <a:r>
              <a:rPr lang="en-US" dirty="0"/>
              <a:t> or even just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JS Fiddle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Install "</a:t>
            </a:r>
            <a:r>
              <a:rPr lang="en-US" b="1" dirty="0" err="1">
                <a:solidFill>
                  <a:schemeClr val="bg1"/>
                </a:solidFill>
              </a:rPr>
              <a:t>Vetur</a:t>
            </a:r>
            <a:r>
              <a:rPr lang="en-US" dirty="0"/>
              <a:t>" extension in </a:t>
            </a:r>
            <a:r>
              <a:rPr lang="en-US" b="1" dirty="0">
                <a:solidFill>
                  <a:schemeClr val="bg1"/>
                </a:solidFill>
              </a:rPr>
              <a:t>VS Code </a:t>
            </a:r>
            <a:r>
              <a:rPr lang="en-US" dirty="0"/>
              <a:t>for tooling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VS Code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WebStorm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fully support the </a:t>
            </a:r>
            <a:r>
              <a:rPr lang="en-US" dirty="0">
                <a:hlinkClick r:id="rId2"/>
              </a:rPr>
              <a:t>Vue CLI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Support and </a:t>
            </a:r>
            <a:r>
              <a:rPr lang="en-US"/>
              <a:t>Vue CLI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00" y="4835661"/>
            <a:ext cx="1296643" cy="1296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00" y="4517176"/>
            <a:ext cx="1615128" cy="161512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2B2F67A-8E68-4807-9150-13E4FAC5BF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D7CF-DECB-4005-9769-F4B0403A40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Vue Instance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12" y="1517110"/>
            <a:ext cx="2226976" cy="222697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D4756A57-AC57-466A-8D1F-3AC91E5A5C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Interacting with the DOM</a:t>
            </a:r>
          </a:p>
        </p:txBody>
      </p:sp>
    </p:spTree>
    <p:extLst>
      <p:ext uri="{BB962C8B-B14F-4D97-AF65-F5344CB8AC3E}">
        <p14:creationId xmlns:p14="http://schemas.microsoft.com/office/powerpoint/2010/main" val="1767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5000"/>
              </a:spcAft>
            </a:pPr>
            <a:r>
              <a:rPr lang="en-US" dirty="0"/>
              <a:t>Every Vue application starts by creating a </a:t>
            </a:r>
            <a:r>
              <a:rPr lang="en-US" b="1" dirty="0">
                <a:solidFill>
                  <a:schemeClr val="bg1"/>
                </a:solidFill>
              </a:rPr>
              <a:t>new instance</a:t>
            </a:r>
          </a:p>
          <a:p>
            <a:r>
              <a:rPr lang="en-US" dirty="0">
                <a:solidFill>
                  <a:srgbClr val="234465"/>
                </a:solidFill>
              </a:rPr>
              <a:t>Vue's design is partially inspired by </a:t>
            </a:r>
            <a:r>
              <a:rPr lang="en-US" b="1" dirty="0">
                <a:solidFill>
                  <a:schemeClr val="bg1"/>
                </a:solidFill>
              </a:rPr>
              <a:t>MVVM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vm – short for </a:t>
            </a:r>
            <a:r>
              <a:rPr lang="en-US" b="1" dirty="0">
                <a:solidFill>
                  <a:schemeClr val="bg1"/>
                </a:solidFill>
              </a:rPr>
              <a:t>ViewModel  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Vue Instance</a:t>
            </a:r>
            <a:endParaRPr lang="bg-BG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83564" y="1951562"/>
            <a:ext cx="5025072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vm = new Vue({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 options</a:t>
            </a:r>
            <a:br>
              <a:rPr lang="en-GB" dirty="0"/>
            </a:br>
            <a:r>
              <a:rPr lang="en-GB" dirty="0"/>
              <a:t>});</a:t>
            </a:r>
            <a:endParaRPr lang="bg-BG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6181317" y="2167704"/>
            <a:ext cx="3713453" cy="1046748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ES5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transpilation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7BB9D2B-AB47-4D7A-844B-A972E863E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6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Vue interacts with the DOM via templates</a:t>
            </a:r>
          </a:p>
          <a:p>
            <a:pPr>
              <a:spcAft>
                <a:spcPts val="17000"/>
              </a:spcAft>
            </a:pPr>
            <a:r>
              <a:rPr lang="en-US" dirty="0"/>
              <a:t>Connect with the template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DOM</a:t>
            </a:r>
            <a:endParaRPr lang="bg-BG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12440" y="1921092"/>
            <a:ext cx="502507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id="app"&gt;</a:t>
            </a:r>
          </a:p>
          <a:p>
            <a:r>
              <a:rPr lang="en-US" dirty="0"/>
              <a:t>  &lt;h1&gt;{{ 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 }}&lt;/h1&gt;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12440" y="4585052"/>
            <a:ext cx="5025072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Vue({</a:t>
            </a:r>
          </a:p>
          <a:p>
            <a:r>
              <a:rPr lang="en-US" dirty="0"/>
              <a:t>  el: '</a:t>
            </a:r>
            <a:r>
              <a:rPr lang="en-US" dirty="0">
                <a:solidFill>
                  <a:schemeClr val="bg1"/>
                </a:solidFill>
              </a:rPr>
              <a:t>#app</a:t>
            </a:r>
            <a:r>
              <a:rPr lang="en-US" dirty="0"/>
              <a:t>',</a:t>
            </a:r>
          </a:p>
          <a:p>
            <a:r>
              <a:rPr lang="en-US" dirty="0"/>
              <a:t>  data: { </a:t>
            </a:r>
            <a:r>
              <a:rPr lang="en-US" dirty="0">
                <a:solidFill>
                  <a:schemeClr val="bg1"/>
                </a:solidFill>
              </a:rPr>
              <a:t>title</a:t>
            </a:r>
            <a:r>
              <a:rPr lang="en-US" dirty="0"/>
              <a:t>: 'Hello!' }</a:t>
            </a:r>
          </a:p>
          <a:p>
            <a:r>
              <a:rPr lang="en-US" dirty="0"/>
              <a:t>});</a:t>
            </a:r>
            <a:endParaRPr lang="bg-BG" dirty="0"/>
          </a:p>
        </p:txBody>
      </p:sp>
      <p:sp>
        <p:nvSpPr>
          <p:cNvPr id="10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6316071" y="2214178"/>
            <a:ext cx="3713453" cy="1046748"/>
          </a:xfrm>
          <a:prstGeom prst="wedgeRoundRectCallout">
            <a:avLst>
              <a:gd name="adj1" fmla="val -56992"/>
              <a:gd name="adj2" fmla="val -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{{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}}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syntax is called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interpolation</a:t>
            </a:r>
          </a:p>
        </p:txBody>
      </p:sp>
      <p:sp>
        <p:nvSpPr>
          <p:cNvPr id="11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3324976" y="4893938"/>
            <a:ext cx="3656071" cy="659839"/>
          </a:xfrm>
          <a:prstGeom prst="wedgeRoundRectCallout">
            <a:avLst>
              <a:gd name="adj1" fmla="val -54886"/>
              <a:gd name="adj2" fmla="val 26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 query selector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DF75B31-FAB3-407F-8470-17FC51809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7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VueJS?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Features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CDN &amp; Local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Vue Instance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Template Syntax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DBE9707-FD7D-4D16-ACCC-95C2CDAA09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than one instance is possible in one template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Instances</a:t>
            </a:r>
            <a:endParaRPr lang="bg-BG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83564" y="1951562"/>
            <a:ext cx="3917436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vm1 = new Vue({</a:t>
            </a:r>
          </a:p>
          <a:p>
            <a:r>
              <a:rPr lang="en-GB" dirty="0"/>
              <a:t>  el: '</a:t>
            </a:r>
            <a:r>
              <a:rPr lang="en-GB" dirty="0">
                <a:solidFill>
                  <a:schemeClr val="bg1"/>
                </a:solidFill>
              </a:rPr>
              <a:t>#first</a:t>
            </a:r>
            <a:r>
              <a:rPr lang="en-GB" dirty="0"/>
              <a:t>',</a:t>
            </a:r>
          </a:p>
          <a:p>
            <a:r>
              <a:rPr lang="en-GB" dirty="0"/>
              <a:t>  data: { }</a:t>
            </a:r>
            <a:br>
              <a:rPr lang="en-GB" dirty="0"/>
            </a:br>
            <a:r>
              <a:rPr lang="en-GB" dirty="0"/>
              <a:t>});</a:t>
            </a:r>
            <a:endParaRPr lang="bg-BG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83564" y="4392894"/>
            <a:ext cx="3917436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var vm2 = new Vue({</a:t>
            </a:r>
          </a:p>
          <a:p>
            <a:r>
              <a:rPr lang="en-GB" dirty="0"/>
              <a:t>  el: '</a:t>
            </a:r>
            <a:r>
              <a:rPr lang="en-GB" dirty="0">
                <a:solidFill>
                  <a:schemeClr val="bg1"/>
                </a:solidFill>
              </a:rPr>
              <a:t>#second</a:t>
            </a:r>
            <a:r>
              <a:rPr lang="en-GB" dirty="0"/>
              <a:t>',</a:t>
            </a:r>
          </a:p>
          <a:p>
            <a:r>
              <a:rPr lang="en-GB" dirty="0"/>
              <a:t>  data: { }</a:t>
            </a:r>
            <a:br>
              <a:rPr lang="en-GB" dirty="0"/>
            </a:br>
            <a:r>
              <a:rPr lang="en-GB" dirty="0"/>
              <a:t>});</a:t>
            </a:r>
            <a:endParaRPr lang="bg-BG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5305280" y="2778792"/>
            <a:ext cx="506931" cy="46201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305280" y="5222004"/>
            <a:ext cx="506931" cy="46201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416491" y="1736682"/>
            <a:ext cx="3574279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&lt;body&gt;</a:t>
            </a:r>
          </a:p>
          <a:p>
            <a:r>
              <a:rPr lang="en-US" dirty="0"/>
              <a:t>&lt;div id="</a:t>
            </a:r>
            <a:r>
              <a:rPr lang="en-US" dirty="0">
                <a:solidFill>
                  <a:schemeClr val="bg1"/>
                </a:solidFill>
              </a:rPr>
              <a:t>first</a:t>
            </a:r>
            <a:r>
              <a:rPr lang="en-US" dirty="0"/>
              <a:t>"&gt;</a:t>
            </a:r>
          </a:p>
          <a:p>
            <a:r>
              <a:rPr lang="en-US" dirty="0"/>
              <a:t>  &lt;p&gt;First Vue&lt;/p&gt;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&lt;p&gt; In Between &lt;/p&gt;</a:t>
            </a:r>
          </a:p>
          <a:p>
            <a:endParaRPr lang="en-US" dirty="0"/>
          </a:p>
          <a:p>
            <a:r>
              <a:rPr lang="en-US" dirty="0"/>
              <a:t>&lt;div id="</a:t>
            </a:r>
            <a:r>
              <a:rPr lang="en-US" dirty="0">
                <a:solidFill>
                  <a:schemeClr val="bg1"/>
                </a:solidFill>
              </a:rPr>
              <a:t>second</a:t>
            </a:r>
            <a:r>
              <a:rPr lang="en-US" dirty="0"/>
              <a:t>"&gt;</a:t>
            </a:r>
          </a:p>
          <a:p>
            <a:r>
              <a:rPr lang="en-US" dirty="0"/>
              <a:t>  &lt;p&gt;Second Vue&lt;/p&gt;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3B45B2-D105-448C-834C-A4C44A2AA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38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320758"/>
            <a:ext cx="10129234" cy="5546589"/>
          </a:xfrm>
        </p:spPr>
        <p:txBody>
          <a:bodyPr/>
          <a:lstStyle/>
          <a:p>
            <a:r>
              <a:rPr lang="en-US" dirty="0"/>
              <a:t>When a Vue instance is created, it adds all the </a:t>
            </a:r>
            <a:br>
              <a:rPr lang="en-US" dirty="0"/>
            </a:br>
            <a:r>
              <a:rPr lang="en-US" dirty="0"/>
              <a:t>properties found in the data object</a:t>
            </a:r>
          </a:p>
          <a:p>
            <a:r>
              <a:rPr lang="en-US" dirty="0"/>
              <a:t>That is called Vue's </a:t>
            </a:r>
            <a:r>
              <a:rPr lang="en-US" b="1" dirty="0">
                <a:solidFill>
                  <a:schemeClr val="bg1"/>
                </a:solidFill>
              </a:rPr>
              <a:t>reactivity system</a:t>
            </a:r>
          </a:p>
          <a:p>
            <a:r>
              <a:rPr lang="en-US" dirty="0"/>
              <a:t>When the value of a property changes, the view will</a:t>
            </a:r>
            <a:br>
              <a:rPr lang="en-US" dirty="0"/>
            </a:br>
            <a:r>
              <a:rPr lang="en-US" dirty="0"/>
              <a:t>"react"</a:t>
            </a:r>
          </a:p>
          <a:p>
            <a:pPr lvl="1"/>
            <a:r>
              <a:rPr lang="en-US" dirty="0"/>
              <a:t>Updating to match the </a:t>
            </a:r>
            <a:r>
              <a:rPr lang="en-US" b="1" dirty="0">
                <a:solidFill>
                  <a:schemeClr val="bg1"/>
                </a:solidFill>
              </a:rPr>
              <a:t>new values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D4393-666B-4C5A-9B3E-B2B20267FE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0163" y="1577769"/>
            <a:ext cx="8795837" cy="48940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var data = { name: 'Peter', age: 22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The data is added to the instance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var </a:t>
            </a:r>
            <a:r>
              <a:rPr lang="en-US" sz="2800" dirty="0" err="1"/>
              <a:t>vm</a:t>
            </a:r>
            <a:r>
              <a:rPr lang="en-US" sz="2800" dirty="0"/>
              <a:t> = new Vue({ data: data 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Setting the property on the instance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affects the original data and vise-versa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vm.age</a:t>
            </a:r>
            <a:r>
              <a:rPr lang="en-US" sz="2800" dirty="0"/>
              <a:t> = 23;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data.age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23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Reactivity Example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C05B922-24D9-4365-B346-F8B3E2BD52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data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view will </a:t>
            </a:r>
            <a:r>
              <a:rPr lang="en-US" b="1" dirty="0">
                <a:solidFill>
                  <a:schemeClr val="bg1"/>
                </a:solidFill>
              </a:rPr>
              <a:t>re-render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Properties react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they existed when the instance was</a:t>
            </a:r>
            <a:br>
              <a:rPr lang="en-US"/>
            </a:br>
            <a:r>
              <a:rPr lang="en-US"/>
              <a:t>created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2762" y="3235763"/>
            <a:ext cx="527661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vm.email</a:t>
            </a:r>
            <a:r>
              <a:rPr lang="en-US" dirty="0"/>
              <a:t> = 'mike@gmail.</a:t>
            </a:r>
            <a:r>
              <a:rPr lang="en-US"/>
              <a:t>com';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Re-rendering </a:t>
            </a:r>
            <a:r>
              <a:rPr lang="en-US"/>
              <a:t>the DOM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2747461" y="4038600"/>
            <a:ext cx="4615866" cy="582837"/>
          </a:xfrm>
          <a:prstGeom prst="wedgeRoundRectCallout">
            <a:avLst>
              <a:gd name="adj1" fmla="val -21522"/>
              <a:gd name="adj2" fmla="val -76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trigger a UI update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A7E8DEC-7647-4314-8BF4-B45936EA1D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Vue exposes a number of </a:t>
            </a:r>
            <a:r>
              <a:rPr lang="en-US" b="1" dirty="0">
                <a:solidFill>
                  <a:schemeClr val="bg1"/>
                </a:solidFill>
              </a:rPr>
              <a:t>instance properties</a:t>
            </a:r>
          </a:p>
          <a:p>
            <a:r>
              <a:rPr lang="en-US" dirty="0"/>
              <a:t>Prefixed with </a:t>
            </a:r>
            <a:r>
              <a:rPr lang="en-US" b="1" dirty="0">
                <a:solidFill>
                  <a:schemeClr val="bg1"/>
                </a:solidFill>
              </a:rPr>
              <a:t>'$'</a:t>
            </a:r>
          </a:p>
          <a:p>
            <a:r>
              <a:rPr lang="en-US" dirty="0"/>
              <a:t>Differentiate from user-defined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$el </a:t>
            </a:r>
            <a:r>
              <a:rPr lang="en-US" dirty="0"/>
              <a:t>- the root DOM element that the Vue instance is managing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$data </a:t>
            </a:r>
            <a:r>
              <a:rPr lang="en-US" dirty="0"/>
              <a:t>- the data object that the Vue instance is observing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$props </a:t>
            </a:r>
            <a:r>
              <a:rPr lang="en-US" dirty="0"/>
              <a:t>- current props a component has received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$options </a:t>
            </a:r>
            <a:r>
              <a:rPr lang="en-US" dirty="0"/>
              <a:t>- instantiation options</a:t>
            </a:r>
          </a:p>
          <a:p>
            <a:r>
              <a:rPr lang="en-US" dirty="0"/>
              <a:t>Many more at: </a:t>
            </a:r>
            <a:r>
              <a:rPr lang="en-GB" dirty="0">
                <a:hlinkClick r:id="rId2"/>
              </a:rPr>
              <a:t>https://vuejs.org/v2/api/#Instance-Properties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Prefixed Properties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7B81A3-9FE3-453E-A47C-290DD5CD7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B4BF-5E67-4271-8628-261355C983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Template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54" y="1600201"/>
            <a:ext cx="2133295" cy="21332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25988BF-24A6-41BB-A605-746244843C9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Interpolation, Attributes, Expressions</a:t>
            </a:r>
          </a:p>
        </p:txBody>
      </p:sp>
    </p:spTree>
    <p:extLst>
      <p:ext uri="{BB962C8B-B14F-4D97-AF65-F5344CB8AC3E}">
        <p14:creationId xmlns:p14="http://schemas.microsoft.com/office/powerpoint/2010/main" val="1071855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311411"/>
            <a:ext cx="10129234" cy="5546589"/>
          </a:xfrm>
        </p:spPr>
        <p:txBody>
          <a:bodyPr/>
          <a:lstStyle/>
          <a:p>
            <a:r>
              <a:rPr lang="en-US" dirty="0"/>
              <a:t>Vue.js uses an </a:t>
            </a:r>
            <a:r>
              <a:rPr lang="en-US" b="1" dirty="0">
                <a:solidFill>
                  <a:schemeClr val="bg1"/>
                </a:solidFill>
              </a:rPr>
              <a:t>HTML-based</a:t>
            </a:r>
            <a:r>
              <a:rPr lang="en-US" dirty="0"/>
              <a:t> template syntax</a:t>
            </a:r>
          </a:p>
          <a:p>
            <a:r>
              <a:rPr lang="en-US" dirty="0"/>
              <a:t>Declaratively bind the rendered DOM</a:t>
            </a:r>
          </a:p>
          <a:p>
            <a:r>
              <a:rPr lang="en-US" dirty="0"/>
              <a:t>Applies the </a:t>
            </a:r>
            <a:r>
              <a:rPr lang="en-US" b="1" dirty="0">
                <a:solidFill>
                  <a:schemeClr val="bg1"/>
                </a:solidFill>
              </a:rPr>
              <a:t>minimal amount </a:t>
            </a:r>
            <a:r>
              <a:rPr lang="en-US" dirty="0"/>
              <a:t>of DOM manipulations</a:t>
            </a:r>
          </a:p>
          <a:p>
            <a:r>
              <a:rPr lang="en-US" dirty="0"/>
              <a:t>Interpolates data by using the curly braces </a:t>
            </a:r>
            <a:r>
              <a:rPr lang="en-US" b="1" dirty="0">
                <a:solidFill>
                  <a:schemeClr val="bg1"/>
                </a:solidFill>
              </a:rPr>
              <a:t>{{ }}</a:t>
            </a:r>
          </a:p>
          <a:p>
            <a:pPr>
              <a:buClr>
                <a:schemeClr val="tx1"/>
              </a:buClr>
            </a:pPr>
            <a:r>
              <a:rPr lang="en-US" dirty="0"/>
              <a:t>The syntax interpreters the data as </a:t>
            </a:r>
            <a:r>
              <a:rPr lang="en-US" b="1" dirty="0">
                <a:solidFill>
                  <a:schemeClr val="bg1"/>
                </a:solidFill>
              </a:rPr>
              <a:t>plain text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7869E4-B9EB-4CF7-8DAB-E436540DC3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One-way </a:t>
            </a:r>
            <a:r>
              <a:rPr lang="en-US"/>
              <a:t>data binding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7795" y="2209801"/>
            <a:ext cx="4800600" cy="25994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data: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msg</a:t>
            </a:r>
            <a:r>
              <a:rPr lang="en-US" dirty="0"/>
              <a:t>: 'Sample msg'</a:t>
            </a:r>
            <a:br>
              <a:rPr lang="en-US" dirty="0"/>
            </a:b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});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Interpolation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5943601" y="3276599"/>
            <a:ext cx="385249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6553200" y="3135440"/>
            <a:ext cx="48006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&lt;div&gt; </a:t>
            </a:r>
            <a:r>
              <a:rPr lang="en-GB" dirty="0">
                <a:solidFill>
                  <a:schemeClr val="bg1"/>
                </a:solidFill>
              </a:rPr>
              <a:t>{{</a:t>
            </a:r>
            <a:r>
              <a:rPr lang="en-GB" dirty="0"/>
              <a:t> msg </a:t>
            </a:r>
            <a:r>
              <a:rPr lang="en-GB" dirty="0">
                <a:solidFill>
                  <a:schemeClr val="bg1"/>
                </a:solidFill>
              </a:rPr>
              <a:t>}}</a:t>
            </a:r>
            <a:r>
              <a:rPr lang="en-GB" dirty="0"/>
              <a:t> &lt;/div&gt;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42212" y="3886201"/>
            <a:ext cx="2334030" cy="1507317"/>
          </a:xfrm>
          <a:prstGeom prst="wedgeRoundRectCallout">
            <a:avLst>
              <a:gd name="adj1" fmla="val -21462"/>
              <a:gd name="adj2" fmla="val -586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 when the property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EF71D01-44A8-4072-951F-BC765E6BCA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perform </a:t>
            </a:r>
            <a:r>
              <a:rPr lang="en-US" b="1" dirty="0">
                <a:solidFill>
                  <a:schemeClr val="bg1"/>
                </a:solidFill>
              </a:rPr>
              <a:t>one-time interpolations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DOM element with </a:t>
            </a:r>
            <a:r>
              <a:rPr lang="en-US" b="1" dirty="0">
                <a:solidFill>
                  <a:schemeClr val="bg1"/>
                </a:solidFill>
              </a:rPr>
              <a:t>v-once</a:t>
            </a:r>
            <a:r>
              <a:rPr lang="en-US" dirty="0"/>
              <a:t> does not update on data change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743201"/>
            <a:ext cx="60198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&lt;ul&gt;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&lt;li&gt;{{ </a:t>
            </a:r>
            <a:r>
              <a:rPr lang="en-US" dirty="0" err="1"/>
              <a:t>firstTxt</a:t>
            </a:r>
            <a:r>
              <a:rPr lang="en-US" dirty="0"/>
              <a:t> }}&lt;/li&gt;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&lt;li&gt;{{ </a:t>
            </a:r>
            <a:r>
              <a:rPr lang="en-US" dirty="0" err="1"/>
              <a:t>secondTxt</a:t>
            </a:r>
            <a:r>
              <a:rPr lang="en-US" dirty="0"/>
              <a:t> }}&lt;/li&gt;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&lt;li </a:t>
            </a:r>
            <a:r>
              <a:rPr lang="en-US" dirty="0">
                <a:solidFill>
                  <a:schemeClr val="bg1"/>
                </a:solidFill>
              </a:rPr>
              <a:t>v-once</a:t>
            </a:r>
            <a:r>
              <a:rPr lang="en-US" dirty="0"/>
              <a:t>&gt;{{ </a:t>
            </a:r>
            <a:r>
              <a:rPr lang="en-US" dirty="0" err="1"/>
              <a:t>thirdTxt</a:t>
            </a:r>
            <a:r>
              <a:rPr lang="en-US" dirty="0"/>
              <a:t> }}&lt;/li&gt;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&lt;/ul&gt;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V-once Directive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D5E7CA-7BB4-47CA-A102-F926B1E16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0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spcAft>
                <a:spcPts val="8000"/>
              </a:spcAft>
              <a:buFont typeface="Wingdings" panose="05000000000000000000" pitchFamily="2" charset="2"/>
              <a:buChar char="§"/>
            </a:pPr>
            <a:r>
              <a:rPr lang="en-US" dirty="0"/>
              <a:t>Mustaches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inside HTML attributes</a:t>
            </a:r>
          </a:p>
          <a:p>
            <a:pPr marL="514350" indent="-514350">
              <a:spcAft>
                <a:spcPts val="8000"/>
              </a:spcAft>
              <a:buFont typeface="Wingdings" panose="05000000000000000000" pitchFamily="2" charset="2"/>
              <a:buChar char="§"/>
            </a:pPr>
            <a:r>
              <a:rPr lang="en-US" dirty="0"/>
              <a:t>Instead use </a:t>
            </a:r>
            <a:r>
              <a:rPr lang="en-US" b="1" dirty="0">
                <a:solidFill>
                  <a:schemeClr val="bg1"/>
                </a:solidFill>
              </a:rPr>
              <a:t>v-bind</a:t>
            </a:r>
            <a:r>
              <a:rPr lang="en-US" dirty="0"/>
              <a:t> directive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38201" y="19050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&lt;a href="</a:t>
            </a:r>
            <a:r>
              <a:rPr lang="en-US" dirty="0">
                <a:solidFill>
                  <a:schemeClr val="bg1"/>
                </a:solidFill>
              </a:rPr>
              <a:t>{{</a:t>
            </a:r>
            <a:r>
              <a:rPr lang="en-US" dirty="0"/>
              <a:t> linkToHome </a:t>
            </a:r>
            <a:r>
              <a:rPr lang="en-US" dirty="0">
                <a:solidFill>
                  <a:schemeClr val="bg1"/>
                </a:solidFill>
              </a:rPr>
              <a:t>}}</a:t>
            </a:r>
            <a:r>
              <a:rPr lang="en-US" dirty="0"/>
              <a:t>"&gt; Go to Home &lt;/</a:t>
            </a:r>
            <a:r>
              <a:rPr lang="en-US"/>
              <a:t>a&gt;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838201" y="3657600"/>
            <a:ext cx="868680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v-bind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href="</a:t>
            </a:r>
            <a:r>
              <a:rPr lang="en-US" dirty="0">
                <a:solidFill>
                  <a:schemeClr val="bg1"/>
                </a:solidFill>
              </a:rPr>
              <a:t>linkToHome</a:t>
            </a:r>
            <a:r>
              <a:rPr lang="en-US" dirty="0"/>
              <a:t>"&gt; Go to Home &lt;/a&gt;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015702"/>
            <a:ext cx="388196" cy="38819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46AB4B1-CC97-4A00-80A6-8B33A16404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#js-frameworks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CA2C7F-CD51-415A-9369-625A70DCA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9257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Vue supports </a:t>
            </a:r>
            <a:r>
              <a:rPr lang="en-US" b="1" dirty="0">
                <a:solidFill>
                  <a:schemeClr val="bg1"/>
                </a:solidFill>
              </a:rPr>
              <a:t>JS expressions </a:t>
            </a:r>
            <a:r>
              <a:rPr lang="en-US" dirty="0"/>
              <a:t>inside </a:t>
            </a:r>
            <a:r>
              <a:rPr lang="en-US"/>
              <a:t>data bindings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1" y="1981200"/>
            <a:ext cx="931383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Expression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5 + 1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Ternary Operator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</a:t>
            </a:r>
            <a:r>
              <a:rPr lang="en-US" dirty="0" err="1"/>
              <a:t>isValid</a:t>
            </a:r>
            <a:r>
              <a:rPr lang="en-US"/>
              <a:t> ? </a:t>
            </a:r>
            <a:r>
              <a:rPr lang="en-US" dirty="0"/>
              <a:t>'Valid' : 'Not Valid'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Array Operations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items.split(' ').reverse().join('|') }}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Expressions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A6F4C7-EF9D-4683-AFDA-1BF52FF7EF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35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support </a:t>
            </a:r>
            <a:r>
              <a:rPr lang="en-US"/>
              <a:t>the following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1466" y="2057400"/>
            <a:ext cx="8047734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Statements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var text = 'Hello' }}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Flow Control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if (isValid) { return 'Message' </a:t>
            </a:r>
            <a:r>
              <a:rPr lang="en-US"/>
              <a:t>} }}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Invalid Expressions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C8F4DD-9D7F-402E-9E51-5A313DFC4A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36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CBB5-0B40-45B6-B1A2-CE76B778F8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CLI Project Environment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19" y="1681056"/>
            <a:ext cx="1879562" cy="187956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097EAE14-BD52-44B6-A3AF-D70EF41A9A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Single-File Templates</a:t>
            </a:r>
          </a:p>
        </p:txBody>
      </p:sp>
    </p:spTree>
    <p:extLst>
      <p:ext uri="{BB962C8B-B14F-4D97-AF65-F5344CB8AC3E}">
        <p14:creationId xmlns:p14="http://schemas.microsoft.com/office/powerpoint/2010/main" val="4438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Vue CLI </a:t>
            </a:r>
            <a:r>
              <a:rPr lang="en-US" dirty="0"/>
              <a:t>is a powerful tool</a:t>
            </a:r>
          </a:p>
          <a:p>
            <a:pPr lvl="1"/>
            <a:r>
              <a:rPr lang="en-US" dirty="0"/>
              <a:t>Webpack, Babel, Single-File Templates</a:t>
            </a:r>
          </a:p>
          <a:p>
            <a:r>
              <a:rPr lang="en-US" dirty="0"/>
              <a:t>Webpack </a:t>
            </a:r>
            <a:r>
              <a:rPr lang="en-US" b="1" dirty="0">
                <a:solidFill>
                  <a:schemeClr val="bg1"/>
                </a:solidFill>
              </a:rPr>
              <a:t>bundles</a:t>
            </a:r>
            <a:r>
              <a:rPr lang="en-US" dirty="0"/>
              <a:t> files during build process</a:t>
            </a:r>
          </a:p>
          <a:p>
            <a:r>
              <a:rPr lang="en-US" dirty="0"/>
              <a:t>Babel </a:t>
            </a:r>
            <a:r>
              <a:rPr lang="en-US" b="1" dirty="0">
                <a:solidFill>
                  <a:schemeClr val="bg1"/>
                </a:solidFill>
              </a:rPr>
              <a:t>transpiles</a:t>
            </a:r>
            <a:r>
              <a:rPr lang="en-US" dirty="0"/>
              <a:t> the ES6 code</a:t>
            </a:r>
          </a:p>
          <a:p>
            <a:r>
              <a:rPr lang="en-US" dirty="0"/>
              <a:t>Each component has it's own </a:t>
            </a:r>
            <a:r>
              <a:rPr lang="en-US" b="1" dirty="0">
                <a:solidFill>
                  <a:schemeClr val="bg1"/>
                </a:solidFill>
              </a:rPr>
              <a:t>.vue </a:t>
            </a:r>
            <a:r>
              <a:rPr lang="en-US" dirty="0"/>
              <a:t>file also called a</a:t>
            </a:r>
            <a:br>
              <a:rPr lang="en-US" dirty="0"/>
            </a:br>
            <a:r>
              <a:rPr lang="en-US" dirty="0"/>
              <a:t>Single-File Template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Vue CLI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B98876-7E02-47ED-91E5-671BA71F54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&lt;template&gt; </a:t>
            </a:r>
            <a:r>
              <a:rPr lang="en-US" dirty="0"/>
              <a:t>is the </a:t>
            </a:r>
            <a:r>
              <a:rPr lang="en-US"/>
              <a:t>component's HTML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81734" y="1824155"/>
            <a:ext cx="760251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&lt;template&gt;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</a:t>
            </a:r>
            <a:r>
              <a:rPr lang="en-US">
                <a:solidFill>
                  <a:schemeClr val="bg1"/>
                </a:solidFill>
              </a:rPr>
              <a:t>&lt;div&gt;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&lt;h1&gt;Vue CLI&lt;/h1&gt;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&lt;p&gt;Root Component&lt;/p&gt;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&lt;button @click="counter++"&gt;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  Value {{ counter }}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  &lt;/button&gt;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  </a:t>
            </a:r>
            <a:r>
              <a:rPr lang="en-US">
                <a:solidFill>
                  <a:schemeClr val="bg1"/>
                </a:solidFill>
              </a:rPr>
              <a:t>&lt;/div&gt;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&lt;/template&gt;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Single-File Template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2925763" y="1895078"/>
            <a:ext cx="4135384" cy="958957"/>
          </a:xfrm>
          <a:prstGeom prst="wedgeRoundRectCallout">
            <a:avLst>
              <a:gd name="adj1" fmla="val -56202"/>
              <a:gd name="adj2" fmla="val 25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template must have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75401E-76F9-415B-8B9A-B55436CDB8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 </a:t>
            </a:r>
            <a:r>
              <a:rPr lang="en-US" sz="3200" dirty="0"/>
              <a:t>is the component's declaration and </a:t>
            </a:r>
            <a:r>
              <a:rPr lang="en-US" sz="3200"/>
              <a:t>other imports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667" y="1906385"/>
            <a:ext cx="7607388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export default </a:t>
            </a: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Use "import" to include other scripts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data: function()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return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counter: 0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}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Single-File Template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77C24-7613-4E57-8177-34313D6B17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 </a:t>
            </a:r>
            <a:r>
              <a:rPr lang="en-US" dirty="0"/>
              <a:t>applies global styling </a:t>
            </a:r>
            <a:r>
              <a:rPr lang="en-US"/>
              <a:t>by default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9444" y="1920530"/>
            <a:ext cx="7403284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&lt;style&gt;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div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background-color: gray;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margin: 20px;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padding: 35px;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border: 2px solid black;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</a:t>
            </a:r>
            <a:r>
              <a:rPr lang="en-US"/>
              <a:t>style&gt;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Single-File Template</a:t>
            </a:r>
            <a:endParaRPr lang="en-US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2660991" y="1985132"/>
            <a:ext cx="4135384" cy="958957"/>
          </a:xfrm>
          <a:prstGeom prst="wedgeRoundRectCallout">
            <a:avLst>
              <a:gd name="adj1" fmla="val -56946"/>
              <a:gd name="adj2" fmla="val 29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Applies the style 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3D8E41-5086-4D82-93A4-6D71D2D57C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the "</a:t>
            </a:r>
            <a:r>
              <a:rPr lang="en-US" b="1" dirty="0">
                <a:solidFill>
                  <a:schemeClr val="bg1"/>
                </a:solidFill>
              </a:rPr>
              <a:t>scoped</a:t>
            </a:r>
            <a:r>
              <a:rPr lang="en-US" dirty="0"/>
              <a:t>" attribute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Applies </a:t>
            </a:r>
            <a:r>
              <a:rPr lang="en-US" b="1" dirty="0">
                <a:solidFill>
                  <a:schemeClr val="bg1"/>
                </a:solidFill>
              </a:rPr>
              <a:t>style encapsulation </a:t>
            </a:r>
            <a:r>
              <a:rPr lang="en-US" dirty="0"/>
              <a:t>to a single component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in Angular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7880" y="3429000"/>
            <a:ext cx="6606648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&lt;style </a:t>
            </a:r>
            <a:r>
              <a:rPr lang="en-US" dirty="0">
                <a:solidFill>
                  <a:schemeClr val="bg1"/>
                </a:solidFill>
              </a:rPr>
              <a:t>scoped</a:t>
            </a:r>
            <a:r>
              <a:rPr lang="en-US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.example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color: red;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&lt;/style&gt;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Scoping Styles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DF9DBE0-859B-46E2-9490-7B616CB744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Globally registered components can be used inside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&lt;template&gt;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root Vue instance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registered inside </a:t>
            </a:r>
            <a:r>
              <a:rPr lang="en-US" b="1" dirty="0">
                <a:solidFill>
                  <a:schemeClr val="bg1"/>
                </a:solidFill>
              </a:rPr>
              <a:t>main.js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import syntax </a:t>
            </a:r>
            <a:r>
              <a:rPr lang="en-US" dirty="0"/>
              <a:t>to include it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6316" y="3994685"/>
            <a:ext cx="8546283" cy="5989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</a:t>
            </a:r>
            <a:r>
              <a:rPr lang="en-US" dirty="0" err="1">
                <a:solidFill>
                  <a:schemeClr val="bg1"/>
                </a:solidFill>
              </a:rPr>
              <a:t>HeaderComponent</a:t>
            </a:r>
            <a:r>
              <a:rPr lang="en-US" dirty="0"/>
              <a:t> from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./components/Header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Registration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6317" y="4896850"/>
            <a:ext cx="8546282" cy="5908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Vue.</a:t>
            </a:r>
            <a:r>
              <a:rPr lang="en-GB" dirty="0">
                <a:solidFill>
                  <a:schemeClr val="bg1"/>
                </a:solidFill>
              </a:rPr>
              <a:t>component</a:t>
            </a:r>
            <a:r>
              <a:rPr lang="en-GB" dirty="0"/>
              <a:t>('app-header', HeaderComponent)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7108BD-27CF-40AF-AAD7-23E67F3E0B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Locally registered components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be used inside the </a:t>
            </a:r>
            <a:br>
              <a:rPr lang="en-US" dirty="0"/>
            </a:br>
            <a:r>
              <a:rPr lang="en-US" dirty="0"/>
              <a:t>template of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</a:t>
            </a:r>
            <a:r>
              <a:rPr lang="en-US"/>
              <a:t>Vue instance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4026" y="2409841"/>
            <a:ext cx="8968847" cy="42513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&lt;script&gt;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import </a:t>
            </a:r>
            <a:r>
              <a:rPr lang="en-US" sz="2300" dirty="0" err="1"/>
              <a:t>HeaderComponent</a:t>
            </a:r>
            <a:r>
              <a:rPr lang="en-US" sz="2300" dirty="0"/>
              <a:t> from './components/Header'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export default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</a:t>
            </a:r>
            <a:r>
              <a:rPr lang="en-US" sz="2300" dirty="0">
                <a:solidFill>
                  <a:schemeClr val="bg1"/>
                </a:solidFill>
              </a:rPr>
              <a:t>components</a:t>
            </a:r>
            <a:r>
              <a:rPr lang="en-US" sz="2300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  'app-header': </a:t>
            </a:r>
            <a:r>
              <a:rPr lang="en-US" sz="2300" dirty="0" err="1">
                <a:solidFill>
                  <a:schemeClr val="bg1"/>
                </a:solidFill>
              </a:rPr>
              <a:t>HeaderComponent</a:t>
            </a:r>
            <a:endParaRPr lang="en-US" sz="23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&lt;/script&gt;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Registration</a:t>
            </a:r>
            <a:endParaRPr lang="en-US" dirty="0"/>
          </a:p>
        </p:txBody>
      </p:sp>
      <p:sp>
        <p:nvSpPr>
          <p:cNvPr id="6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1933628" y="4994259"/>
            <a:ext cx="3670536" cy="547559"/>
          </a:xfrm>
          <a:prstGeom prst="wedgeRoundRectCallout">
            <a:avLst>
              <a:gd name="adj1" fmla="val -23584"/>
              <a:gd name="adj2" fmla="val -73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be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appHeader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78C577-9754-4A0D-8FB1-D0860352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DA95-5EEE-4FE9-A1CA-39587D9C12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41" y="1752667"/>
            <a:ext cx="2161118" cy="216111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73C7C3F-E1A7-4322-968C-47889BD0C24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VueJS Overview</a:t>
            </a:r>
          </a:p>
        </p:txBody>
      </p:sp>
    </p:spTree>
    <p:extLst>
      <p:ext uri="{BB962C8B-B14F-4D97-AF65-F5344CB8AC3E}">
        <p14:creationId xmlns:p14="http://schemas.microsoft.com/office/powerpoint/2010/main" val="30086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Install the official devtools for inspecting Vue 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Chrome </a:t>
            </a:r>
            <a:r>
              <a:rPr lang="en-US">
                <a:hlinkClick r:id="rId2"/>
              </a:rPr>
              <a:t>download link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Vue.</a:t>
            </a:r>
            <a:r>
              <a:rPr lang="en-US"/>
              <a:t>js Devtools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12" y="2619925"/>
            <a:ext cx="6740850" cy="38603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510881D-B4C7-4536-8F8D-840BF089CD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3704" y="1309648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60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>
          <a:xfrm>
            <a:off x="550019" y="1609120"/>
            <a:ext cx="8275628" cy="48000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VueJS is a </a:t>
            </a:r>
            <a:r>
              <a:rPr lang="en-US" b="1" dirty="0">
                <a:solidFill>
                  <a:schemeClr val="bg1"/>
                </a:solidFill>
              </a:rPr>
              <a:t>progressive framework</a:t>
            </a:r>
          </a:p>
          <a:p>
            <a:r>
              <a:rPr lang="en-US" dirty="0">
                <a:solidFill>
                  <a:schemeClr val="bg2"/>
                </a:solidFill>
              </a:rPr>
              <a:t>Very </a:t>
            </a:r>
            <a:r>
              <a:rPr lang="en-US" b="1" dirty="0">
                <a:solidFill>
                  <a:schemeClr val="bg1"/>
                </a:solidFill>
              </a:rPr>
              <a:t>lightweight</a:t>
            </a:r>
            <a:r>
              <a:rPr lang="en-US" dirty="0">
                <a:solidFill>
                  <a:schemeClr val="bg2"/>
                </a:solidFill>
              </a:rPr>
              <a:t> and easy to install</a:t>
            </a:r>
          </a:p>
          <a:p>
            <a:r>
              <a:rPr lang="en-US" dirty="0">
                <a:solidFill>
                  <a:schemeClr val="bg2"/>
                </a:solidFill>
              </a:rPr>
              <a:t>Every Vue app has at least </a:t>
            </a:r>
            <a:r>
              <a:rPr lang="en-US" b="1" dirty="0">
                <a:solidFill>
                  <a:schemeClr val="bg1"/>
                </a:solidFill>
              </a:rPr>
              <a:t>one instance</a:t>
            </a: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1161170" y="3766766"/>
            <a:ext cx="5025072" cy="2001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vm = new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</a:t>
            </a:r>
          </a:p>
          <a:p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el: '#app',</a:t>
            </a:r>
          </a:p>
          <a:p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data: { title: 'App' }</a:t>
            </a:r>
            <a:b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});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60DEC3D-139B-492F-9DDD-F9498D80B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3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660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24B64E-794C-470E-AEFD-F7E8F292EB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2766" y="1190052"/>
            <a:ext cx="10129234" cy="5546589"/>
          </a:xfrm>
        </p:spPr>
        <p:txBody>
          <a:bodyPr/>
          <a:lstStyle/>
          <a:p>
            <a:r>
              <a:rPr lang="en-US" dirty="0"/>
              <a:t>Progressive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user interfaces</a:t>
            </a:r>
          </a:p>
          <a:p>
            <a:r>
              <a:rPr lang="en-US" dirty="0"/>
              <a:t>The core library is focused on the </a:t>
            </a:r>
            <a:r>
              <a:rPr lang="en-US" b="1" dirty="0">
                <a:solidFill>
                  <a:schemeClr val="bg1"/>
                </a:solidFill>
              </a:rPr>
              <a:t>view layer </a:t>
            </a:r>
            <a:r>
              <a:rPr lang="en-US" dirty="0"/>
              <a:t>only</a:t>
            </a:r>
          </a:p>
          <a:p>
            <a:r>
              <a:rPr lang="en-US" dirty="0"/>
              <a:t>Perfectly capable for creating </a:t>
            </a:r>
            <a:r>
              <a:rPr lang="en-US" b="1" dirty="0">
                <a:solidFill>
                  <a:schemeClr val="bg1"/>
                </a:solidFill>
              </a:rPr>
              <a:t>Single-Page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Created by </a:t>
            </a:r>
            <a:r>
              <a:rPr lang="en-US" b="1" dirty="0">
                <a:solidFill>
                  <a:schemeClr val="bg1"/>
                </a:solidFill>
              </a:rPr>
              <a:t>Evan You </a:t>
            </a:r>
            <a:r>
              <a:rPr lang="en-US" dirty="0"/>
              <a:t>(former employee </a:t>
            </a:r>
            <a:r>
              <a:rPr lang="en-US" b="1" dirty="0">
                <a:solidFill>
                  <a:schemeClr val="bg1"/>
                </a:solidFill>
              </a:rPr>
              <a:t>@ Google</a:t>
            </a:r>
            <a:r>
              <a:rPr lang="en-US" dirty="0"/>
              <a:t>)</a:t>
            </a:r>
          </a:p>
          <a:p>
            <a:r>
              <a:rPr lang="en-US" dirty="0"/>
              <a:t>Combines the </a:t>
            </a:r>
            <a:r>
              <a:rPr lang="en-US" b="1" dirty="0">
                <a:solidFill>
                  <a:schemeClr val="bg1"/>
                </a:solidFill>
              </a:rPr>
              <a:t>best</a:t>
            </a:r>
            <a:r>
              <a:rPr lang="en-US" dirty="0"/>
              <a:t> from both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VueJS ?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6CDE9C3-5161-4608-A4BB-7D7F5926A8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b="1" dirty="0"/>
              <a:t>Lightweight</a:t>
            </a:r>
            <a:r>
              <a:rPr lang="en-US" dirty="0"/>
              <a:t> – 16kb and very fast performance</a:t>
            </a:r>
          </a:p>
          <a:p>
            <a:r>
              <a:rPr lang="en-US" b="1" dirty="0"/>
              <a:t>Virtual DOM </a:t>
            </a:r>
            <a:r>
              <a:rPr lang="en-US" dirty="0"/>
              <a:t>– good in terms of optimization</a:t>
            </a:r>
          </a:p>
          <a:p>
            <a:r>
              <a:rPr lang="en-US" b="1" dirty="0"/>
              <a:t>Data Binding </a:t>
            </a:r>
            <a:r>
              <a:rPr lang="en-US" dirty="0"/>
              <a:t>– one and two-way </a:t>
            </a:r>
          </a:p>
          <a:p>
            <a:r>
              <a:rPr lang="en-US" b="1" dirty="0"/>
              <a:t>Components</a:t>
            </a:r>
            <a:r>
              <a:rPr lang="en-US" dirty="0"/>
              <a:t> – reusable HTML</a:t>
            </a:r>
          </a:p>
          <a:p>
            <a:r>
              <a:rPr lang="en-US" b="1" dirty="0"/>
              <a:t>Directives</a:t>
            </a:r>
            <a:r>
              <a:rPr lang="en-US" dirty="0"/>
              <a:t> – v-if, v-else, v-for etc.</a:t>
            </a:r>
          </a:p>
          <a:p>
            <a:r>
              <a:rPr lang="en-US" b="1" dirty="0"/>
              <a:t>Computed Properties &amp; Watchers </a:t>
            </a:r>
            <a:r>
              <a:rPr lang="en-US" dirty="0"/>
              <a:t>– listen to changes</a:t>
            </a:r>
          </a:p>
          <a:p>
            <a:r>
              <a:rPr lang="en-US" b="1" dirty="0"/>
              <a:t>Vue CLI </a:t>
            </a:r>
            <a:r>
              <a:rPr lang="en-US" dirty="0"/>
              <a:t>– build &amp; compile easily</a:t>
            </a:r>
          </a:p>
          <a:p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Features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547708-ABA5-4720-BDC4-DF497AABB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Users</a:t>
            </a:r>
            <a:endParaRPr lang="bg-BG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0" y="1402932"/>
            <a:ext cx="2206243" cy="2204404"/>
          </a:xfrm>
          <a:prstGeom prst="rect">
            <a:avLst/>
          </a:prstGeom>
        </p:spPr>
      </p:pic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28" y="983404"/>
            <a:ext cx="5336406" cy="2801613"/>
          </a:xfrm>
          <a:prstGeom prst="rect">
            <a:avLst/>
          </a:prstGeom>
        </p:spPr>
      </p:pic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39" y="3741963"/>
            <a:ext cx="3464455" cy="3304830"/>
          </a:xfrm>
          <a:prstGeom prst="rect">
            <a:avLst/>
          </a:prstGeom>
        </p:spPr>
      </p:pic>
      <p:pic>
        <p:nvPicPr>
          <p:cNvPr id="9" name="Picture 8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51" y="4563386"/>
            <a:ext cx="3655222" cy="1661984"/>
          </a:xfrm>
          <a:prstGeom prst="rect">
            <a:avLst/>
          </a:prstGeom>
        </p:spPr>
      </p:pic>
      <p:pic>
        <p:nvPicPr>
          <p:cNvPr id="11" name="Picture 10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28" y="3913114"/>
            <a:ext cx="5587420" cy="2638504"/>
          </a:xfrm>
          <a:prstGeom prst="rect">
            <a:avLst/>
          </a:prstGeom>
        </p:spPr>
      </p:pic>
      <p:pic>
        <p:nvPicPr>
          <p:cNvPr id="12" name="Picture 11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9" y="1321854"/>
            <a:ext cx="2285482" cy="22854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15A94DD-DE36-48F1-AE92-2EE0CC9B3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1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React</a:t>
            </a:r>
          </a:p>
          <a:p>
            <a:r>
              <a:rPr lang="en-US" dirty="0"/>
              <a:t>Also has Virtual DOM</a:t>
            </a:r>
          </a:p>
          <a:p>
            <a:r>
              <a:rPr lang="en-US" dirty="0"/>
              <a:t>JSX approach</a:t>
            </a:r>
          </a:p>
          <a:p>
            <a:r>
              <a:rPr lang="en-US" dirty="0"/>
              <a:t>Create-react-app</a:t>
            </a:r>
          </a:p>
          <a:p>
            <a:r>
              <a:rPr lang="en-US" dirty="0"/>
              <a:t>More Popular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Vue</a:t>
            </a:r>
          </a:p>
          <a:p>
            <a:r>
              <a:rPr lang="en-US" dirty="0"/>
              <a:t>Has Virtual DOM</a:t>
            </a:r>
          </a:p>
          <a:p>
            <a:r>
              <a:rPr lang="en-US" dirty="0"/>
              <a:t>Template based approach</a:t>
            </a:r>
          </a:p>
          <a:p>
            <a:r>
              <a:rPr lang="en-US" dirty="0"/>
              <a:t>Vue-cli/CDN/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Less Popular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vs React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3397AB1-6F13-4399-8F0A-846D81FC7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Angular</a:t>
            </a:r>
          </a:p>
          <a:p>
            <a:r>
              <a:rPr lang="en-US" dirty="0"/>
              <a:t>Also has Directives &amp; CLI</a:t>
            </a:r>
          </a:p>
          <a:p>
            <a:r>
              <a:rPr lang="en-US" dirty="0"/>
              <a:t>Natively uses TypeScript</a:t>
            </a:r>
          </a:p>
          <a:p>
            <a:r>
              <a:rPr lang="en-US" dirty="0"/>
              <a:t>Bigger file size</a:t>
            </a:r>
          </a:p>
          <a:p>
            <a:r>
              <a:rPr lang="en-US" dirty="0"/>
              <a:t>Has a lot of build-in </a:t>
            </a:r>
            <a:br>
              <a:rPr lang="en-US" dirty="0"/>
            </a:br>
            <a:r>
              <a:rPr lang="en-US" dirty="0"/>
              <a:t>features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Vue</a:t>
            </a:r>
          </a:p>
          <a:p>
            <a:r>
              <a:rPr lang="en-US" dirty="0"/>
              <a:t>Has Directives &amp; CLI</a:t>
            </a:r>
          </a:p>
          <a:p>
            <a:r>
              <a:rPr lang="en-US" dirty="0"/>
              <a:t>Natively uses JavaScript</a:t>
            </a:r>
          </a:p>
          <a:p>
            <a:r>
              <a:rPr lang="en-US" dirty="0"/>
              <a:t>Smaller file size</a:t>
            </a:r>
          </a:p>
          <a:p>
            <a:r>
              <a:rPr lang="en-US" dirty="0"/>
              <a:t>Does not have build-in</a:t>
            </a:r>
            <a:br>
              <a:rPr lang="en-US" dirty="0"/>
            </a:br>
            <a:r>
              <a:rPr lang="en-US" dirty="0"/>
              <a:t>features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VueJS vs Angular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633CC83-3292-434B-A2B8-AD05B1D20E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2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1676</Words>
  <Application>Microsoft Office PowerPoint</Application>
  <PresentationFormat>Широк екран</PresentationFormat>
  <Paragraphs>358</Paragraphs>
  <Slides>45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Intro to VueJS</vt:lpstr>
      <vt:lpstr>Table of Contents</vt:lpstr>
      <vt:lpstr>Have a Question?</vt:lpstr>
      <vt:lpstr>Introduction</vt:lpstr>
      <vt:lpstr>What is VueJS ?</vt:lpstr>
      <vt:lpstr>VueJS Features</vt:lpstr>
      <vt:lpstr>VueJS Users</vt:lpstr>
      <vt:lpstr>VueJS vs React</vt:lpstr>
      <vt:lpstr>VueJS vs Angular</vt:lpstr>
      <vt:lpstr>Installation</vt:lpstr>
      <vt:lpstr>Resources</vt:lpstr>
      <vt:lpstr>Installation</vt:lpstr>
      <vt:lpstr>JS Fiddle</vt:lpstr>
      <vt:lpstr>JS Fiddle (2)</vt:lpstr>
      <vt:lpstr>NPM Installation</vt:lpstr>
      <vt:lpstr>IDE Support and Vue CLI</vt:lpstr>
      <vt:lpstr>The Vue Instance</vt:lpstr>
      <vt:lpstr>Creating a Vue Instance</vt:lpstr>
      <vt:lpstr>Interacting with the DOM</vt:lpstr>
      <vt:lpstr>Multiple Instances</vt:lpstr>
      <vt:lpstr>Data and Methods</vt:lpstr>
      <vt:lpstr>Reactivity Example</vt:lpstr>
      <vt:lpstr>Re-rendering the DOM</vt:lpstr>
      <vt:lpstr>Prefixed Properties</vt:lpstr>
      <vt:lpstr>Template Syntax</vt:lpstr>
      <vt:lpstr>How It Works?</vt:lpstr>
      <vt:lpstr>Text Interpolation</vt:lpstr>
      <vt:lpstr>Using V-once Directive</vt:lpstr>
      <vt:lpstr>Attributes</vt:lpstr>
      <vt:lpstr>JavaScript Expressions</vt:lpstr>
      <vt:lpstr>Invalid Expressions</vt:lpstr>
      <vt:lpstr>CLI Project Environment</vt:lpstr>
      <vt:lpstr>The Vue CLI</vt:lpstr>
      <vt:lpstr>Single-File Template</vt:lpstr>
      <vt:lpstr>Single-File Template</vt:lpstr>
      <vt:lpstr>Single-File Template</vt:lpstr>
      <vt:lpstr>Scoping Styles</vt:lpstr>
      <vt:lpstr>Global Registration</vt:lpstr>
      <vt:lpstr>Local Registration</vt:lpstr>
      <vt:lpstr>Vue.js Devtools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Intro to VueJS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13</cp:revision>
  <dcterms:created xsi:type="dcterms:W3CDTF">2018-05-23T13:08:44Z</dcterms:created>
  <dcterms:modified xsi:type="dcterms:W3CDTF">2020-03-06T17:49:33Z</dcterms:modified>
  <cp:category>programming;computer programming;software development;web development</cp:category>
</cp:coreProperties>
</file>