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48"/>
  </p:notesMasterIdLst>
  <p:handoutMasterIdLst>
    <p:handoutMasterId r:id="rId49"/>
  </p:handoutMasterIdLst>
  <p:sldIdLst>
    <p:sldId id="495" r:id="rId3"/>
    <p:sldId id="548" r:id="rId4"/>
    <p:sldId id="615" r:id="rId5"/>
    <p:sldId id="616" r:id="rId6"/>
    <p:sldId id="619" r:id="rId7"/>
    <p:sldId id="641" r:id="rId8"/>
    <p:sldId id="617" r:id="rId9"/>
    <p:sldId id="664" r:id="rId10"/>
    <p:sldId id="618" r:id="rId11"/>
    <p:sldId id="656" r:id="rId12"/>
    <p:sldId id="657" r:id="rId13"/>
    <p:sldId id="639" r:id="rId14"/>
    <p:sldId id="640" r:id="rId15"/>
    <p:sldId id="622" r:id="rId16"/>
    <p:sldId id="623" r:id="rId17"/>
    <p:sldId id="624" r:id="rId18"/>
    <p:sldId id="629" r:id="rId19"/>
    <p:sldId id="630" r:id="rId20"/>
    <p:sldId id="649" r:id="rId21"/>
    <p:sldId id="631" r:id="rId22"/>
    <p:sldId id="632" r:id="rId23"/>
    <p:sldId id="635" r:id="rId24"/>
    <p:sldId id="638" r:id="rId25"/>
    <p:sldId id="650" r:id="rId26"/>
    <p:sldId id="642" r:id="rId27"/>
    <p:sldId id="643" r:id="rId28"/>
    <p:sldId id="651" r:id="rId29"/>
    <p:sldId id="652" r:id="rId30"/>
    <p:sldId id="644" r:id="rId31"/>
    <p:sldId id="647" r:id="rId32"/>
    <p:sldId id="648" r:id="rId33"/>
    <p:sldId id="658" r:id="rId34"/>
    <p:sldId id="659" r:id="rId35"/>
    <p:sldId id="661" r:id="rId36"/>
    <p:sldId id="660" r:id="rId37"/>
    <p:sldId id="653" r:id="rId38"/>
    <p:sldId id="662" r:id="rId39"/>
    <p:sldId id="663" r:id="rId40"/>
    <p:sldId id="285" r:id="rId41"/>
    <p:sldId id="547" r:id="rId42"/>
    <p:sldId id="665" r:id="rId43"/>
    <p:sldId id="666" r:id="rId44"/>
    <p:sldId id="549" r:id="rId45"/>
    <p:sldId id="553" r:id="rId46"/>
    <p:sldId id="552" r:id="rId4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5"/>
            <p14:sldId id="548"/>
          </p14:sldIdLst>
        </p14:section>
        <p14:section name="JS Introduction" id="{F5DE2825-A34C-4400-8861-D4EB30A223B2}">
          <p14:sldIdLst>
            <p14:sldId id="615"/>
            <p14:sldId id="616"/>
            <p14:sldId id="619"/>
            <p14:sldId id="641"/>
            <p14:sldId id="617"/>
            <p14:sldId id="664"/>
            <p14:sldId id="618"/>
            <p14:sldId id="656"/>
            <p14:sldId id="657"/>
            <p14:sldId id="639"/>
            <p14:sldId id="640"/>
          </p14:sldIdLst>
        </p14:section>
        <p14:section name="Operators" id="{7AE6A839-8CBD-4A4A-BE72-C23075BCC547}">
          <p14:sldIdLst>
            <p14:sldId id="622"/>
            <p14:sldId id="623"/>
            <p14:sldId id="624"/>
            <p14:sldId id="629"/>
            <p14:sldId id="630"/>
            <p14:sldId id="649"/>
            <p14:sldId id="631"/>
            <p14:sldId id="632"/>
            <p14:sldId id="635"/>
            <p14:sldId id="638"/>
            <p14:sldId id="650"/>
          </p14:sldIdLst>
        </p14:section>
        <p14:section name="Functions Overview" id="{BA23405C-C4A4-4772-83D1-37052ACF4FEE}">
          <p14:sldIdLst>
            <p14:sldId id="642"/>
            <p14:sldId id="643"/>
            <p14:sldId id="651"/>
            <p14:sldId id="652"/>
            <p14:sldId id="644"/>
            <p14:sldId id="647"/>
            <p14:sldId id="648"/>
          </p14:sldIdLst>
        </p14:section>
        <p14:section name="Function Variables" id="{38063D92-4497-4E01-B10B-1AF658B1CE86}">
          <p14:sldIdLst>
            <p14:sldId id="658"/>
            <p14:sldId id="659"/>
            <p14:sldId id="661"/>
            <p14:sldId id="660"/>
          </p14:sldIdLst>
        </p14:section>
        <p14:section name="Nested Functions" id="{483760B6-E146-44A6-B195-F78B4D6FB0F3}">
          <p14:sldIdLst>
            <p14:sldId id="653"/>
            <p14:sldId id="662"/>
            <p14:sldId id="663"/>
          </p14:sldIdLst>
        </p14:section>
        <p14:section name="Live Exercises" id="{359CFE97-C702-4628-987E-935AEA8F8BC2}">
          <p14:sldIdLst>
            <p14:sldId id="285"/>
          </p14:sldIdLst>
        </p14:section>
        <p14:section name="Summary" id="{A981CCA3-1C38-4EEF-BF0D-6C182B2F8F65}">
          <p14:sldIdLst>
            <p14:sldId id="547"/>
            <p14:sldId id="665"/>
            <p14:sldId id="666"/>
            <p14:sldId id="549"/>
            <p14:sldId id="553"/>
            <p14:sldId id="5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996" dt="2018-05-31T15:01:20.714"/>
    <p1510:client id="{787742FD-BA81-4FC7-B31C-878D9E22990E}" v="190" dt="2018-05-31T15:26:48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33" autoAdjust="0"/>
  </p:normalViewPr>
  <p:slideViewPr>
    <p:cSldViewPr>
      <p:cViewPr varScale="1">
        <p:scale>
          <a:sx n="111" d="100"/>
          <a:sy n="111" d="100"/>
        </p:scale>
        <p:origin x="594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17-Sep-19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253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014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17-Sep-19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17-Sep-19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17-Sep-19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17-Sep-19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17-Sep-19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17-Sep-19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14" y="1371603"/>
            <a:ext cx="8336097" cy="4876797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Variables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Strict Mode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Operators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Functions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Hoisting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7" cy="5276048"/>
          </a:xfrm>
        </p:spPr>
        <p:txBody>
          <a:bodyPr/>
          <a:lstStyle/>
          <a:p>
            <a:r>
              <a:rPr lang="en-US" dirty="0"/>
              <a:t>Strict mode -</a:t>
            </a:r>
            <a:r>
              <a:rPr lang="bg-BG" dirty="0"/>
              <a:t> </a:t>
            </a:r>
            <a:r>
              <a:rPr lang="en-US" dirty="0"/>
              <a:t>helps you to write </a:t>
            </a:r>
            <a:r>
              <a:rPr lang="en-US" b="1" dirty="0">
                <a:solidFill>
                  <a:schemeClr val="bg1"/>
                </a:solidFill>
              </a:rPr>
              <a:t>cleaner</a:t>
            </a:r>
            <a:r>
              <a:rPr lang="en-US" dirty="0"/>
              <a:t> code, like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preventing you from using undeclared variables</a:t>
            </a:r>
            <a:endParaRPr lang="bg-BG" dirty="0"/>
          </a:p>
          <a:p>
            <a:r>
              <a:rPr lang="en-US" dirty="0"/>
              <a:t>Strict mode is declared by adding "use strict";</a:t>
            </a:r>
            <a:endParaRPr lang="bg-BG" dirty="0"/>
          </a:p>
          <a:p>
            <a:pPr lvl="1"/>
            <a:r>
              <a:rPr lang="en-US" dirty="0"/>
              <a:t>Declared at the beginning of a </a:t>
            </a:r>
            <a:r>
              <a:rPr lang="en-US" sz="3398" b="1" dirty="0">
                <a:solidFill>
                  <a:schemeClr val="bg1"/>
                </a:solidFill>
              </a:rPr>
              <a:t>script</a:t>
            </a:r>
            <a:r>
              <a:rPr lang="en-US" dirty="0"/>
              <a:t>, it has </a:t>
            </a:r>
            <a:r>
              <a:rPr lang="en-US" sz="3398" b="1" dirty="0">
                <a:solidFill>
                  <a:schemeClr val="bg1"/>
                </a:solidFill>
              </a:rPr>
              <a:t>global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sz="3398" b="1" dirty="0">
                <a:solidFill>
                  <a:schemeClr val="bg1"/>
                </a:solidFill>
              </a:rPr>
              <a:t>scope</a:t>
            </a:r>
            <a:endParaRPr lang="bg-BG" sz="3398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Declared inside a </a:t>
            </a:r>
            <a:r>
              <a:rPr lang="en-US" sz="3398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, it has </a:t>
            </a:r>
            <a:r>
              <a:rPr lang="en-US" sz="3398" b="1" dirty="0">
                <a:solidFill>
                  <a:schemeClr val="bg1"/>
                </a:solidFill>
              </a:rPr>
              <a:t>local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</a:rPr>
              <a:t>scope</a:t>
            </a:r>
            <a:endParaRPr lang="bg-BG" sz="3398" b="1" dirty="0">
              <a:solidFill>
                <a:schemeClr val="bg1"/>
              </a:solidFill>
            </a:endParaRPr>
          </a:p>
          <a:p>
            <a:r>
              <a:rPr lang="en-US" dirty="0"/>
              <a:t>The "use strict" directive is only </a:t>
            </a:r>
            <a:r>
              <a:rPr lang="en-US" b="1" dirty="0">
                <a:solidFill>
                  <a:schemeClr val="bg1"/>
                </a:solidFill>
              </a:rPr>
              <a:t>recognized</a:t>
            </a:r>
            <a:r>
              <a:rPr lang="en-US" dirty="0"/>
              <a:t> at the 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 of a script or a function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3212" y="1175917"/>
            <a:ext cx="11815018" cy="520106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Текстово поле 1"/>
          <p:cNvSpPr txBox="1">
            <a:spLocks/>
          </p:cNvSpPr>
          <p:nvPr/>
        </p:nvSpPr>
        <p:spPr>
          <a:xfrm>
            <a:off x="469857" y="1342802"/>
            <a:ext cx="11307898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"use strict"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This will cause an error because x is not declared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Текстово поле 1"/>
          <p:cNvSpPr txBox="1">
            <a:spLocks/>
          </p:cNvSpPr>
          <p:nvPr/>
        </p:nvSpPr>
        <p:spPr>
          <a:xfrm>
            <a:off x="469857" y="2422877"/>
            <a:ext cx="11307898" cy="2142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This will NOT cause an error. 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"use strict"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This will cause an error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2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Values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Fixed values - literals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Literals</a:t>
            </a:r>
            <a:r>
              <a:rPr lang="en-US" sz="3200" dirty="0"/>
              <a:t>:  list of zero or more </a:t>
            </a:r>
            <a:r>
              <a:rPr lang="en-US" sz="3200" b="1" dirty="0">
                <a:solidFill>
                  <a:schemeClr val="bg1"/>
                </a:solidFill>
              </a:rPr>
              <a:t>array elements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enclosed in square brackets (</a:t>
            </a:r>
            <a:r>
              <a:rPr lang="en-US" sz="3200" b="1" dirty="0">
                <a:solidFill>
                  <a:schemeClr val="bg1"/>
                </a:solidFill>
              </a:rPr>
              <a:t>[ ]</a:t>
            </a:r>
            <a:r>
              <a:rPr lang="en-US" sz="3200" dirty="0"/>
              <a:t>)</a:t>
            </a:r>
          </a:p>
          <a:p>
            <a:pPr lvl="1"/>
            <a:endParaRPr lang="en-US" sz="3200" dirty="0"/>
          </a:p>
          <a:p>
            <a:pPr marL="609219" lvl="1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Текстово поле 1"/>
          <p:cNvSpPr txBox="1"/>
          <p:nvPr/>
        </p:nvSpPr>
        <p:spPr>
          <a:xfrm>
            <a:off x="3046412" y="3124200"/>
            <a:ext cx="726005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"Ford"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"BMW"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"Peugeot"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cars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3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cars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   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"BMW"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19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Values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87748" y="1123324"/>
            <a:ext cx="10384249" cy="5276048"/>
          </a:xfrm>
        </p:spPr>
        <p:txBody>
          <a:bodyPr/>
          <a:lstStyle/>
          <a:p>
            <a:pPr marL="609505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Literals</a:t>
            </a:r>
            <a:r>
              <a:rPr lang="en-US" sz="3400" dirty="0"/>
              <a:t>: </a:t>
            </a:r>
          </a:p>
          <a:p>
            <a:pPr marL="1142571" lvl="1" indent="-457200"/>
            <a:r>
              <a:rPr lang="en-US" sz="3000" dirty="0"/>
              <a:t>List of zero or more </a:t>
            </a:r>
            <a:r>
              <a:rPr lang="en-US" sz="3000" b="1" dirty="0">
                <a:solidFill>
                  <a:schemeClr val="bg1"/>
                </a:solidFill>
              </a:rPr>
              <a:t>pairs</a:t>
            </a:r>
            <a:r>
              <a:rPr lang="en-US" sz="3000" dirty="0"/>
              <a:t> of property names </a:t>
            </a:r>
          </a:p>
          <a:p>
            <a:pPr marL="1142571" lvl="1" indent="-457200"/>
            <a:r>
              <a:rPr lang="en-US" sz="3000" dirty="0"/>
              <a:t>Associated values of an object, enclosed in curly braces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{ }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2049419" y="3505200"/>
            <a:ext cx="9707698" cy="24062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0" tIns="0" rIns="0" bIns="36000" rtlCol="0">
            <a:spAutoFit/>
          </a:bodyPr>
          <a:lstStyle/>
          <a:p>
            <a:r>
              <a:rPr lang="bg-BG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{ 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"Infinity"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"QX80"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bg-BG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carType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 car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bg-BG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carType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 car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"type"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];  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 Access property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2200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year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2018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bg-BG" sz="2200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"year"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2018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 Add new property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2200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bg-BG" sz="2200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 Correct existing property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7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09" y="914400"/>
            <a:ext cx="3200407" cy="320040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Arithmetic</a:t>
            </a:r>
            <a:r>
              <a:rPr lang="de-DE" sz="4000" dirty="0"/>
              <a:t>, </a:t>
            </a:r>
            <a:r>
              <a:rPr lang="en-US" sz="4000" dirty="0"/>
              <a:t>Assignment</a:t>
            </a:r>
            <a:r>
              <a:rPr lang="de-DE" sz="4000" dirty="0"/>
              <a:t>, </a:t>
            </a:r>
            <a:r>
              <a:rPr lang="en-US" sz="4000" dirty="0"/>
              <a:t>Comparison</a:t>
            </a:r>
            <a:r>
              <a:rPr lang="de-DE" sz="4000" dirty="0"/>
              <a:t>, Logical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4518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Arithmetic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operators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</a:t>
            </a:r>
            <a:r>
              <a:rPr lang="en-US" sz="3000" dirty="0"/>
              <a:t>take numerical values (either </a:t>
            </a:r>
            <a:br>
              <a:rPr lang="en-US" sz="3000" dirty="0"/>
            </a:br>
            <a:r>
              <a:rPr lang="en-US" sz="30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Addition (</a:t>
            </a:r>
            <a:r>
              <a:rPr lang="en-US" sz="2800" b="1" dirty="0">
                <a:solidFill>
                  <a:schemeClr val="bg1"/>
                </a:solidFill>
              </a:rPr>
              <a:t>+</a:t>
            </a:r>
            <a:r>
              <a:rPr lang="en-US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Subtraction 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en-US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Multiplication (</a:t>
            </a:r>
            <a:r>
              <a:rPr lang="en-GB" sz="2800" b="1" dirty="0">
                <a:solidFill>
                  <a:schemeClr val="bg1"/>
                </a:solidFill>
              </a:rPr>
              <a:t>*</a:t>
            </a:r>
            <a:r>
              <a:rPr lang="en-GB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Division (</a:t>
            </a:r>
            <a:r>
              <a:rPr lang="en-GB" sz="2800" b="1" dirty="0">
                <a:solidFill>
                  <a:schemeClr val="bg1"/>
                </a:solidFill>
              </a:rPr>
              <a:t>/</a:t>
            </a:r>
            <a:r>
              <a:rPr lang="en-GB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Remainder (</a:t>
            </a:r>
            <a:r>
              <a:rPr lang="en-GB" sz="2800" b="1" dirty="0">
                <a:solidFill>
                  <a:schemeClr val="bg1"/>
                </a:solidFill>
              </a:rPr>
              <a:t>%</a:t>
            </a:r>
            <a:r>
              <a:rPr lang="en-GB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Exponentiation (</a:t>
            </a:r>
            <a:r>
              <a:rPr lang="en-GB" sz="2800" b="1" dirty="0">
                <a:solidFill>
                  <a:schemeClr val="bg1"/>
                </a:solidFill>
              </a:rPr>
              <a:t>**</a:t>
            </a:r>
            <a:r>
              <a:rPr lang="en-GB" sz="28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313612" y="2895600"/>
            <a:ext cx="449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20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10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75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3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**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//15</a:t>
            </a:r>
            <a:r>
              <a:rPr lang="en-US" sz="2400" baseline="30000" dirty="0">
                <a:solidFill>
                  <a:srgbClr val="008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= 759375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Assignment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operators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assign</a:t>
            </a:r>
            <a:r>
              <a:rPr lang="en-US" sz="3200" dirty="0"/>
              <a:t> a value to its left </a:t>
            </a:r>
            <a:br>
              <a:rPr lang="en-US" sz="3200" dirty="0"/>
            </a:br>
            <a:r>
              <a:rPr lang="en-US" sz="3200" dirty="0"/>
              <a:t>operand 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2225" y="2667206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2225" y="3038524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2225" y="3415042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2225" y="3791560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2225" y="4158090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2225" y="4534608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2225" y="4901138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2225" y="5254998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5511" y="266700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5511" y="3038524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5511" y="3415042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5511" y="379156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5511" y="415809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5511" y="453460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5511" y="490113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5511" y="525499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6927" y="266700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6927" y="3038524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6927" y="3415042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6927" y="379156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6927" y="415809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6927" y="453460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6927" y="490113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6927" y="525499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</p:spTree>
    <p:extLst>
      <p:ext uri="{BB962C8B-B14F-4D97-AF65-F5344CB8AC3E}">
        <p14:creationId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/>
        </p:nvGraphicFramePr>
        <p:xfrm>
          <a:off x="2513012" y="1295400"/>
          <a:ext cx="6477000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865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value/type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536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1812" y="1447800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'3'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!==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'3'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5.5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1.5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&gt;=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?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4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521" y="2968859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2284412" y="5809788"/>
            <a:ext cx="3581400" cy="886727"/>
          </a:xfrm>
          <a:prstGeom prst="wedgeRoundRectCallout">
            <a:avLst>
              <a:gd name="adj1" fmla="val -27774"/>
              <a:gd name="adj2" fmla="val -7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The "</a:t>
            </a:r>
            <a:r>
              <a:rPr lang="en-US" sz="2800" b="1" dirty="0">
                <a:solidFill>
                  <a:schemeClr val="bg1"/>
                </a:solidFill>
              </a:rPr>
              <a:t>?</a:t>
            </a:r>
            <a:r>
              <a:rPr lang="en-US" sz="2800" b="1" dirty="0">
                <a:solidFill>
                  <a:schemeClr val="bg2"/>
                </a:solidFill>
              </a:rPr>
              <a:t> " is a ternary operator</a:t>
            </a:r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en-US" sz="3200" dirty="0"/>
              <a:t>When we say that a value is "</a:t>
            </a:r>
            <a:r>
              <a:rPr lang="en-US" sz="3200" b="1" dirty="0" err="1">
                <a:solidFill>
                  <a:schemeClr val="bg1"/>
                </a:solidFill>
              </a:rPr>
              <a:t>truthy</a:t>
            </a:r>
            <a:r>
              <a:rPr lang="en-US" sz="3200" dirty="0"/>
              <a:t>" in JavaScript, what we mean is that the value </a:t>
            </a:r>
            <a:r>
              <a:rPr lang="en-US" sz="3200" b="1" dirty="0">
                <a:solidFill>
                  <a:schemeClr val="bg1"/>
                </a:solidFill>
              </a:rPr>
              <a:t>coerces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when </a:t>
            </a:r>
            <a:r>
              <a:rPr lang="en-US" sz="3200" b="1" dirty="0">
                <a:solidFill>
                  <a:schemeClr val="bg1"/>
                </a:solidFill>
              </a:rPr>
              <a:t>evaluated</a:t>
            </a:r>
            <a:r>
              <a:rPr lang="en-US" sz="3200" dirty="0"/>
              <a:t> in a </a:t>
            </a:r>
            <a:r>
              <a:rPr lang="en-US" sz="3200" dirty="0" err="1"/>
              <a:t>boolean</a:t>
            </a:r>
            <a:r>
              <a:rPr lang="en-US" sz="3200" dirty="0"/>
              <a:t> context</a:t>
            </a:r>
          </a:p>
          <a:p>
            <a:r>
              <a:rPr lang="en-US" sz="3200" dirty="0"/>
              <a:t>There are only </a:t>
            </a:r>
            <a:r>
              <a:rPr lang="en-US" sz="3200" b="1" dirty="0">
                <a:solidFill>
                  <a:schemeClr val="bg1"/>
                </a:solidFill>
              </a:rPr>
              <a:t>six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dirty="0"/>
              <a:t> values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null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NaN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7474" y="3481798"/>
            <a:ext cx="4913741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Truthy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Falsy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34374" y="3481798"/>
            <a:ext cx="5217838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Truthy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({}); 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Truthy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NaN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NaN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Truthy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([]);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Truthy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000" dirty="0"/>
              <a:t>&amp;&amp; (</a:t>
            </a:r>
            <a:r>
              <a:rPr lang="en-US" sz="3000" b="1" dirty="0">
                <a:solidFill>
                  <a:schemeClr val="bg1"/>
                </a:solidFill>
              </a:rPr>
              <a:t>logical AND</a:t>
            </a:r>
            <a:r>
              <a:rPr lang="en-US" sz="3000" dirty="0"/>
              <a:t>) -  returns the leftmost "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  <a:r>
              <a:rPr lang="en-US" sz="3000" dirty="0"/>
              <a:t>" value</a:t>
            </a:r>
          </a:p>
          <a:p>
            <a:pPr lvl="1">
              <a:lnSpc>
                <a:spcPct val="80000"/>
              </a:lnSpc>
            </a:pPr>
            <a:endParaRPr lang="en-US" sz="3000" dirty="0"/>
          </a:p>
          <a:p>
            <a:pPr lvl="1">
              <a:lnSpc>
                <a:spcPct val="80000"/>
              </a:lnSpc>
            </a:pPr>
            <a:endParaRPr lang="en-US" sz="30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0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0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dirty="0"/>
              <a:t>|| (</a:t>
            </a:r>
            <a:r>
              <a:rPr lang="en-US" sz="3000" b="1" dirty="0">
                <a:solidFill>
                  <a:schemeClr val="bg1"/>
                </a:solidFill>
              </a:rPr>
              <a:t>logical OR</a:t>
            </a:r>
            <a:r>
              <a:rPr lang="en-US" sz="3000" dirty="0"/>
              <a:t>) - returns the leftmost "</a:t>
            </a:r>
            <a:r>
              <a:rPr lang="en-US" sz="3000" b="1" dirty="0">
                <a:solidFill>
                  <a:schemeClr val="bg1"/>
                </a:solidFill>
              </a:rPr>
              <a:t>true</a:t>
            </a:r>
            <a:r>
              <a:rPr lang="en-US" sz="3000" dirty="0"/>
              <a:t>" value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8031" y="1752600"/>
            <a:ext cx="793395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'yes'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null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'no'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'yes'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'yes'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18031" y="4419600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'hi'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5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NaN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bg-BG" sz="2400" dirty="0">
                <a:solidFill>
                  <a:srgbClr val="00108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undefined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6153" indent="0">
              <a:buNone/>
            </a:pPr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04140" y="2354612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sz="2400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!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nn-NO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nn-NO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nn-N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sz="2400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!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nn-NO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nn-NO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3" y="24623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sz="2400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nn-NO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nn-NO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(typeof </a:t>
            </a:r>
            <a:r>
              <a:rPr lang="nn-NO" sz="2400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 </a:t>
            </a:r>
            <a:r>
              <a:rPr lang="nn-NO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number</a:t>
            </a:r>
            <a:endParaRPr lang="nn-N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03612" y="35587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bg-BG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string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03612" y="46482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'Maria'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object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instanceof</a:t>
            </a:r>
            <a:r>
              <a:rPr lang="en-US" dirty="0"/>
              <a:t> operator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if the current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object is an instance of the specified object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212" y="2895600"/>
            <a:ext cx="9463397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"Saab"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"Volvo"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"BMW"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 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Returns 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Returns 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Returns false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Returns 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fals</a:t>
            </a:r>
            <a:r>
              <a:rPr lang="bg-BG" sz="2400" dirty="0">
                <a:solidFill>
                  <a:srgbClr val="008000"/>
                </a:solidFill>
                <a:latin typeface="Consolas" panose="020B0609020204030204" pitchFamily="49" charset="0"/>
              </a:rPr>
              <a:t>е</a:t>
            </a:r>
            <a:endParaRPr lang="bg-BG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Data Types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 err="1"/>
              <a:t>Truthy</a:t>
            </a:r>
            <a:r>
              <a:rPr lang="en-US" sz="3000" dirty="0"/>
              <a:t> and </a:t>
            </a:r>
            <a:r>
              <a:rPr lang="en-US" sz="3000" dirty="0" err="1"/>
              <a:t>Falsy</a:t>
            </a:r>
            <a:r>
              <a:rPr lang="en-US" sz="3000" dirty="0"/>
              <a:t>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7873" y="1667441"/>
            <a:ext cx="105918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NaN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//number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NaN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NaN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//false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//object(legacy reasons)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//false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==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0.1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0.2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//0.30000000000000004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0.2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0.1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/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//0.3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7873" y="4987178"/>
            <a:ext cx="1057433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variable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[];                 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//empty array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variable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//evaluates 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variable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'True!'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};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//variable evaluates 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             to true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Declaring and Invoking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5" y="14478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44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</a:t>
            </a:r>
            <a:r>
              <a:rPr lang="bg-BG" sz="3199" dirty="0"/>
              <a:t/>
            </a:r>
            <a:br>
              <a:rPr lang="bg-BG" sz="3199" dirty="0"/>
            </a:br>
            <a:r>
              <a:rPr lang="en-US" sz="3199" dirty="0"/>
              <a:t>expressions)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Function names and parameters use </a:t>
            </a:r>
            <a:r>
              <a:rPr lang="en-US" sz="3199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{</a:t>
            </a:r>
            <a:r>
              <a:rPr lang="en-US" sz="3199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Invoke </a:t>
            </a:r>
            <a:r>
              <a:rPr lang="en-US" sz="3199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2611" y="4191000"/>
            <a:ext cx="5181600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</a:rPr>
              <a:t>printStars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"*"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repeat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22611" y="6092109"/>
            <a:ext cx="2514601" cy="495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 err="1">
                <a:solidFill>
                  <a:srgbClr val="795E26"/>
                </a:solidFill>
                <a:effectLst/>
              </a:rPr>
              <a:t>printStars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37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9212" y="1752600"/>
            <a:ext cx="6165513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walk</a:t>
            </a:r>
            <a:r>
              <a:rPr lang="en-US" b="0" dirty="0">
                <a:solidFill>
                  <a:srgbClr val="000000"/>
                </a:solidFill>
                <a:effectLst/>
              </a:rPr>
              <a:t>()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"walking"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06315" y="3759168"/>
            <a:ext cx="6165513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walk</a:t>
            </a:r>
            <a:r>
              <a:rPr lang="en-US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"walking"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90350" y="5472942"/>
            <a:ext cx="6165513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walk</a:t>
            </a:r>
            <a:r>
              <a:rPr lang="en-US" b="0" dirty="0">
                <a:solidFill>
                  <a:srgbClr val="000000"/>
                </a:solidFill>
                <a:effectLst/>
              </a:rPr>
              <a:t> = () </a:t>
            </a:r>
            <a:r>
              <a:rPr lang="en-US" b="0" dirty="0">
                <a:solidFill>
                  <a:srgbClr val="0000FF"/>
                </a:solidFill>
                <a:effectLst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</a:rPr>
              <a:t>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"walking"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52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dirty="0" err="1"/>
              <a:t>istantialize</a:t>
            </a:r>
            <a:r>
              <a:rPr lang="en-US" dirty="0"/>
              <a:t> parameters with no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unused parameters are ignored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5412" y="1726247"/>
            <a:ext cx="5181600" cy="21570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b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c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</a:rPr>
              <a:t>//undefined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b="0" dirty="0">
                <a:solidFill>
                  <a:srgbClr val="795E26"/>
                </a:solidFill>
                <a:effectLst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5412" y="4517148"/>
            <a:ext cx="5181600" cy="18800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b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b="0" dirty="0">
                <a:solidFill>
                  <a:srgbClr val="795E26"/>
                </a:solidFill>
                <a:effectLst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75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7212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199" dirty="0"/>
              <a:t>Functions can have </a:t>
            </a:r>
            <a:r>
              <a:rPr lang="en-US" sz="3199" b="1" dirty="0">
                <a:solidFill>
                  <a:schemeClr val="bg1"/>
                </a:solidFill>
              </a:rPr>
              <a:t>default parameter </a:t>
            </a:r>
            <a:r>
              <a:rPr lang="en-US" sz="3199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6356" y="2051352"/>
            <a:ext cx="5635456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</a:rPr>
              <a:t>printStars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b="0" dirty="0">
                <a:solidFill>
                  <a:srgbClr val="09885A"/>
                </a:solidFill>
                <a:effectLst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"*"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repeat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6354" y="3258270"/>
            <a:ext cx="5635457" cy="495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 err="1">
                <a:solidFill>
                  <a:srgbClr val="795E26"/>
                </a:solidFill>
                <a:effectLst/>
              </a:rPr>
              <a:t>printStars</a:t>
            </a:r>
            <a:r>
              <a:rPr lang="en-US" b="0" dirty="0">
                <a:solidFill>
                  <a:srgbClr val="000000"/>
                </a:solidFill>
                <a:effectLst/>
              </a:rPr>
              <a:t>(); </a:t>
            </a:r>
            <a:r>
              <a:rPr lang="en-US" b="0" dirty="0">
                <a:solidFill>
                  <a:srgbClr val="008000"/>
                </a:solidFill>
                <a:effectLst/>
              </a:rPr>
              <a:t>// *****</a:t>
            </a: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16355" y="3906131"/>
            <a:ext cx="5635456" cy="495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 err="1">
                <a:solidFill>
                  <a:srgbClr val="795E26"/>
                </a:solidFill>
                <a:effectLst/>
              </a:rPr>
              <a:t>printStars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</a:rPr>
              <a:t>// **</a:t>
            </a: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16355" y="4501271"/>
            <a:ext cx="5635456" cy="495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 err="1">
                <a:solidFill>
                  <a:srgbClr val="795E26"/>
                </a:solidFill>
                <a:effectLst/>
              </a:rPr>
              <a:t>printStars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</a:rPr>
              <a:t>// ***</a:t>
            </a:r>
            <a:endParaRPr lang="en-US" b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35913" y="3564435"/>
            <a:ext cx="2881926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561" y="1524000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745"/>
            <a:ext cx="10123853" cy="5274674"/>
          </a:xfrm>
        </p:spPr>
        <p:txBody>
          <a:bodyPr>
            <a:normAutofit/>
          </a:bodyPr>
          <a:lstStyle/>
          <a:p>
            <a:r>
              <a:rPr lang="en-US" sz="2800" dirty="0"/>
              <a:t>In C# / Java / C++ functions can be overloaded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Function overloading </a:t>
            </a:r>
            <a:r>
              <a:rPr lang="en-US" sz="2800" dirty="0"/>
              <a:t>== same name, different parameters</a:t>
            </a:r>
          </a:p>
          <a:p>
            <a:r>
              <a:rPr lang="en-US" sz="2800" dirty="0"/>
              <a:t>JavaScript (like Python and PHP) </a:t>
            </a:r>
            <a:r>
              <a:rPr lang="en-US" sz="2800" b="1" dirty="0">
                <a:solidFill>
                  <a:schemeClr val="bg1"/>
                </a:solidFill>
              </a:rPr>
              <a:t>does not support</a:t>
            </a:r>
            <a:r>
              <a:rPr lang="en-US" sz="2800" dirty="0"/>
              <a:t> overloading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60612" y="3284557"/>
            <a:ext cx="8819596" cy="21570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</a:rPr>
              <a:t>printName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firstName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lastName</a:t>
            </a:r>
            <a:r>
              <a:rPr lang="en-US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firstName</a:t>
            </a:r>
            <a:r>
              <a:rPr lang="en-US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</a:rPr>
              <a:t> (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lastName</a:t>
            </a:r>
            <a:r>
              <a:rPr lang="en-US" b="0" dirty="0">
                <a:solidFill>
                  <a:srgbClr val="000000"/>
                </a:solidFill>
                <a:effectLst/>
              </a:rPr>
              <a:t> != </a:t>
            </a:r>
            <a:r>
              <a:rPr lang="en-US" b="0" dirty="0">
                <a:solidFill>
                  <a:srgbClr val="0000FF"/>
                </a:solidFill>
                <a:effectLst/>
              </a:rPr>
              <a:t>undefined</a:t>
            </a:r>
            <a:r>
              <a:rPr lang="en-US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b="0" dirty="0">
                <a:solidFill>
                  <a:srgbClr val="001080"/>
                </a:solidFill>
                <a:effectLst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</a:rPr>
              <a:t> += </a:t>
            </a:r>
            <a:r>
              <a:rPr lang="en-US" b="0" dirty="0">
                <a:solidFill>
                  <a:srgbClr val="A31515"/>
                </a:solidFill>
                <a:effectLst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lastName</a:t>
            </a:r>
            <a:r>
              <a:rPr lang="en-US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6856412" y="4114800"/>
            <a:ext cx="3505200" cy="838046"/>
          </a:xfrm>
          <a:prstGeom prst="wedgeRoundRectCallout">
            <a:avLst>
              <a:gd name="adj1" fmla="val -57091"/>
              <a:gd name="adj2" fmla="val -4264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1"/>
                </a:solidFill>
              </a:rPr>
              <a:t>Simulate</a:t>
            </a:r>
            <a:r>
              <a:rPr lang="en-US" sz="2799" b="1" dirty="0">
                <a:solidFill>
                  <a:srgbClr val="FFFFFF"/>
                </a:solidFill>
              </a:rPr>
              <a:t> overloading by parameter checks</a:t>
            </a:r>
            <a:endParaRPr lang="en-US" sz="27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36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000" dirty="0"/>
              <a:t>Arguments - </a:t>
            </a:r>
            <a:r>
              <a:rPr lang="en-US" sz="3000" b="1" dirty="0">
                <a:solidFill>
                  <a:schemeClr val="bg1"/>
                </a:solidFill>
              </a:rPr>
              <a:t>object</a:t>
            </a:r>
            <a:r>
              <a:rPr lang="en-US" sz="3000" dirty="0"/>
              <a:t> which looks like array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Through arguments you can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parameters</a:t>
            </a:r>
            <a:r>
              <a:rPr lang="en-US" sz="3000" dirty="0"/>
              <a:t> that are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passed in the function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In </a:t>
            </a:r>
            <a:r>
              <a:rPr lang="en-US" sz="3000" b="1" dirty="0">
                <a:solidFill>
                  <a:schemeClr val="bg1"/>
                </a:solidFill>
              </a:rPr>
              <a:t>arrow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functions</a:t>
            </a:r>
            <a:r>
              <a:rPr lang="en-US" sz="3000" dirty="0"/>
              <a:t> you </a:t>
            </a:r>
            <a:r>
              <a:rPr lang="en-US" sz="3000" b="1" dirty="0">
                <a:solidFill>
                  <a:schemeClr val="bg1"/>
                </a:solidFill>
              </a:rPr>
              <a:t>don't</a:t>
            </a:r>
            <a:r>
              <a:rPr lang="en-US" sz="3000" dirty="0"/>
              <a:t> have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to arguments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000" dirty="0"/>
              <a:t>Changing the arguments object is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a good practice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65412" y="4100888"/>
            <a:ext cx="9003147" cy="2434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b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</a:rPr>
              <a:t>arguments</a:t>
            </a:r>
            <a:r>
              <a:rPr lang="en-US" b="0" dirty="0">
                <a:solidFill>
                  <a:srgbClr val="000000"/>
                </a:solidFill>
                <a:effectLst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</a:rPr>
              <a:t>]);</a:t>
            </a:r>
            <a:r>
              <a:rPr lang="en-US" b="0" dirty="0">
                <a:solidFill>
                  <a:srgbClr val="008000"/>
                </a:solidFill>
                <a:effectLst/>
              </a:rPr>
              <a:t>//1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</a:rPr>
              <a:t>arguments</a:t>
            </a:r>
            <a:r>
              <a:rPr lang="en-US" b="0" dirty="0">
                <a:solidFill>
                  <a:srgbClr val="000000"/>
                </a:solidFill>
                <a:effectLst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</a:rPr>
              <a:t>]);</a:t>
            </a:r>
            <a:r>
              <a:rPr lang="en-US" b="0" dirty="0">
                <a:solidFill>
                  <a:srgbClr val="008000"/>
                </a:solidFill>
                <a:effectLst/>
              </a:rPr>
              <a:t>//7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</a:rPr>
              <a:t>arguments</a:t>
            </a:r>
            <a:r>
              <a:rPr lang="en-US" b="0" dirty="0">
                <a:solidFill>
                  <a:srgbClr val="000000"/>
                </a:solidFill>
                <a:effectLst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</a:rPr>
              <a:t>]+</a:t>
            </a:r>
            <a:r>
              <a:rPr lang="en-US" b="0" dirty="0">
                <a:solidFill>
                  <a:srgbClr val="0000FF"/>
                </a:solidFill>
                <a:effectLst/>
              </a:rPr>
              <a:t>arguments</a:t>
            </a:r>
            <a:r>
              <a:rPr lang="en-US" b="0" dirty="0">
                <a:solidFill>
                  <a:srgbClr val="000000"/>
                </a:solidFill>
                <a:effectLst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</a:rPr>
              <a:t>]);</a:t>
            </a:r>
            <a:r>
              <a:rPr lang="en-US" b="0" dirty="0">
                <a:solidFill>
                  <a:srgbClr val="008000"/>
                </a:solidFill>
                <a:effectLst/>
              </a:rPr>
              <a:t>//13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</a:rPr>
              <a:t>arguments</a:t>
            </a:r>
            <a:r>
              <a:rPr lang="en-US" b="0" dirty="0">
                <a:solidFill>
                  <a:srgbClr val="000000"/>
                </a:solidFill>
                <a:effectLst/>
              </a:rPr>
              <a:t>); </a:t>
            </a:r>
            <a:br>
              <a:rPr lang="en-US" b="0" dirty="0">
                <a:solidFill>
                  <a:srgbClr val="000000"/>
                </a:solidFill>
                <a:effectLst/>
              </a:rPr>
            </a:br>
            <a:r>
              <a:rPr lang="en-US" b="0" dirty="0">
                <a:solidFill>
                  <a:srgbClr val="000000"/>
                </a:solidFill>
                <a:effectLst/>
              </a:rPr>
              <a:t>    </a:t>
            </a:r>
            <a:r>
              <a:rPr lang="en-US" b="0" dirty="0">
                <a:solidFill>
                  <a:srgbClr val="008000"/>
                </a:solidFill>
                <a:effectLst/>
              </a:rPr>
              <a:t>//[Arguments] { '0': 1, '1': 2, '2': 3, '3': 6, '4': 7 }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b="0" dirty="0">
                <a:solidFill>
                  <a:srgbClr val="795E26"/>
                </a:solidFill>
                <a:effectLst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04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4811" y="1143000"/>
            <a:ext cx="10287001" cy="5276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000" dirty="0"/>
              <a:t>JavaScript have First-class functions, this means</a:t>
            </a:r>
            <a:r>
              <a:rPr lang="en-US" dirty="0"/>
              <a:t> </a:t>
            </a:r>
            <a:r>
              <a:rPr lang="en-US" sz="3000" dirty="0"/>
              <a:t>a function </a:t>
            </a:r>
            <a:br>
              <a:rPr lang="en-US" sz="3000" dirty="0"/>
            </a:br>
            <a:r>
              <a:rPr lang="en-US" sz="3000" dirty="0"/>
              <a:t>can be passed as an </a:t>
            </a:r>
            <a:r>
              <a:rPr lang="en-US" sz="3000" b="1" dirty="0">
                <a:solidFill>
                  <a:schemeClr val="bg1"/>
                </a:solidFill>
              </a:rPr>
              <a:t>argument</a:t>
            </a:r>
            <a:r>
              <a:rPr lang="en-US" sz="3000" dirty="0"/>
              <a:t> to other functions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Can be </a:t>
            </a:r>
            <a:r>
              <a:rPr lang="en-US" sz="3000" b="1" dirty="0">
                <a:solidFill>
                  <a:schemeClr val="bg1"/>
                </a:solidFill>
              </a:rPr>
              <a:t>returned</a:t>
            </a:r>
            <a:r>
              <a:rPr lang="en-US" sz="3000" dirty="0"/>
              <a:t> by another function and can be </a:t>
            </a:r>
            <a:r>
              <a:rPr lang="en-US" sz="3000" b="1" dirty="0">
                <a:solidFill>
                  <a:schemeClr val="bg1"/>
                </a:solidFill>
              </a:rPr>
              <a:t>assigned</a:t>
            </a:r>
            <a:r>
              <a:rPr lang="en-US" sz="3000" dirty="0"/>
              <a:t> as </a:t>
            </a:r>
            <a:br>
              <a:rPr lang="en-US" sz="3000" dirty="0"/>
            </a:br>
            <a:r>
              <a:rPr lang="en-US" sz="3000" dirty="0"/>
              <a:t>a value to a variable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217441" y="3589585"/>
            <a:ext cx="5486400" cy="21570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running</a:t>
            </a:r>
            <a:r>
              <a:rPr lang="en-US" b="0" dirty="0">
                <a:solidFill>
                  <a:srgbClr val="000000"/>
                </a:solidFill>
                <a:effectLst/>
              </a:rPr>
              <a:t>()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</a:rPr>
              <a:t>"Running"</a:t>
            </a:r>
            <a:r>
              <a:rPr lang="en-US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category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run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</a:rPr>
              <a:t>run</a:t>
            </a:r>
            <a:r>
              <a:rPr lang="en-US" b="0" dirty="0">
                <a:solidFill>
                  <a:srgbClr val="000000"/>
                </a:solidFill>
                <a:effectLst/>
              </a:rPr>
              <a:t>() + </a:t>
            </a:r>
            <a:r>
              <a:rPr lang="en-US" b="0" dirty="0">
                <a:solidFill>
                  <a:srgbClr val="A31515"/>
                </a:solidFill>
                <a:effectLst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b="0" dirty="0">
                <a:solidFill>
                  <a:srgbClr val="001080"/>
                </a:solidFill>
                <a:effectLst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b="0" dirty="0">
                <a:solidFill>
                  <a:srgbClr val="795E26"/>
                </a:solidFill>
                <a:effectLst/>
              </a:rPr>
              <a:t>category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running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</a:rPr>
              <a:t>"sprint"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942012" y="5910097"/>
            <a:ext cx="2438400" cy="685800"/>
          </a:xfrm>
          <a:prstGeom prst="wedgeRoundRectCallout">
            <a:avLst>
              <a:gd name="adj1" fmla="val -53734"/>
              <a:gd name="adj2" fmla="val -963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9855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10049240" cy="5276048"/>
          </a:xfrm>
        </p:spPr>
        <p:txBody>
          <a:bodyPr/>
          <a:lstStyle/>
          <a:p>
            <a:r>
              <a:rPr lang="en-US" dirty="0"/>
              <a:t>Conceptually, hoisting suggests that variable and </a:t>
            </a:r>
            <a:br>
              <a:rPr lang="en-US" dirty="0"/>
            </a:br>
            <a:r>
              <a:rPr lang="en-US" dirty="0"/>
              <a:t>function declarations are physically </a:t>
            </a:r>
            <a:r>
              <a:rPr lang="en-US" b="1" dirty="0">
                <a:solidFill>
                  <a:schemeClr val="bg1"/>
                </a:solidFill>
              </a:rPr>
              <a:t>moved</a:t>
            </a:r>
            <a:r>
              <a:rPr lang="en-US" dirty="0"/>
              <a:t> to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 of your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, but this is not in fact what happens</a:t>
            </a:r>
          </a:p>
          <a:p>
            <a:r>
              <a:rPr lang="en-US" dirty="0"/>
              <a:t>Instead, the variable and function declarations are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put 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r>
              <a:rPr lang="en-US" dirty="0"/>
              <a:t>Only 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1B317-CB1B-4798-B265-9BDD5267A6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6" y="1257721"/>
            <a:ext cx="9003147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b="0" dirty="0">
                <a:solidFill>
                  <a:srgbClr val="267F99"/>
                </a:solidFill>
                <a:effectLst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); </a:t>
            </a:r>
            <a:r>
              <a:rPr lang="pt-BR" b="0" dirty="0">
                <a:solidFill>
                  <a:srgbClr val="008000"/>
                </a:solidFill>
                <a:effectLst/>
              </a:rPr>
              <a:t>// Returns undefined </a:t>
            </a:r>
            <a:endParaRPr lang="pt-BR" b="0" dirty="0">
              <a:solidFill>
                <a:srgbClr val="000000"/>
              </a:solidFill>
              <a:effectLst/>
            </a:endParaRPr>
          </a:p>
          <a:p>
            <a:r>
              <a:rPr lang="pt-BR" b="0" dirty="0">
                <a:solidFill>
                  <a:srgbClr val="0000FF"/>
                </a:solidFill>
                <a:effectLst/>
              </a:rPr>
              <a:t>var</a:t>
            </a:r>
            <a:r>
              <a:rPr lang="pt-BR" b="0" dirty="0">
                <a:solidFill>
                  <a:srgbClr val="000000"/>
                </a:solidFill>
                <a:effectLst/>
              </a:rPr>
              <a:t> </a:t>
            </a:r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 = </a:t>
            </a:r>
            <a:r>
              <a:rPr lang="pt-BR" b="0" dirty="0">
                <a:solidFill>
                  <a:srgbClr val="09885A"/>
                </a:solidFill>
                <a:effectLst/>
              </a:rPr>
              <a:t>6</a:t>
            </a:r>
            <a:r>
              <a:rPr lang="pt-BR" b="0" dirty="0">
                <a:solidFill>
                  <a:srgbClr val="000000"/>
                </a:solidFill>
                <a:effectLst/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6966" y="2650793"/>
            <a:ext cx="9003147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 = </a:t>
            </a:r>
            <a:r>
              <a:rPr lang="pt-BR" b="0" dirty="0">
                <a:solidFill>
                  <a:srgbClr val="09885A"/>
                </a:solidFill>
                <a:effectLst/>
              </a:rPr>
              <a:t>6</a:t>
            </a:r>
            <a:r>
              <a:rPr lang="pt-B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pt-BR" b="0" dirty="0">
                <a:solidFill>
                  <a:srgbClr val="267F99"/>
                </a:solidFill>
                <a:effectLst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); </a:t>
            </a:r>
            <a:r>
              <a:rPr lang="pt-BR" b="0" dirty="0">
                <a:solidFill>
                  <a:srgbClr val="008000"/>
                </a:solidFill>
                <a:effectLst/>
              </a:rPr>
              <a:t>// returns 6</a:t>
            </a:r>
            <a:endParaRPr lang="pt-BR" b="0" dirty="0">
              <a:solidFill>
                <a:srgbClr val="000000"/>
              </a:solidFill>
              <a:effectLst/>
            </a:endParaRPr>
          </a:p>
          <a:p>
            <a:r>
              <a:rPr lang="pt-BR" b="0" dirty="0">
                <a:solidFill>
                  <a:srgbClr val="0000FF"/>
                </a:solidFill>
                <a:effectLst/>
              </a:rPr>
              <a:t>var</a:t>
            </a:r>
            <a:r>
              <a:rPr lang="pt-BR" b="0" dirty="0">
                <a:solidFill>
                  <a:srgbClr val="000000"/>
                </a:solidFill>
                <a:effectLst/>
              </a:rPr>
              <a:t> </a:t>
            </a:r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8103" y="4038600"/>
            <a:ext cx="9003147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 = </a:t>
            </a:r>
            <a:r>
              <a:rPr lang="pt-BR" b="0" dirty="0">
                <a:solidFill>
                  <a:srgbClr val="09885A"/>
                </a:solidFill>
                <a:effectLst/>
              </a:rPr>
              <a:t>6</a:t>
            </a:r>
            <a:r>
              <a:rPr lang="pt-B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pt-BR" b="0" dirty="0">
                <a:solidFill>
                  <a:srgbClr val="267F99"/>
                </a:solidFill>
                <a:effectLst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); </a:t>
            </a:r>
            <a:r>
              <a:rPr lang="pt-BR" b="0" dirty="0">
                <a:solidFill>
                  <a:srgbClr val="008000"/>
                </a:solidFill>
                <a:effectLst/>
              </a:rPr>
              <a:t>// ReferenceError: num is not defined</a:t>
            </a:r>
            <a:endParaRPr lang="pt-BR" b="0" dirty="0">
              <a:solidFill>
                <a:srgbClr val="000000"/>
              </a:solidFill>
              <a:effectLst/>
            </a:endParaRPr>
          </a:p>
          <a:p>
            <a:r>
              <a:rPr lang="pt-BR" b="0" dirty="0">
                <a:solidFill>
                  <a:srgbClr val="0000FF"/>
                </a:solidFill>
                <a:effectLst/>
              </a:rPr>
              <a:t>let</a:t>
            </a:r>
            <a:r>
              <a:rPr lang="pt-BR" b="0" dirty="0">
                <a:solidFill>
                  <a:srgbClr val="000000"/>
                </a:solidFill>
                <a:effectLst/>
              </a:rPr>
              <a:t> </a:t>
            </a:r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28103" y="5431672"/>
            <a:ext cx="9003147" cy="772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b="0" dirty="0">
                <a:solidFill>
                  <a:srgbClr val="267F99"/>
                </a:solidFill>
                <a:effectLst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); </a:t>
            </a:r>
            <a:r>
              <a:rPr lang="pt-BR" b="0" dirty="0">
                <a:solidFill>
                  <a:srgbClr val="008000"/>
                </a:solidFill>
                <a:effectLst/>
              </a:rPr>
              <a:t>// ReferenceError: num is not defined</a:t>
            </a:r>
            <a:endParaRPr lang="pt-BR" b="0" dirty="0">
              <a:solidFill>
                <a:srgbClr val="000000"/>
              </a:solidFill>
              <a:effectLst/>
            </a:endParaRPr>
          </a:p>
          <a:p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 = </a:t>
            </a:r>
            <a:r>
              <a:rPr lang="pt-BR" b="0" dirty="0">
                <a:solidFill>
                  <a:srgbClr val="09885A"/>
                </a:solidFill>
                <a:effectLst/>
              </a:rPr>
              <a:t>6</a:t>
            </a:r>
            <a:r>
              <a:rPr lang="pt-BR" b="0" dirty="0">
                <a:solidFill>
                  <a:srgbClr val="000000"/>
                </a:solidFill>
                <a:effectLst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5409" y="1136565"/>
            <a:ext cx="9003147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795E26"/>
                </a:solidFill>
                <a:effectLst/>
              </a:rPr>
              <a:t>run</a:t>
            </a:r>
            <a:r>
              <a:rPr lang="en-US" b="0" dirty="0">
                <a:solidFill>
                  <a:srgbClr val="000000"/>
                </a:solidFill>
                <a:effectLst/>
              </a:rPr>
              <a:t>(); </a:t>
            </a:r>
            <a:r>
              <a:rPr lang="en-US" b="0" dirty="0">
                <a:solidFill>
                  <a:srgbClr val="008000"/>
                </a:solidFill>
                <a:effectLst/>
              </a:rPr>
              <a:t>//running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run</a:t>
            </a:r>
            <a:r>
              <a:rPr lang="en-US" b="0" dirty="0">
                <a:solidFill>
                  <a:srgbClr val="000000"/>
                </a:solidFill>
                <a:effectLst/>
              </a:rPr>
              <a:t>()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"running"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5408" y="2637624"/>
            <a:ext cx="9003147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795E26"/>
                </a:solidFill>
                <a:effectLst/>
              </a:rPr>
              <a:t>walk</a:t>
            </a:r>
            <a:r>
              <a:rPr lang="en-US" b="0" dirty="0">
                <a:solidFill>
                  <a:srgbClr val="000000"/>
                </a:solidFill>
                <a:effectLst/>
              </a:rPr>
              <a:t>(); </a:t>
            </a:r>
            <a:r>
              <a:rPr lang="en-US" b="0" dirty="0">
                <a:solidFill>
                  <a:srgbClr val="008000"/>
                </a:solidFill>
                <a:effectLst/>
              </a:rPr>
              <a:t>//</a:t>
            </a:r>
            <a:r>
              <a:rPr lang="en-US" b="0" dirty="0" err="1">
                <a:solidFill>
                  <a:srgbClr val="008000"/>
                </a:solidFill>
                <a:effectLst/>
              </a:rPr>
              <a:t>ReferenceError</a:t>
            </a:r>
            <a:r>
              <a:rPr lang="en-US" b="0" dirty="0">
                <a:solidFill>
                  <a:srgbClr val="008000"/>
                </a:solidFill>
                <a:effectLst/>
              </a:rPr>
              <a:t>: walk is not defined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walk</a:t>
            </a:r>
            <a:r>
              <a:rPr lang="en-US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b="0" dirty="0">
                <a:solidFill>
                  <a:srgbClr val="0000FF"/>
                </a:solidFill>
                <a:effectLst/>
              </a:rPr>
              <a:t>function </a:t>
            </a:r>
            <a:r>
              <a:rPr lang="en-US" b="0" dirty="0">
                <a:solidFill>
                  <a:srgbClr val="000000"/>
                </a:solidFill>
                <a:effectLst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"walking"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5407" y="4138683"/>
            <a:ext cx="9003147" cy="16030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walk</a:t>
            </a:r>
            <a:r>
              <a:rPr lang="en-US" b="0" dirty="0">
                <a:solidFill>
                  <a:srgbClr val="000000"/>
                </a:solidFill>
                <a:effectLst/>
              </a:rPr>
              <a:t>); </a:t>
            </a:r>
            <a:r>
              <a:rPr lang="en-US" b="0" dirty="0">
                <a:solidFill>
                  <a:srgbClr val="008000"/>
                </a:solidFill>
                <a:effectLst/>
              </a:rPr>
              <a:t>//undefined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</a:rPr>
              <a:t>walk</a:t>
            </a:r>
            <a:r>
              <a:rPr lang="en-US" b="0" dirty="0">
                <a:solidFill>
                  <a:srgbClr val="000000"/>
                </a:solidFill>
                <a:effectLst/>
              </a:rPr>
              <a:t>(); </a:t>
            </a:r>
            <a:r>
              <a:rPr lang="en-US" b="0" dirty="0">
                <a:solidFill>
                  <a:srgbClr val="008000"/>
                </a:solidFill>
                <a:effectLst/>
              </a:rPr>
              <a:t>//</a:t>
            </a:r>
            <a:r>
              <a:rPr lang="en-US" b="0" dirty="0" err="1">
                <a:solidFill>
                  <a:srgbClr val="008000"/>
                </a:solidFill>
                <a:effectLst/>
              </a:rPr>
              <a:t>TypeError</a:t>
            </a:r>
            <a:r>
              <a:rPr lang="en-US" b="0" dirty="0">
                <a:solidFill>
                  <a:srgbClr val="008000"/>
                </a:solidFill>
                <a:effectLst/>
              </a:rPr>
              <a:t>: walk is not a function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 err="1">
                <a:solidFill>
                  <a:srgbClr val="0000FF"/>
                </a:solidFill>
                <a:effectLst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walk</a:t>
            </a:r>
            <a:r>
              <a:rPr lang="en-US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b="0" dirty="0">
                <a:solidFill>
                  <a:srgbClr val="0000FF"/>
                </a:solidFill>
                <a:effectLst/>
              </a:rPr>
              <a:t>function </a:t>
            </a:r>
            <a:r>
              <a:rPr lang="en-US" b="0" dirty="0">
                <a:solidFill>
                  <a:srgbClr val="000000"/>
                </a:solidFill>
                <a:effectLst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"walking"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16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Functions can be </a:t>
            </a:r>
            <a:r>
              <a:rPr lang="en-US" sz="3199" b="1" dirty="0">
                <a:solidFill>
                  <a:schemeClr val="bg1"/>
                </a:solidFill>
              </a:rPr>
              <a:t>nested</a:t>
            </a:r>
            <a:r>
              <a:rPr lang="en-US" sz="3199" dirty="0"/>
              <a:t> - </a:t>
            </a:r>
            <a:r>
              <a:rPr lang="en-US" sz="3199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from</a:t>
            </a:r>
            <a:br>
              <a:rPr lang="en-US" sz="3199" dirty="0"/>
            </a:br>
            <a:r>
              <a:rPr lang="en-US" sz="3199" b="1" dirty="0">
                <a:solidFill>
                  <a:schemeClr val="bg1"/>
                </a:solidFill>
              </a:rPr>
              <a:t>their 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9441" y="2895600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hypotenuse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outer function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inner function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346877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9441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0581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28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Using the aggregating function, calculate:</a:t>
            </a:r>
          </a:p>
          <a:p>
            <a:pPr lvl="1">
              <a:spcBef>
                <a:spcPts val="1200"/>
              </a:spcBef>
            </a:pPr>
            <a:r>
              <a:rPr lang="en-US" sz="3199" dirty="0"/>
              <a:t>Sum of </a:t>
            </a:r>
            <a:r>
              <a:rPr lang="en-US" sz="3199" b="1" dirty="0">
                <a:solidFill>
                  <a:schemeClr val="bg1"/>
                </a:solidFill>
              </a:rPr>
              <a:t>elements</a:t>
            </a:r>
          </a:p>
          <a:p>
            <a:pPr lvl="2"/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[1, 2, 4]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1 + 2 + 4 = 7</a:t>
            </a:r>
            <a:endParaRPr lang="en-US" sz="2800" dirty="0"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199" dirty="0"/>
              <a:t>Sum of </a:t>
            </a:r>
            <a:r>
              <a:rPr lang="en-US" sz="3199" b="1" dirty="0">
                <a:solidFill>
                  <a:schemeClr val="bg1"/>
                </a:solidFill>
              </a:rPr>
              <a:t>inverse elements </a:t>
            </a:r>
            <a:r>
              <a:rPr lang="en-US" sz="3199" dirty="0"/>
              <a:t>(</a:t>
            </a:r>
            <a:r>
              <a:rPr lang="en-US" sz="3199" noProof="1"/>
              <a:t>1/a</a:t>
            </a:r>
            <a:r>
              <a:rPr lang="en-US" sz="3199" baseline="-25000" noProof="1"/>
              <a:t>i</a:t>
            </a:r>
            <a:r>
              <a:rPr lang="en-US" sz="3199" dirty="0"/>
              <a:t>)</a:t>
            </a:r>
          </a:p>
          <a:p>
            <a:pPr lvl="2"/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[1, 2, 4]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1/1 + 1/2 +1/4 = 7/4 = 3.5</a:t>
            </a:r>
            <a:endParaRPr lang="en-US" sz="2800" dirty="0"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Concatenation</a:t>
            </a:r>
            <a:r>
              <a:rPr lang="en-US" sz="3199" dirty="0"/>
              <a:t> of elements</a:t>
            </a:r>
          </a:p>
          <a:p>
            <a:pPr lvl="2">
              <a:buClr>
                <a:schemeClr val="tx1"/>
              </a:buClr>
            </a:pPr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['1', '2', '4']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'1'+'2'+'4' = '124'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/ Inverse / Concatenate</a:t>
            </a:r>
          </a:p>
        </p:txBody>
      </p:sp>
    </p:spTree>
    <p:extLst>
      <p:ext uri="{BB962C8B-B14F-4D97-AF65-F5344CB8AC3E}">
        <p14:creationId xmlns:p14="http://schemas.microsoft.com/office/powerpoint/2010/main" val="2996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Sum / Inverse / Concatenate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03540" y="1524000"/>
            <a:ext cx="7019672" cy="4038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</a:rPr>
              <a:t>aggregateElements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elements</a:t>
            </a:r>
            <a:r>
              <a:rPr lang="en-US" b="0" dirty="0">
                <a:solidFill>
                  <a:srgbClr val="000000"/>
                </a:solidFill>
                <a:effectLst/>
              </a:rPr>
              <a:t>) {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795E26"/>
                </a:solidFill>
                <a:effectLst/>
              </a:rPr>
              <a:t>aggregate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elements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</a:rPr>
              <a:t>, (</a:t>
            </a:r>
            <a:r>
              <a:rPr lang="en-US" b="0" dirty="0">
                <a:solidFill>
                  <a:srgbClr val="001080"/>
                </a:solidFill>
                <a:effectLst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</a:rPr>
              <a:t>) </a:t>
            </a:r>
            <a:r>
              <a:rPr lang="en-US" b="0" dirty="0">
                <a:solidFill>
                  <a:srgbClr val="0000FF"/>
                </a:solidFill>
                <a:effectLst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b="0" dirty="0">
                <a:solidFill>
                  <a:srgbClr val="001080"/>
                </a:solidFill>
                <a:effectLst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795E26"/>
                </a:solidFill>
                <a:effectLst/>
              </a:rPr>
              <a:t>aggregate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elements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</a:rPr>
              <a:t>, (</a:t>
            </a:r>
            <a:r>
              <a:rPr lang="en-US" b="0" dirty="0">
                <a:solidFill>
                  <a:srgbClr val="001080"/>
                </a:solidFill>
                <a:effectLst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</a:rPr>
              <a:t>) </a:t>
            </a:r>
            <a:r>
              <a:rPr lang="en-US" b="0" dirty="0">
                <a:solidFill>
                  <a:srgbClr val="0000FF"/>
                </a:solidFill>
                <a:effectLst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b="0" dirty="0">
                <a:solidFill>
                  <a:srgbClr val="09885A"/>
                </a:solidFill>
                <a:effectLst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b="0" dirty="0">
                <a:solidFill>
                  <a:srgbClr val="001080"/>
                </a:solidFill>
                <a:effectLst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795E26"/>
                </a:solidFill>
                <a:effectLst/>
              </a:rPr>
              <a:t>aggregate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elements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</a:rPr>
              <a:t>''</a:t>
            </a:r>
            <a:r>
              <a:rPr lang="en-US" b="0" dirty="0">
                <a:solidFill>
                  <a:srgbClr val="000000"/>
                </a:solidFill>
                <a:effectLst/>
              </a:rPr>
              <a:t>, (</a:t>
            </a:r>
            <a:r>
              <a:rPr lang="en-US" b="0" dirty="0">
                <a:solidFill>
                  <a:srgbClr val="001080"/>
                </a:solidFill>
                <a:effectLst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</a:rPr>
              <a:t>) </a:t>
            </a:r>
            <a:r>
              <a:rPr lang="en-US" b="0" dirty="0">
                <a:solidFill>
                  <a:srgbClr val="0000FF"/>
                </a:solidFill>
                <a:effectLst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b="0" dirty="0">
                <a:solidFill>
                  <a:srgbClr val="001080"/>
                </a:solidFill>
                <a:effectLst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aggregate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</a:rPr>
              <a:t>initVal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</a:rPr>
              <a:t>) {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b="0" dirty="0">
                <a:solidFill>
                  <a:srgbClr val="001080"/>
                </a:solidFill>
                <a:effectLst/>
              </a:rPr>
              <a:t>initVal</a:t>
            </a:r>
            <a:r>
              <a:rPr lang="en-US" b="0" dirty="0">
                <a:solidFill>
                  <a:srgbClr val="000000"/>
                </a:solidFill>
                <a:effectLst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</a:rPr>
              <a:t> (</a:t>
            </a:r>
            <a:r>
              <a:rPr lang="en-US" b="0" dirty="0">
                <a:solidFill>
                  <a:srgbClr val="0000FF"/>
                </a:solidFill>
                <a:effectLst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b="0" dirty="0">
                <a:solidFill>
                  <a:srgbClr val="09885A"/>
                </a:solidFill>
                <a:effectLst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</a:rPr>
              <a:t>;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</a:rPr>
              <a:t> &lt;</a:t>
            </a:r>
            <a:r>
              <a:rPr lang="en-US" b="0" dirty="0">
                <a:solidFill>
                  <a:srgbClr val="001080"/>
                </a:solidFill>
                <a:effectLst/>
              </a:rPr>
              <a:t> arr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</a:rPr>
              <a:t>length</a:t>
            </a:r>
            <a:r>
              <a:rPr lang="en-US" b="0" dirty="0">
                <a:solidFill>
                  <a:srgbClr val="000000"/>
                </a:solidFill>
                <a:effectLst/>
              </a:rPr>
              <a:t>;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b="0" dirty="0" err="1">
                <a:solidFill>
                  <a:srgbClr val="795E26"/>
                </a:solidFill>
                <a:effectLst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01080"/>
                </a:solidFill>
                <a:effectLst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</a:rPr>
              <a:t>]);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782" y="3733800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1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799" dirty="0"/>
              <a:t>Live Exercises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01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978" y="714961"/>
            <a:ext cx="3120610" cy="38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/>
            <a:r>
              <a:rPr lang="en-US" dirty="0"/>
              <a:t>A programming language in which operations 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r>
              <a:rPr lang="en-US" dirty="0"/>
              <a:t>In JavaScript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change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</a:t>
            </a:r>
            <a:br>
              <a:rPr lang="en-US" dirty="0"/>
            </a:br>
            <a:r>
              <a:rPr lang="en-US" dirty="0"/>
              <a:t>add 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r>
              <a:rPr lang="en-US" dirty="0"/>
              <a:t>This is opposed to so-called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in </a:t>
            </a:r>
            <a:br>
              <a:rPr lang="en-US" dirty="0"/>
            </a:br>
            <a:r>
              <a:rPr lang="en-US" dirty="0"/>
              <a:t>which such 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227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43264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42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377" y="1498282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Variables are used to </a:t>
            </a:r>
            <a:r>
              <a:rPr lang="en-US" sz="3200" b="1" dirty="0">
                <a:solidFill>
                  <a:schemeClr val="bg1"/>
                </a:solidFill>
              </a:rPr>
              <a:t>store</a:t>
            </a:r>
            <a:r>
              <a:rPr lang="en-US" sz="3200" b="1" dirty="0">
                <a:solidFill>
                  <a:schemeClr val="bg2"/>
                </a:solidFill>
              </a:rPr>
              <a:t> data </a:t>
            </a:r>
            <a:r>
              <a:rPr lang="en-US" sz="3200" b="1" dirty="0" smtClean="0">
                <a:solidFill>
                  <a:schemeClr val="bg1"/>
                </a:solidFill>
              </a:rPr>
              <a:t>references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000" b="1" dirty="0">
                <a:solidFill>
                  <a:schemeClr val="bg2"/>
                </a:solidFill>
              </a:rPr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and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are used to </a:t>
            </a:r>
            <a:r>
              <a:rPr lang="en-US" sz="3000" b="1" dirty="0">
                <a:solidFill>
                  <a:schemeClr val="bg1"/>
                </a:solidFill>
              </a:rPr>
              <a:t>declare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Arithmetic operators take </a:t>
            </a:r>
            <a:r>
              <a:rPr lang="en-US" sz="3200" b="1" dirty="0">
                <a:solidFill>
                  <a:schemeClr val="bg1"/>
                </a:solidFill>
              </a:rPr>
              <a:t>numerical values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Take parameters </a:t>
            </a:r>
            <a:r>
              <a:rPr lang="en-US" sz="3000" b="1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Hold other functions </a:t>
            </a:r>
            <a:r>
              <a:rPr lang="en-US" sz="3000" b="1" dirty="0">
                <a:solidFill>
                  <a:schemeClr val="bg2"/>
                </a:solidFill>
              </a:rPr>
              <a:t>inside them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3977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1038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59628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br>
              <a:rPr lang="en-US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7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Seven data types that are </a:t>
            </a:r>
            <a:r>
              <a:rPr lang="en-US" b="1" dirty="0">
                <a:solidFill>
                  <a:schemeClr val="bg1"/>
                </a:solidFill>
              </a:rPr>
              <a:t>primitives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String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used to represent textual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Number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 </a:t>
            </a:r>
            <a:r>
              <a:rPr lang="en-US" dirty="0"/>
              <a:t>a numeric data type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Boolean </a:t>
            </a:r>
            <a:r>
              <a:rPr lang="en-US" b="1" dirty="0"/>
              <a:t>- </a:t>
            </a:r>
            <a:r>
              <a:rPr lang="en-US" dirty="0"/>
              <a:t>a logical data type that can have only the values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sz="3100" b="1" dirty="0">
                <a:solidFill>
                  <a:schemeClr val="bg1"/>
                </a:solidFill>
              </a:rPr>
              <a:t>false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Undefined </a:t>
            </a:r>
            <a:r>
              <a:rPr lang="en-US" dirty="0"/>
              <a:t>- is a value automatically assigned to variables that have just been </a:t>
            </a:r>
            <a:br>
              <a:rPr lang="en-US" dirty="0"/>
            </a:br>
            <a:r>
              <a:rPr lang="en-US" dirty="0"/>
              <a:t>declared, or to formal arguments for which there are no actual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Null </a:t>
            </a:r>
            <a:r>
              <a:rPr lang="en-US" dirty="0"/>
              <a:t>- represents the </a:t>
            </a:r>
            <a:r>
              <a:rPr lang="en-US" sz="3200" b="1" dirty="0">
                <a:solidFill>
                  <a:schemeClr val="bg1"/>
                </a:solidFill>
              </a:rPr>
              <a:t>intentional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absence</a:t>
            </a:r>
            <a:r>
              <a:rPr lang="en-US" dirty="0"/>
              <a:t> of any object value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BigInt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represent integers with </a:t>
            </a:r>
            <a:r>
              <a:rPr lang="en-US" sz="3200" b="1" dirty="0">
                <a:solidFill>
                  <a:schemeClr val="bg1"/>
                </a:solidFill>
              </a:rPr>
              <a:t>arbitrary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precision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Symbol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symbols are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to JavaScript. A Symbol is a </a:t>
            </a:r>
            <a:r>
              <a:rPr lang="en-US" sz="3200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 and 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dirty="0"/>
              <a:t>primitive 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In JavaScript, objects can be seen as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 marL="609219" lvl="1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identifier</a:t>
            </a:r>
            <a:r>
              <a:rPr lang="en-US" dirty="0"/>
              <a:t> is a sequence of characters in the code that </a:t>
            </a:r>
            <a:br>
              <a:rPr lang="en-US" dirty="0"/>
            </a:br>
            <a:r>
              <a:rPr lang="en-US" dirty="0"/>
              <a:t>identifies a 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, or 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</a:p>
          <a:p>
            <a:r>
              <a:rPr lang="en-US" dirty="0"/>
              <a:t>An identifier </a:t>
            </a:r>
            <a:r>
              <a:rPr lang="en-US" b="1" dirty="0">
                <a:solidFill>
                  <a:schemeClr val="bg1"/>
                </a:solidFill>
              </a:rPr>
              <a:t>differs</a:t>
            </a:r>
            <a:r>
              <a:rPr lang="en-US" dirty="0"/>
              <a:t> from a string in that a string is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, while </a:t>
            </a:r>
            <a:br>
              <a:rPr lang="en-US" dirty="0"/>
            </a:br>
            <a:r>
              <a:rPr lang="en-US" dirty="0"/>
              <a:t>an identifier is </a:t>
            </a: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</a:p>
          <a:p>
            <a:r>
              <a:rPr lang="en-US" dirty="0"/>
              <a:t>In JavaScript, identifiers are case-sensitive and can contain </a:t>
            </a:r>
            <a:br>
              <a:rPr lang="en-US" dirty="0"/>
            </a:br>
            <a:r>
              <a:rPr lang="en-US" dirty="0"/>
              <a:t>Unicode </a:t>
            </a:r>
            <a:r>
              <a:rPr lang="en-US" b="1" dirty="0">
                <a:solidFill>
                  <a:schemeClr val="bg1"/>
                </a:solidFill>
              </a:rPr>
              <a:t>letters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$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_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digits</a:t>
            </a:r>
            <a:r>
              <a:rPr lang="en-US" dirty="0"/>
              <a:t> (0-9), but may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start with a </a:t>
            </a:r>
            <a:br>
              <a:rPr lang="en-US" dirty="0"/>
            </a:br>
            <a:r>
              <a:rPr lang="en-US" dirty="0"/>
              <a:t>digit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5895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000" noProof="1"/>
              <a:t>Used to </a:t>
            </a:r>
            <a:r>
              <a:rPr lang="en-US" sz="3000" b="1" noProof="1">
                <a:solidFill>
                  <a:schemeClr val="bg1"/>
                </a:solidFill>
              </a:rPr>
              <a:t>store</a:t>
            </a:r>
            <a:r>
              <a:rPr lang="en-US" sz="3000" noProof="1"/>
              <a:t> data values</a:t>
            </a:r>
            <a:endParaRPr lang="en-US" sz="3000" b="1" noProof="1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000" noProof="1"/>
              <a:t>Variables that are assigned a </a:t>
            </a:r>
            <a:r>
              <a:rPr lang="en-US" sz="3000" b="1" noProof="1">
                <a:solidFill>
                  <a:schemeClr val="bg1"/>
                </a:solidFill>
              </a:rPr>
              <a:t>non-primitive</a:t>
            </a:r>
            <a:r>
              <a:rPr lang="en-US" sz="3000" noProof="1"/>
              <a:t> value are </a:t>
            </a:r>
            <a:br>
              <a:rPr lang="en-US" sz="3000" noProof="1"/>
            </a:br>
            <a:r>
              <a:rPr lang="en-US" sz="3000" noProof="1"/>
              <a:t>given a </a:t>
            </a:r>
            <a:r>
              <a:rPr lang="en-US" sz="3000" b="1" noProof="1">
                <a:solidFill>
                  <a:schemeClr val="bg1"/>
                </a:solidFill>
              </a:rPr>
              <a:t>reference</a:t>
            </a:r>
            <a:r>
              <a:rPr lang="en-US" sz="3000" noProof="1"/>
              <a:t> to that value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Undefined</a:t>
            </a:r>
            <a:r>
              <a:rPr lang="en-US" sz="3000" noProof="1"/>
              <a:t> variable is a variable that has been declared </a:t>
            </a:r>
            <a:br>
              <a:rPr lang="en-US" sz="3000" noProof="1"/>
            </a:br>
            <a:r>
              <a:rPr lang="en-US" sz="3000" noProof="1"/>
              <a:t>with a keyword, but not given a value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endParaRPr lang="en-US" sz="28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 smtClean="0">
                <a:solidFill>
                  <a:schemeClr val="bg1"/>
                </a:solidFill>
              </a:rPr>
              <a:t>Undeclared</a:t>
            </a:r>
            <a:r>
              <a:rPr lang="en-US" sz="3000" noProof="1" smtClean="0"/>
              <a:t> </a:t>
            </a:r>
            <a:r>
              <a:rPr lang="en-US" sz="3000" noProof="1"/>
              <a:t>variables is a </a:t>
            </a:r>
            <a:r>
              <a:rPr lang="en-US" sz="3000" b="1" noProof="1">
                <a:solidFill>
                  <a:schemeClr val="bg1"/>
                </a:solidFill>
              </a:rPr>
              <a:t>variable</a:t>
            </a:r>
            <a:r>
              <a:rPr lang="en-US" sz="3000" noProof="1"/>
              <a:t> that </a:t>
            </a:r>
            <a:r>
              <a:rPr lang="en-US" sz="3000" noProof="1" smtClean="0"/>
              <a:t>hasn't </a:t>
            </a:r>
            <a:r>
              <a:rPr lang="en-US" sz="3000" noProof="1"/>
              <a:t>been </a:t>
            </a:r>
            <a:r>
              <a:rPr lang="en-US" sz="3000" noProof="1" smtClean="0"/>
              <a:t/>
            </a:r>
            <a:br>
              <a:rPr lang="en-US" sz="3000" noProof="1" smtClean="0"/>
            </a:br>
            <a:r>
              <a:rPr lang="en-US" sz="3000" noProof="1" smtClean="0"/>
              <a:t>declared at all</a:t>
            </a:r>
            <a:r>
              <a:rPr lang="en-US" sz="3000" noProof="1"/>
              <a:t/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63618" y="3251774"/>
            <a:ext cx="8364588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//undefined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663618" y="5155786"/>
            <a:ext cx="8364588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undeclaredVariable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ReferenceError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undeclaredVariable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is not defined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5895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000" noProof="1"/>
              <a:t> and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0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800" noProof="1"/>
              <a:t> - for </a:t>
            </a:r>
            <a:r>
              <a:rPr lang="en-US" sz="2800" b="1" noProof="1">
                <a:solidFill>
                  <a:schemeClr val="bg1"/>
                </a:solidFill>
              </a:rPr>
              <a:t>reassigning</a:t>
            </a:r>
            <a:r>
              <a:rPr lang="en-US" sz="2800" noProof="1"/>
              <a:t> a variable</a:t>
            </a:r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0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0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800" noProof="1"/>
              <a:t> - once assigned it </a:t>
            </a:r>
            <a:r>
              <a:rPr lang="en-US" sz="2800" b="1" noProof="1">
                <a:solidFill>
                  <a:schemeClr val="bg1"/>
                </a:solidFill>
              </a:rPr>
              <a:t>cannot</a:t>
            </a:r>
            <a:r>
              <a:rPr lang="en-US" sz="28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3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800" noProof="1"/>
              <a:t> - defines a variable in the lexical scope </a:t>
            </a:r>
            <a:r>
              <a:rPr lang="en-US" sz="2800" b="1" noProof="1">
                <a:solidFill>
                  <a:schemeClr val="bg1"/>
                </a:solidFill>
              </a:rPr>
              <a:t>regardless</a:t>
            </a:r>
            <a:r>
              <a:rPr lang="en-US" sz="2800" noProof="1"/>
              <a:t> of</a:t>
            </a:r>
            <a:br>
              <a:rPr lang="en-US" sz="2800" noProof="1"/>
            </a:br>
            <a:r>
              <a:rPr lang="en-US" sz="2800" noProof="1"/>
              <a:t>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198812" y="1981200"/>
            <a:ext cx="4682062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"George"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"Maria"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3198812" y="3505200"/>
            <a:ext cx="4682062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"George"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</a:p>
          <a:p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"Maria"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TypeError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3198812" y="5376679"/>
            <a:ext cx="4682062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"George"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"Maria"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re-assigned) </a:t>
            </a:r>
            <a:br>
              <a:rPr lang="en-US" dirty="0"/>
            </a:br>
            <a:r>
              <a:rPr lang="en-US" dirty="0"/>
              <a:t>values of all types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5412" y="3759168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foo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foo is now a number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foo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'bar'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foo is now a string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foo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 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boolean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959</Words>
  <Application>Microsoft Office PowerPoint</Application>
  <PresentationFormat>Custom</PresentationFormat>
  <Paragraphs>480</Paragraphs>
  <Slides>45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Table of Content</vt:lpstr>
      <vt:lpstr>Have a Question?</vt:lpstr>
      <vt:lpstr>PowerPoint Presentation</vt:lpstr>
      <vt:lpstr>Dynamic Programming Language</vt:lpstr>
      <vt:lpstr>Data Types</vt:lpstr>
      <vt:lpstr>Identifiers</vt:lpstr>
      <vt:lpstr>Variable Values</vt:lpstr>
      <vt:lpstr>Variable Values</vt:lpstr>
      <vt:lpstr>Dynamic Typing</vt:lpstr>
      <vt:lpstr>Strict Mode</vt:lpstr>
      <vt:lpstr>Strict Mode Examples</vt:lpstr>
      <vt:lpstr>Fixed Values</vt:lpstr>
      <vt:lpstr>Fixed Values</vt:lpstr>
      <vt:lpstr>PowerPoint Presentation</vt:lpstr>
      <vt:lpstr>Arithmetic Operators</vt:lpstr>
      <vt:lpstr>Assignment Operators</vt:lpstr>
      <vt:lpstr>Comparison Operators</vt:lpstr>
      <vt:lpstr>Comparison Operators </vt:lpstr>
      <vt:lpstr>Truthy and Falsy Values</vt:lpstr>
      <vt:lpstr>Logical Operators</vt:lpstr>
      <vt:lpstr>Logical Operators</vt:lpstr>
      <vt:lpstr>Typeof Operator</vt:lpstr>
      <vt:lpstr>Instanceof Operator</vt:lpstr>
      <vt:lpstr>Some Interesting Examples</vt:lpstr>
      <vt:lpstr>PowerPoint Presentation</vt:lpstr>
      <vt:lpstr>Functions</vt:lpstr>
      <vt:lpstr>Declaring Functions</vt:lpstr>
      <vt:lpstr>Parameters</vt:lpstr>
      <vt:lpstr>Default Function Parameter Values</vt:lpstr>
      <vt:lpstr>Function Overloading</vt:lpstr>
      <vt:lpstr>Arguments</vt:lpstr>
      <vt:lpstr>First-class Functions</vt:lpstr>
      <vt:lpstr>Hoisting</vt:lpstr>
      <vt:lpstr>Hoisting Variables </vt:lpstr>
      <vt:lpstr>Hoisting Functions</vt:lpstr>
      <vt:lpstr>Nested Functions</vt:lpstr>
      <vt:lpstr>Problem: Sum / Inverse / Concatenate</vt:lpstr>
      <vt:lpstr>Solution: Sum / Inverse / Concatenate</vt:lpstr>
      <vt:lpstr>PowerPoint Presentation</vt:lpstr>
      <vt:lpstr>Summary</vt:lpstr>
      <vt:lpstr>SoftUni Diamond Partners</vt:lpstr>
      <vt:lpstr>SoftUni Organizational Partners</vt:lpstr>
      <vt:lpstr>PowerPoint Presentation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/>
  <dc:creator/>
  <cp:keywords>JS Fundamentals, Software University, SoftUni, programming, coding, software development, education, training, course</cp:keywords>
  <dc:description>https://softuni.bg/courses</dc:description>
  <cp:lastModifiedBy/>
  <cp:revision>1</cp:revision>
  <dcterms:created xsi:type="dcterms:W3CDTF">2014-01-02T17:00:34Z</dcterms:created>
  <dcterms:modified xsi:type="dcterms:W3CDTF">2019-09-17T08:52:53Z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