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2"/>
    <p:sldMasterId id="2147483679" r:id="rId3"/>
    <p:sldMasterId id="2147483684" r:id="rId4"/>
  </p:sldMasterIdLst>
  <p:notesMasterIdLst>
    <p:notesMasterId r:id="rId14"/>
  </p:notesMasterIdLst>
  <p:handoutMasterIdLst>
    <p:handoutMasterId r:id="rId15"/>
  </p:handoutMasterIdLst>
  <p:sldIdLst>
    <p:sldId id="394" r:id="rId5"/>
    <p:sldId id="456" r:id="rId6"/>
    <p:sldId id="437" r:id="rId7"/>
    <p:sldId id="455" r:id="rId8"/>
    <p:sldId id="447" r:id="rId9"/>
    <p:sldId id="439" r:id="rId10"/>
    <p:sldId id="444" r:id="rId11"/>
    <p:sldId id="453" r:id="rId12"/>
    <p:sldId id="445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A60"/>
    <a:srgbClr val="0051A2"/>
    <a:srgbClr val="003A74"/>
    <a:srgbClr val="603A14"/>
    <a:srgbClr val="E85C0E"/>
    <a:srgbClr val="BAB398"/>
    <a:srgbClr val="ADA485"/>
    <a:srgbClr val="C6C0AA"/>
    <a:srgbClr val="663606"/>
    <a:srgbClr val="6631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14" autoAdjust="0"/>
    <p:restoredTop sz="94595" autoAdjust="0"/>
  </p:normalViewPr>
  <p:slideViewPr>
    <p:cSldViewPr>
      <p:cViewPr varScale="1">
        <p:scale>
          <a:sx n="80" d="100"/>
          <a:sy n="80" d="100"/>
        </p:scale>
        <p:origin x="744" y="53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2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16-May-17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16-May-17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505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10.png"/><Relationship Id="rId3" Type="http://schemas.openxmlformats.org/officeDocument/2006/relationships/image" Target="../media/image9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5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16-May-17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4096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4585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462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03A14"/>
                </a:solidFill>
              </a:rPr>
              <a:t>?</a:t>
            </a:r>
            <a:endParaRPr lang="en-US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 smtClean="0">
                <a:solidFill>
                  <a:srgbClr val="F3BE60"/>
                </a:solidFill>
              </a:rPr>
              <a:t>Въпроси</a:t>
            </a:r>
            <a:r>
              <a:rPr lang="en-US" sz="6600" b="1" dirty="0" smtClean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2390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16-May-17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0322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9892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8924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847660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16-May-17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07671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90620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4282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786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5.jpe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16-May-17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62472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16-May-17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74468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16-May-17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15262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s://softuni.bg/" TargetMode="External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hyperlink" Target="http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curriculum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university-partner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companie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20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24.png"/><Relationship Id="rId7" Type="http://schemas.openxmlformats.org/officeDocument/2006/relationships/image" Target="../media/image17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5" Type="http://schemas.openxmlformats.org/officeDocument/2006/relationships/image" Target="../media/image21.png"/><Relationship Id="rId23" Type="http://schemas.openxmlformats.org/officeDocument/2006/relationships/image" Target="../media/image25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23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18.png"/><Relationship Id="rId14" Type="http://schemas.openxmlformats.org/officeDocument/2006/relationships/hyperlink" Target="http://www.indeavr.com/" TargetMode="External"/><Relationship Id="rId22" Type="http://schemas.openxmlformats.org/officeDocument/2006/relationships/hyperlink" Target="http://www.telenor.bg/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13" Type="http://schemas.openxmlformats.org/officeDocument/2006/relationships/image" Target="../media/image28.png"/><Relationship Id="rId3" Type="http://schemas.openxmlformats.org/officeDocument/2006/relationships/hyperlink" Target="http://softuni.org/" TargetMode="External"/><Relationship Id="rId7" Type="http://schemas.openxmlformats.org/officeDocument/2006/relationships/image" Target="../media/image9.png"/><Relationship Id="rId12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s://softuni.bg/forum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26.png"/><Relationship Id="rId1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03612" y="609600"/>
            <a:ext cx="7839541" cy="1171552"/>
          </a:xfrm>
        </p:spPr>
        <p:txBody>
          <a:bodyPr/>
          <a:lstStyle/>
          <a:p>
            <a:r>
              <a:rPr lang="bg-BG" dirty="0" smtClean="0"/>
              <a:t>Софтуерен университет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03612" y="1889099"/>
            <a:ext cx="7839541" cy="1311301"/>
          </a:xfrm>
        </p:spPr>
        <p:txBody>
          <a:bodyPr>
            <a:noAutofit/>
          </a:bodyPr>
          <a:lstStyle/>
          <a:p>
            <a:r>
              <a:rPr lang="bg-BG" sz="3400" b="1" dirty="0"/>
              <a:t>Качествено образование, </a:t>
            </a:r>
            <a:r>
              <a:rPr lang="bg-BG" sz="3400" b="1" dirty="0" smtClean="0"/>
              <a:t>професия и </a:t>
            </a:r>
            <a:r>
              <a:rPr lang="bg-BG" sz="3400" b="1" dirty="0"/>
              <a:t>работа за хиляди млади </a:t>
            </a:r>
            <a:r>
              <a:rPr lang="bg-BG" sz="3400" b="1" dirty="0" smtClean="0"/>
              <a:t>хора</a:t>
            </a:r>
            <a:endParaRPr lang="bg-BG" sz="3400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547747"/>
            <a:ext cx="3187613" cy="525135"/>
          </a:xfrm>
        </p:spPr>
        <p:txBody>
          <a:bodyPr/>
          <a:lstStyle/>
          <a:p>
            <a:r>
              <a:rPr lang="bg-BG" noProof="1" smtClean="0"/>
              <a:t>Светлин Наков</a:t>
            </a:r>
            <a:endParaRPr lang="en-US" noProof="1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017646"/>
            <a:ext cx="3187614" cy="444343"/>
          </a:xfrm>
        </p:spPr>
        <p:txBody>
          <a:bodyPr/>
          <a:lstStyle/>
          <a:p>
            <a:r>
              <a:rPr lang="bg-BG" dirty="0" smtClean="0"/>
              <a:t>Вдъхновител на проекта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760412" y="5451349"/>
            <a:ext cx="3187613" cy="382788"/>
          </a:xfrm>
        </p:spPr>
        <p:txBody>
          <a:bodyPr/>
          <a:lstStyle/>
          <a:p>
            <a:r>
              <a:rPr lang="bg-BG" sz="2000" dirty="0" smtClean="0"/>
              <a:t>Софтуерен университет</a:t>
            </a:r>
            <a:endParaRPr lang="en-US" sz="200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60412" y="5820446"/>
            <a:ext cx="3187613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softuni.bg</a:t>
            </a:r>
            <a:endParaRPr lang="en-US" sz="1800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2099" r="-4044"/>
          <a:stretch/>
        </p:blipFill>
        <p:spPr bwMode="auto">
          <a:xfrm>
            <a:off x="825157" y="175260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676" y="3551711"/>
            <a:ext cx="2362192" cy="25923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987" y="3551712"/>
            <a:ext cx="3258480" cy="259235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 smtClean="0">
                <a:solidFill>
                  <a:schemeClr val="tx2">
                    <a:lumMod val="75000"/>
                  </a:schemeClr>
                </a:solidFill>
                <a:hlinkClick r:id="rId2"/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#TODO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442708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bg-BG" dirty="0" smtClean="0"/>
              <a:t>Софтуерен университет (</a:t>
            </a:r>
            <a:r>
              <a:rPr lang="bg-BG" noProof="1" smtClean="0"/>
              <a:t>СофтУни</a:t>
            </a:r>
            <a:r>
              <a:rPr lang="en-US" dirty="0" smtClean="0"/>
              <a:t>)</a:t>
            </a:r>
          </a:p>
          <a:p>
            <a:pPr lvl="1">
              <a:lnSpc>
                <a:spcPct val="110000"/>
              </a:lnSpc>
            </a:pPr>
            <a:r>
              <a:rPr lang="bg-BG" dirty="0" smtClean="0"/>
              <a:t>Качествено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образование</a:t>
            </a:r>
            <a:r>
              <a:rPr lang="en-US" dirty="0" smtClean="0"/>
              <a:t>,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професия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работа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за софтуерни инженери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 smtClean="0"/>
              <a:t>20+ </a:t>
            </a:r>
            <a:r>
              <a:rPr lang="bg-BG" dirty="0" smtClean="0"/>
              <a:t>практически курса</a:t>
            </a:r>
            <a:r>
              <a:rPr lang="en-US" dirty="0" smtClean="0"/>
              <a:t>, 20+ </a:t>
            </a:r>
            <a:r>
              <a:rPr lang="bg-BG" dirty="0" smtClean="0"/>
              <a:t>изпита</a:t>
            </a:r>
            <a:r>
              <a:rPr lang="en-US" dirty="0" smtClean="0"/>
              <a:t>, 15+ </a:t>
            </a:r>
            <a:r>
              <a:rPr lang="bg-BG" dirty="0" smtClean="0"/>
              <a:t>проекта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~ 2 </a:t>
            </a:r>
            <a:r>
              <a:rPr lang="bg-BG" dirty="0" smtClean="0">
                <a:sym typeface="Wingdings" panose="05000000000000000000" pitchFamily="2" charset="2"/>
              </a:rPr>
              <a:t>години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bg-BG" dirty="0" smtClean="0"/>
              <a:t>Бакалавърска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диплома</a:t>
            </a:r>
            <a:r>
              <a:rPr lang="en-US" dirty="0" smtClean="0"/>
              <a:t>:</a:t>
            </a:r>
            <a:r>
              <a:rPr lang="bg-BG" dirty="0" smtClean="0"/>
              <a:t> </a:t>
            </a:r>
            <a:r>
              <a:rPr lang="en-US" dirty="0" smtClean="0"/>
              <a:t>2 </a:t>
            </a:r>
            <a:r>
              <a:rPr lang="bg-BG" dirty="0" smtClean="0"/>
              <a:t>години</a:t>
            </a:r>
            <a:r>
              <a:rPr lang="en-US" dirty="0" smtClean="0"/>
              <a:t> </a:t>
            </a:r>
            <a:r>
              <a:rPr lang="en-US" dirty="0"/>
              <a:t>@ </a:t>
            </a:r>
            <a:r>
              <a:rPr lang="bg-BG" noProof="1" smtClean="0"/>
              <a:t>СофтУни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+ 1-2 </a:t>
            </a:r>
            <a:r>
              <a:rPr lang="bg-BG" dirty="0" smtClean="0"/>
              <a:t>годин</a:t>
            </a:r>
            <a:r>
              <a:rPr lang="bg-BG" dirty="0"/>
              <a:t>и</a:t>
            </a:r>
            <a:r>
              <a:rPr lang="bg-BG" dirty="0" smtClean="0"/>
              <a:t> в университет-партньор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Присъствено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и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онлайн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обучение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bg-BG" dirty="0" smtClean="0"/>
              <a:t>Работа</a:t>
            </a:r>
          </a:p>
          <a:p>
            <a:pPr lvl="1">
              <a:lnSpc>
                <a:spcPct val="110000"/>
              </a:lnSpc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Безплатен старт</a:t>
            </a:r>
            <a:r>
              <a:rPr lang="en-US" dirty="0" smtClean="0"/>
              <a:t> </a:t>
            </a:r>
            <a:r>
              <a:rPr lang="bg-BG" dirty="0" smtClean="0"/>
              <a:t>– всеки месец нов курс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Добре дошли в</a:t>
            </a:r>
            <a:r>
              <a:rPr lang="en-US" dirty="0" smtClean="0"/>
              <a:t> </a:t>
            </a:r>
            <a:r>
              <a:rPr lang="bg-BG" noProof="1" smtClean="0"/>
              <a:t>СофтУни</a:t>
            </a:r>
            <a:endParaRPr lang="en-US" noProof="1"/>
          </a:p>
        </p:txBody>
      </p:sp>
      <p:pic>
        <p:nvPicPr>
          <p:cNvPr id="5" name="Picture 4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925" y="4392283"/>
            <a:ext cx="2392924" cy="190374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36383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3351212" y="838200"/>
            <a:ext cx="5334000" cy="12308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>
                <a:solidFill>
                  <a:prstClr val="black"/>
                </a:solidFill>
              </a:rPr>
              <a:t>Programming Basics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Учебен план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31996" y="3174116"/>
            <a:ext cx="6096000" cy="1840946"/>
          </a:xfrm>
          <a:prstGeom prst="rect">
            <a:avLst/>
          </a:prstGeom>
          <a:solidFill>
            <a:srgbClr val="99CCFF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>
                <a:solidFill>
                  <a:prstClr val="black"/>
                </a:solidFill>
              </a:rPr>
              <a:t>Technologies </a:t>
            </a:r>
            <a:r>
              <a:rPr lang="en-US" sz="2800" dirty="0" smtClean="0">
                <a:solidFill>
                  <a:prstClr val="black"/>
                </a:solidFill>
              </a:rPr>
              <a:t>Module</a:t>
            </a:r>
            <a:endParaRPr lang="bg-BG" sz="2800" dirty="0" smtClean="0">
              <a:solidFill>
                <a:prstClr val="black"/>
              </a:solidFill>
            </a:endParaRP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bg-BG" sz="2000" dirty="0" smtClean="0">
                <a:solidFill>
                  <a:prstClr val="black"/>
                </a:solidFill>
              </a:rPr>
              <a:t>(интензивен или разширен)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340337" y="3230180"/>
            <a:ext cx="146706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dirty="0">
                <a:solidFill>
                  <a:srgbClr val="FBEEC9">
                    <a:lumMod val="75000"/>
                  </a:srgbClr>
                </a:solidFill>
              </a:rPr>
              <a:t>4 </a:t>
            </a:r>
            <a:r>
              <a:rPr lang="bg-BG" sz="2600" dirty="0" smtClean="0">
                <a:solidFill>
                  <a:srgbClr val="FBEEC9">
                    <a:lumMod val="75000"/>
                  </a:srgbClr>
                </a:solidFill>
              </a:rPr>
              <a:t>месеца</a:t>
            </a:r>
            <a:endParaRPr lang="en-US" sz="2600" dirty="0">
              <a:solidFill>
                <a:srgbClr val="FBEEC9">
                  <a:lumMod val="75000"/>
                </a:srgb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37788" y="4179528"/>
            <a:ext cx="1001375" cy="761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/>
            </a:lvl1pPr>
          </a:lstStyle>
          <a:p>
            <a:r>
              <a: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+ </a:t>
            </a:r>
            <a:r>
              <a:rPr lang="en-US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</a:t>
            </a:r>
            <a:endParaRPr lang="en-US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048306" y="4177580"/>
            <a:ext cx="1674505" cy="76394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/>
            </a:lvl1pPr>
          </a:lstStyle>
          <a:p>
            <a:r>
              <a: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Programming </a:t>
            </a:r>
            <a:r>
              <a:rPr lang="en-US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Fundamentals</a:t>
            </a:r>
            <a:endParaRPr lang="bg-BG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435622" y="1498643"/>
            <a:ext cx="5097190" cy="41802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/>
            </a:lvl1pPr>
          </a:lstStyle>
          <a:p>
            <a:r>
              <a:rPr lang="en-US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Programming for </a:t>
            </a:r>
            <a:r>
              <a: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beginners</a:t>
            </a:r>
            <a:endParaRPr lang="bg-BG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031252" y="4179528"/>
            <a:ext cx="1064676" cy="761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/>
            </a:lvl1pPr>
          </a:lstStyle>
          <a:p>
            <a:r>
              <a: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PHP + MySQL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210761" y="4179527"/>
            <a:ext cx="762002" cy="761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/>
            </a:lvl1pPr>
          </a:lstStyle>
          <a:p>
            <a:r>
              <a: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C# Web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077934" y="4179527"/>
            <a:ext cx="795852" cy="761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/>
            </a:lvl1pPr>
          </a:lstStyle>
          <a:p>
            <a:r>
              <a: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Web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383527" y="838200"/>
            <a:ext cx="301685" cy="36933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bg-BG" sz="1800" dirty="0" smtClean="0">
                <a:solidFill>
                  <a:prstClr val="white"/>
                </a:solidFill>
              </a:rPr>
              <a:t>3</a:t>
            </a: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271174" y="3174116"/>
            <a:ext cx="756938" cy="36933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1800" dirty="0" smtClean="0">
                <a:solidFill>
                  <a:prstClr val="white"/>
                </a:solidFill>
              </a:rPr>
              <a:t>6 + 12</a:t>
            </a: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88815" y="954627"/>
            <a:ext cx="222804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 smtClean="0">
                <a:solidFill>
                  <a:prstClr val="white"/>
                </a:solidFill>
              </a:rPr>
              <a:t>Безплатен</a:t>
            </a:r>
          </a:p>
          <a:p>
            <a:r>
              <a:rPr lang="bg-BG" sz="2600" dirty="0" smtClean="0">
                <a:solidFill>
                  <a:prstClr val="white"/>
                </a:solidFill>
              </a:rPr>
              <a:t>входящ модул</a:t>
            </a:r>
            <a:endParaRPr lang="en-US" sz="2600" dirty="0">
              <a:solidFill>
                <a:prstClr val="white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88815" y="3375840"/>
            <a:ext cx="245131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 smtClean="0">
                <a:solidFill>
                  <a:prstClr val="white"/>
                </a:solidFill>
              </a:rPr>
              <a:t>Ориентационен</a:t>
            </a:r>
          </a:p>
          <a:p>
            <a:r>
              <a:rPr lang="bg-BG" sz="2600" dirty="0" smtClean="0">
                <a:solidFill>
                  <a:prstClr val="white"/>
                </a:solidFill>
              </a:rPr>
              <a:t>модул</a:t>
            </a:r>
            <a:endParaRPr lang="en-US" sz="2600" dirty="0">
              <a:solidFill>
                <a:prstClr val="white"/>
              </a:solidFill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>
            <a:off x="0" y="2971800"/>
            <a:ext cx="12188825" cy="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0" y="5181600"/>
            <a:ext cx="12188825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9027996" y="4642724"/>
            <a:ext cx="293381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 smtClean="0">
                <a:solidFill>
                  <a:prstClr val="white"/>
                </a:solidFill>
              </a:rPr>
              <a:t>Избор на професия</a:t>
            </a:r>
            <a:endParaRPr lang="en-US" sz="2600" dirty="0">
              <a:solidFill>
                <a:prstClr val="white"/>
              </a:solidFill>
            </a:endParaRPr>
          </a:p>
        </p:txBody>
      </p:sp>
      <p:cxnSp>
        <p:nvCxnSpPr>
          <p:cNvPr id="77" name="Straight Arrow Connector 76"/>
          <p:cNvCxnSpPr>
            <a:stCxn id="76" idx="1"/>
          </p:cNvCxnSpPr>
          <p:nvPr/>
        </p:nvCxnSpPr>
        <p:spPr>
          <a:xfrm flipH="1">
            <a:off x="8417918" y="4888946"/>
            <a:ext cx="610078" cy="29265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351212" y="5892539"/>
            <a:ext cx="5334000" cy="6026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>
                <a:solidFill>
                  <a:prstClr val="black"/>
                </a:solidFill>
              </a:rPr>
              <a:t>Professional Qualification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88815" y="5446263"/>
            <a:ext cx="260013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 smtClean="0">
                <a:solidFill>
                  <a:prstClr val="white"/>
                </a:solidFill>
              </a:rPr>
              <a:t>Основни модули</a:t>
            </a:r>
          </a:p>
          <a:p>
            <a:r>
              <a:rPr lang="bg-BG" sz="2600" dirty="0" smtClean="0">
                <a:solidFill>
                  <a:prstClr val="white"/>
                </a:solidFill>
              </a:rPr>
              <a:t>за професии</a:t>
            </a:r>
            <a:endParaRPr lang="en-US" sz="2600" dirty="0">
              <a:solidFill>
                <a:prstClr val="white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340337" y="1128762"/>
            <a:ext cx="146706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dirty="0" smtClean="0">
                <a:solidFill>
                  <a:srgbClr val="FBEEC9">
                    <a:lumMod val="75000"/>
                  </a:srgbClr>
                </a:solidFill>
              </a:rPr>
              <a:t>2 </a:t>
            </a:r>
            <a:r>
              <a:rPr lang="bg-BG" sz="2600" dirty="0" smtClean="0">
                <a:solidFill>
                  <a:srgbClr val="FBEEC9">
                    <a:lumMod val="75000"/>
                  </a:srgbClr>
                </a:solidFill>
              </a:rPr>
              <a:t>месец</a:t>
            </a:r>
            <a:r>
              <a:rPr lang="en-US" sz="2600" dirty="0" smtClean="0">
                <a:solidFill>
                  <a:srgbClr val="FBEEC9">
                    <a:lumMod val="75000"/>
                  </a:srgbClr>
                </a:solidFill>
              </a:rPr>
              <a:t>a</a:t>
            </a:r>
            <a:endParaRPr lang="en-US" sz="2600" dirty="0">
              <a:solidFill>
                <a:srgbClr val="FBEEC9">
                  <a:lumMod val="75000"/>
                </a:srgb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9901114" y="5474255"/>
            <a:ext cx="190629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dirty="0">
                <a:solidFill>
                  <a:srgbClr val="FBEEC9">
                    <a:lumMod val="75000"/>
                  </a:srgbClr>
                </a:solidFill>
              </a:rPr>
              <a:t>8-24 </a:t>
            </a:r>
            <a:r>
              <a:rPr lang="bg-BG" sz="2600" dirty="0" smtClean="0">
                <a:solidFill>
                  <a:srgbClr val="FBEEC9">
                    <a:lumMod val="75000"/>
                  </a:srgbClr>
                </a:solidFill>
              </a:rPr>
              <a:t>месеца</a:t>
            </a:r>
            <a:endParaRPr lang="en-US" sz="2600" dirty="0">
              <a:solidFill>
                <a:srgbClr val="FBEEC9">
                  <a:lumMod val="75000"/>
                </a:srgbClr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979996" y="2079248"/>
            <a:ext cx="0" cy="11050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7" idx="2"/>
          </p:cNvCxnSpPr>
          <p:nvPr/>
        </p:nvCxnSpPr>
        <p:spPr>
          <a:xfrm>
            <a:off x="5979996" y="5015062"/>
            <a:ext cx="457200" cy="8774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7" idx="2"/>
          </p:cNvCxnSpPr>
          <p:nvPr/>
        </p:nvCxnSpPr>
        <p:spPr>
          <a:xfrm>
            <a:off x="5979996" y="5015062"/>
            <a:ext cx="1600200" cy="8774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7" idx="2"/>
          </p:cNvCxnSpPr>
          <p:nvPr/>
        </p:nvCxnSpPr>
        <p:spPr>
          <a:xfrm flipH="1">
            <a:off x="4074996" y="5015062"/>
            <a:ext cx="1905000" cy="8774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7" idx="2"/>
          </p:cNvCxnSpPr>
          <p:nvPr/>
        </p:nvCxnSpPr>
        <p:spPr>
          <a:xfrm flipH="1">
            <a:off x="5217996" y="5015062"/>
            <a:ext cx="762000" cy="8774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4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Професии</a:t>
            </a:r>
            <a:endParaRPr lang="en-US" dirty="0"/>
          </a:p>
        </p:txBody>
      </p:sp>
      <p:sp>
        <p:nvSpPr>
          <p:cNvPr id="50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C# Web Developer</a:t>
            </a:r>
            <a:endParaRPr lang="bg-BG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Java </a:t>
            </a:r>
            <a:r>
              <a:rPr lang="en-US" dirty="0"/>
              <a:t>Web </a:t>
            </a:r>
            <a:r>
              <a:rPr lang="en-US" dirty="0" smtClean="0"/>
              <a:t>Developer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JavaScript </a:t>
            </a:r>
            <a:r>
              <a:rPr lang="en-US" dirty="0"/>
              <a:t>Developer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PHP Developer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/>
          </a:p>
          <a:p>
            <a:pPr marL="0" indent="0">
              <a:lnSpc>
                <a:spcPct val="110000"/>
              </a:lnSpc>
              <a:buNone/>
            </a:pPr>
            <a:r>
              <a:rPr lang="bg-BG" dirty="0" smtClean="0"/>
              <a:t>На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softuni.bg/curriculum</a:t>
            </a:r>
            <a:r>
              <a:rPr lang="bg-BG" dirty="0" smtClean="0"/>
              <a:t> можете да разгледате подробности за всяка професия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03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1" y="990601"/>
            <a:ext cx="11768223" cy="5730876"/>
          </a:xfrm>
        </p:spPr>
        <p:txBody>
          <a:bodyPr>
            <a:normAutofit fontScale="77500" lnSpcReduction="20000"/>
          </a:bodyPr>
          <a:lstStyle/>
          <a:p>
            <a:r>
              <a:rPr lang="bg-BG" b="1" noProof="1" smtClean="0">
                <a:solidFill>
                  <a:schemeClr val="tx2">
                    <a:lumMod val="75000"/>
                  </a:schemeClr>
                </a:solidFill>
              </a:rPr>
              <a:t>СофтУни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 сертификати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Всеки курс преминат с успех над 5.00 дава пълният брой кредити</a:t>
            </a:r>
          </a:p>
          <a:p>
            <a:pPr lvl="1"/>
            <a:r>
              <a:rPr lang="bg-BG" sz="2800" dirty="0" smtClean="0"/>
              <a:t>За успех от 3 до 5 се кредитите скалират. </a:t>
            </a:r>
            <a:r>
              <a:rPr lang="bg-BG" sz="2800" b="1" dirty="0" smtClean="0"/>
              <a:t>Пример:</a:t>
            </a:r>
            <a:r>
              <a:rPr lang="bg-BG" sz="2800" dirty="0" smtClean="0"/>
              <a:t> от 3.00 до 3.99 -&gt; 1/3; от 4.00 до 4.99 -&gt; 2/3; от 5.00 до 6.00 -&gt; 3/3</a:t>
            </a:r>
            <a:endParaRPr lang="en-US" sz="2800" dirty="0" smtClean="0"/>
          </a:p>
          <a:p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Диплома за професия</a:t>
            </a:r>
            <a:r>
              <a:rPr lang="en-US" dirty="0" smtClean="0"/>
              <a:t> </a:t>
            </a:r>
            <a:r>
              <a:rPr lang="bg-BG" dirty="0" smtClean="0"/>
              <a:t>от </a:t>
            </a:r>
            <a:r>
              <a:rPr lang="bg-BG" noProof="1" smtClean="0"/>
              <a:t>СофтУни</a:t>
            </a:r>
          </a:p>
          <a:p>
            <a:pPr lvl="1"/>
            <a:r>
              <a:rPr lang="en-US" dirty="0" smtClean="0"/>
              <a:t>JavaScript </a:t>
            </a:r>
            <a:r>
              <a:rPr lang="en-US" dirty="0" smtClean="0"/>
              <a:t>Developer: &gt;</a:t>
            </a:r>
            <a:r>
              <a:rPr lang="bg-BG" dirty="0" smtClean="0"/>
              <a:t>8</a:t>
            </a:r>
            <a:r>
              <a:rPr lang="en-US" dirty="0" smtClean="0"/>
              <a:t>0 </a:t>
            </a:r>
            <a:r>
              <a:rPr lang="bg-BG" dirty="0" smtClean="0"/>
              <a:t>кредита</a:t>
            </a:r>
            <a:endParaRPr lang="en-US" dirty="0" smtClean="0"/>
          </a:p>
          <a:p>
            <a:pPr lvl="1"/>
            <a:r>
              <a:rPr lang="en-US" dirty="0" smtClean="0"/>
              <a:t>PHP Developer</a:t>
            </a:r>
            <a:r>
              <a:rPr lang="en-US" dirty="0"/>
              <a:t>: </a:t>
            </a:r>
            <a:r>
              <a:rPr lang="en-US" dirty="0" smtClean="0"/>
              <a:t>&gt;80 </a:t>
            </a:r>
            <a:r>
              <a:rPr lang="bg-BG" dirty="0" smtClean="0"/>
              <a:t>кредита</a:t>
            </a:r>
            <a:endParaRPr lang="en-US" dirty="0" smtClean="0"/>
          </a:p>
          <a:p>
            <a:pPr lvl="1"/>
            <a:r>
              <a:rPr lang="en-US" dirty="0" smtClean="0"/>
              <a:t>C# Web Developer</a:t>
            </a:r>
            <a:r>
              <a:rPr lang="en-US" dirty="0"/>
              <a:t>: &gt;</a:t>
            </a:r>
            <a:r>
              <a:rPr lang="en-US" dirty="0" smtClean="0"/>
              <a:t>1</a:t>
            </a:r>
            <a:r>
              <a:rPr lang="bg-BG" dirty="0" smtClean="0"/>
              <a:t>5</a:t>
            </a:r>
            <a:r>
              <a:rPr lang="en-US" dirty="0" smtClean="0"/>
              <a:t>0 </a:t>
            </a:r>
            <a:r>
              <a:rPr lang="bg-BG" dirty="0" smtClean="0"/>
              <a:t>кредита</a:t>
            </a:r>
            <a:endParaRPr lang="en-US" dirty="0" smtClean="0"/>
          </a:p>
          <a:p>
            <a:pPr lvl="1"/>
            <a:r>
              <a:rPr lang="en-US" dirty="0" smtClean="0"/>
              <a:t>Java Web Developer</a:t>
            </a:r>
            <a:r>
              <a:rPr lang="en-US" dirty="0"/>
              <a:t>: &gt;</a:t>
            </a:r>
            <a:r>
              <a:rPr lang="en-US" dirty="0" smtClean="0"/>
              <a:t>1</a:t>
            </a:r>
            <a:r>
              <a:rPr lang="bg-BG" dirty="0" smtClean="0"/>
              <a:t>5</a:t>
            </a:r>
            <a:r>
              <a:rPr lang="en-US" dirty="0" smtClean="0"/>
              <a:t>0 </a:t>
            </a:r>
            <a:r>
              <a:rPr lang="bg-BG" dirty="0"/>
              <a:t>кредита</a:t>
            </a:r>
            <a:endParaRPr lang="en-US" dirty="0" smtClean="0"/>
          </a:p>
          <a:p>
            <a:r>
              <a:rPr lang="bg-BG" dirty="0" smtClean="0"/>
              <a:t>Диплома за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висше образование </a:t>
            </a:r>
            <a:r>
              <a:rPr lang="bg-BG" dirty="0" smtClean="0"/>
              <a:t>(бакалавърска степен)</a:t>
            </a:r>
          </a:p>
          <a:p>
            <a:pPr lvl="1"/>
            <a:r>
              <a:rPr lang="bg-BG" dirty="0" smtClean="0"/>
              <a:t>От </a:t>
            </a:r>
            <a:r>
              <a:rPr lang="bg-BG" dirty="0" smtClean="0">
                <a:hlinkClick r:id="rId2"/>
              </a:rPr>
              <a:t>университети-партньори</a:t>
            </a:r>
            <a:r>
              <a:rPr lang="bg-BG" dirty="0" smtClean="0"/>
              <a:t> (МТМ колеж, ВСУ, БСУ)</a:t>
            </a:r>
          </a:p>
          <a:p>
            <a:pPr lvl="1"/>
            <a:r>
              <a:rPr lang="bg-BG" dirty="0" smtClean="0"/>
              <a:t>2 години @ </a:t>
            </a:r>
            <a:r>
              <a:rPr lang="bg-BG" noProof="1" smtClean="0"/>
              <a:t>СофтУни</a:t>
            </a:r>
            <a:r>
              <a:rPr lang="bg-BG" dirty="0" smtClean="0"/>
              <a:t> + 1-2 години @ университет-партньор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Дипломи и сертификати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57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noProof="1" smtClean="0"/>
              <a:t>СофтУни</a:t>
            </a:r>
            <a:r>
              <a:rPr lang="bg-BG" dirty="0" smtClean="0"/>
              <a:t> помага на студентите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да започнат работа</a:t>
            </a:r>
          </a:p>
          <a:p>
            <a:pPr lvl="1">
              <a:lnSpc>
                <a:spcPct val="120000"/>
              </a:lnSpc>
            </a:pPr>
            <a:r>
              <a:rPr lang="bg-BG" dirty="0" smtClean="0"/>
              <a:t>Договори с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hlinkClick r:id="rId2"/>
              </a:rPr>
              <a:t>70+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  <a:hlinkClick r:id="rId2"/>
              </a:rPr>
              <a:t>ИТ фирми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за наемане на студенти от </a:t>
            </a:r>
            <a:r>
              <a:rPr lang="bg-BG" noProof="1" smtClean="0"/>
              <a:t>СофтУни</a:t>
            </a:r>
          </a:p>
          <a:p>
            <a:pPr lvl="1">
              <a:lnSpc>
                <a:spcPct val="120000"/>
              </a:lnSpc>
            </a:pPr>
            <a:r>
              <a:rPr lang="bg-BG" dirty="0" smtClean="0"/>
              <a:t>Най-силните студенти имат възможност за стаж в СофтУни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Топ студентите</a:t>
            </a:r>
            <a:r>
              <a:rPr lang="bg-BG" dirty="0" smtClean="0"/>
              <a:t> избират между много работодатели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bg-BG" dirty="0" smtClean="0"/>
              <a:t>Не обещаваме работа за студентите със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слаби резултати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Работа за завършилите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037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Софтуерен университет (СофтУни)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://softuni.bg/courses/programming-basics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8812" y="1305705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4212" y="1316222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13" name="Picture 12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684119" y="2709374"/>
            <a:ext cx="2097840" cy="932890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230514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 smtClean="0"/>
              <a:t>Безплатни обучения в </a:t>
            </a:r>
            <a:r>
              <a:rPr lang="bg-BG" noProof="1" smtClean="0"/>
              <a:t>СофтУни</a:t>
            </a:r>
            <a:endParaRPr lang="bg-BG" noProof="1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295400"/>
            <a:ext cx="9429532" cy="49530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Фондация "Софтуерен университет" </a:t>
            </a:r>
            <a:r>
              <a:rPr lang="en-US" sz="3200" dirty="0" smtClean="0"/>
              <a:t>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bg-BG" sz="3200" dirty="0" smtClean="0"/>
              <a:t>Софтуерен университет </a:t>
            </a:r>
            <a:r>
              <a:rPr lang="en-US" sz="3200" dirty="0" smtClean="0"/>
              <a:t>– </a:t>
            </a:r>
            <a:r>
              <a:rPr lang="bg-BG" sz="3200" dirty="0" smtClean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bg-BG" dirty="0" smtClean="0"/>
              <a:t> </a:t>
            </a:r>
            <a:r>
              <a:rPr lang="en-US" dirty="0" smtClean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 smtClean="0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 форум</a:t>
            </a:r>
            <a:r>
              <a:rPr lang="en-US" noProof="1" smtClean="0"/>
              <a:t> – </a:t>
            </a: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8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0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4648200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2" tooltip="Software University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40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2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386</Words>
  <Application>Microsoft Office PowerPoint</Application>
  <PresentationFormat>Custom</PresentationFormat>
  <Paragraphs>86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Wingdings</vt:lpstr>
      <vt:lpstr>Wingdings 2</vt:lpstr>
      <vt:lpstr>1_SoftUni 16x9</vt:lpstr>
      <vt:lpstr>SoftUni 16x9</vt:lpstr>
      <vt:lpstr>2_SoftUni 16x9</vt:lpstr>
      <vt:lpstr>Софтуерен университет</vt:lpstr>
      <vt:lpstr>Have a Question?</vt:lpstr>
      <vt:lpstr>Добре дошли в СофтУни</vt:lpstr>
      <vt:lpstr>Учебен план</vt:lpstr>
      <vt:lpstr>Професии</vt:lpstr>
      <vt:lpstr>Дипломи и сертификати</vt:lpstr>
      <vt:lpstr>Работа за завършилите</vt:lpstr>
      <vt:lpstr>Софтуерен университет (СофтУни)</vt:lpstr>
      <vt:lpstr>Безплатни 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Добре дошли в СофтУни</dc:title>
  <dc:subject>C# Basics Course</dc:subject>
  <dc:creator/>
  <cp:keywords>Software University, SoftUni, courses, curriculum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2017-05-16T16:20:54Z</dcterms:modified>
  <cp:category>Software University, SoftUni, courses, curriculum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