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9"/>
  </p:notesMasterIdLst>
  <p:handoutMasterIdLst>
    <p:handoutMasterId r:id="rId40"/>
  </p:handoutMasterIdLst>
  <p:sldIdLst>
    <p:sldId id="274" r:id="rId3"/>
    <p:sldId id="459" r:id="rId4"/>
    <p:sldId id="276" r:id="rId5"/>
    <p:sldId id="420" r:id="rId6"/>
    <p:sldId id="418" r:id="rId7"/>
    <p:sldId id="428" r:id="rId8"/>
    <p:sldId id="433" r:id="rId9"/>
    <p:sldId id="429" r:id="rId10"/>
    <p:sldId id="434" r:id="rId11"/>
    <p:sldId id="430" r:id="rId12"/>
    <p:sldId id="436" r:id="rId13"/>
    <p:sldId id="438" r:id="rId14"/>
    <p:sldId id="439" r:id="rId15"/>
    <p:sldId id="437" r:id="rId16"/>
    <p:sldId id="442" r:id="rId17"/>
    <p:sldId id="443" r:id="rId18"/>
    <p:sldId id="444" r:id="rId19"/>
    <p:sldId id="451" r:id="rId20"/>
    <p:sldId id="445" r:id="rId21"/>
    <p:sldId id="446" r:id="rId22"/>
    <p:sldId id="440" r:id="rId23"/>
    <p:sldId id="441" r:id="rId24"/>
    <p:sldId id="448" r:id="rId25"/>
    <p:sldId id="449" r:id="rId26"/>
    <p:sldId id="447" r:id="rId27"/>
    <p:sldId id="452" r:id="rId28"/>
    <p:sldId id="453" r:id="rId29"/>
    <p:sldId id="454" r:id="rId30"/>
    <p:sldId id="455" r:id="rId31"/>
    <p:sldId id="457" r:id="rId32"/>
    <p:sldId id="456" r:id="rId33"/>
    <p:sldId id="458" r:id="rId34"/>
    <p:sldId id="427" r:id="rId35"/>
    <p:sldId id="412" r:id="rId36"/>
    <p:sldId id="413" r:id="rId37"/>
    <p:sldId id="414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84" d="100"/>
          <a:sy n="84" d="100"/>
        </p:scale>
        <p:origin x="427" y="8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20-Apr-17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20-Apr-17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79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934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0812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5736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20-Apr-17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8.png"/><Relationship Id="rId14" Type="http://schemas.openxmlformats.org/officeDocument/2006/relationships/hyperlink" Target="http://www.indeavr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38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6.png"/><Relationship Id="rId1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udge.softuni.bg/Contests/Practice/Index/155#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udge.softuni.bg/Contests/Practice/Index/155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udge.softuni.bg/Contests/Practice/Index/155#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Чертане с цикли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61402"/>
            <a:ext cx="8215099" cy="701700"/>
          </a:xfrm>
        </p:spPr>
        <p:txBody>
          <a:bodyPr>
            <a:normAutofit/>
          </a:bodyPr>
          <a:lstStyle/>
          <a:p>
            <a:r>
              <a:rPr lang="bg-BG" dirty="0" smtClean="0"/>
              <a:t>Чертане на фигурки на конзолата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849425" y="3384408"/>
            <a:ext cx="1473480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рисуване</a:t>
            </a:r>
            <a:b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с цикли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7558417" y="2590216"/>
            <a:ext cx="4173548" cy="3618333"/>
            <a:chOff x="7340506" y="2293756"/>
            <a:chExt cx="4594703" cy="3914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26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34963" y="2293756"/>
              <a:ext cx="2300246" cy="2095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на конзолата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квадратна рамка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Квадратна рамка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365285"/>
            <a:ext cx="2133597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953904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598609" y="2797206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5011" y="1953904"/>
            <a:ext cx="8215198" cy="40195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top row: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("+");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n-2;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 -");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+");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 = 0; row &lt; n - 2; row++)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 rows: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- - - |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bottom row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- -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505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9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Ромбче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ромбче от звездички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396068"/>
            <a:ext cx="1450975" cy="24944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1" y="1997172"/>
            <a:ext cx="1450975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484311" y="2827492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83010" y="1997172"/>
            <a:ext cx="8193002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row = 1; row &lt;= n; row++)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(var col = 1; col &lt;= n-row;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(var col = 1; col &lt; row;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down side of the rhomb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0412" y="61404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3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Напишете програма, която въвежда число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(1 ≤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≤ 100)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печата коледна елха </a:t>
            </a:r>
            <a:r>
              <a:rPr lang="bg-BG" dirty="0" smtClean="0"/>
              <a:t>с размер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 smtClean="0"/>
              <a:t> като в примерите по-долу: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Коледна елха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5991" y="2667000"/>
            <a:ext cx="14478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40990" y="2667000"/>
            <a:ext cx="1752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61531" y="2668487"/>
            <a:ext cx="2443081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212" y="2667000"/>
            <a:ext cx="1117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61791" y="2667000"/>
            <a:ext cx="2088000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3724" y="6049028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6782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</a:t>
            </a:r>
            <a:r>
              <a:rPr lang="bg-BG" dirty="0" smtClean="0"/>
              <a:t>елха 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31310"/>
            <a:ext cx="10667998" cy="51183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&lt;= n; i++)</a:t>
            </a: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i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string(' ',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i);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61412" y="3763196"/>
            <a:ext cx="2443081" cy="2380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</p:spTree>
    <p:extLst>
      <p:ext uri="{BB962C8B-B14F-4D97-AF65-F5344CB8AC3E}">
        <p14:creationId xmlns:p14="http://schemas.microsoft.com/office/powerpoint/2010/main" val="254142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2340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Работа с вложени цикли и проверки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48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цяло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(3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слънчеви очила </a:t>
            </a:r>
            <a:r>
              <a:rPr lang="bg-BG" sz="3200" dirty="0" smtClean="0"/>
              <a:t>с размер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5*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sz="3200" dirty="0" smtClean="0"/>
              <a:t>x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 като в примерите: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3812" y="3359507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72208" y="3359504"/>
            <a:ext cx="4741804" cy="21268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4360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judge.softuni.bg/Contests/Practice/Index/155#7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93812" y="2661314"/>
            <a:ext cx="3581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772208" y="2661311"/>
            <a:ext cx="47418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5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</a:t>
            </a:r>
            <a:r>
              <a:rPr lang="bg-BG" dirty="0" smtClean="0"/>
              <a:t>очила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095208"/>
            <a:ext cx="10667998" cy="53272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top part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- 2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b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</a:t>
            </a:r>
            <a:endParaRPr lang="nn-NO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bottom part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42212" y="3048000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131814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</a:t>
            </a:r>
            <a:r>
              <a:rPr lang="bg-BG" dirty="0" smtClean="0"/>
              <a:t>очила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43621"/>
            <a:ext cx="10667998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middle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- 2; i++)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== (n-1) / 2 - 1)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Console.Write(new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n));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 ', n));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  <a:endParaRPr lang="nn-NO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79775" y="1508208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324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</a:t>
            </a:r>
            <a:r>
              <a:rPr lang="bg-BG" sz="3200" dirty="0" smtClean="0"/>
              <a:t>2</a:t>
            </a:r>
            <a:r>
              <a:rPr lang="en-US" sz="3200" dirty="0" smtClean="0"/>
              <a:t>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къщичка </a:t>
            </a:r>
            <a:r>
              <a:rPr lang="bg-BG" sz="3200" dirty="0" smtClean="0"/>
              <a:t>с размер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x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Къщичка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56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61412" y="1993590"/>
            <a:ext cx="260820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6031045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judge.softuni.bg/Contests/Practice/Index/155#8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56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761412" y="1295400"/>
            <a:ext cx="26082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8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993706" y="3229250"/>
            <a:ext cx="1905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993706" y="2531057"/>
            <a:ext cx="1905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370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|*|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370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61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#TODO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Къщичка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4" y="1194036"/>
            <a:ext cx="10943998" cy="51733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 = 1;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 % 2 == 0) stars++;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(n+1) / 2; 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roof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padding =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- stars) / 2)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('-',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padding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string('*', stars));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Console.WriteLine(new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string('-',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padding);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stars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stars + 2;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n / 2; 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house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body: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371012" y="2854656"/>
            <a:ext cx="19050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</p:txBody>
      </p:sp>
    </p:spTree>
    <p:extLst>
      <p:ext uri="{BB962C8B-B14F-4D97-AF65-F5344CB8AC3E}">
        <p14:creationId xmlns:p14="http://schemas.microsoft.com/office/powerpoint/2010/main" val="129667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986807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цяло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(1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диамант </a:t>
            </a:r>
            <a:r>
              <a:rPr lang="bg-BG" sz="3200" dirty="0" smtClean="0"/>
              <a:t>с размер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Диамант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60612" y="3216861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99612" y="2462521"/>
            <a:ext cx="18288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6714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judge.softuni.bg/Contests/Practice/Index/155#9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606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599612" y="1764329"/>
            <a:ext cx="18288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713412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713412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84212" y="3216861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842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89063" y="5020704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9063" y="4322511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037012" y="3229740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037012" y="2531547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635816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635816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6404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Диамант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143000"/>
            <a:ext cx="1066799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(n - 1) / 2;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(n-1) / 2; i++)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top part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string('-',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leftRight));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Console.Write("*");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 - 2 *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- 2;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0)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string('-',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mid));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Console.Write("*");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string('-',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leftRight));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leftRight-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 the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bottom part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92854" y="3175716"/>
            <a:ext cx="1949700" cy="19297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92854" y="1447800"/>
            <a:ext cx="1949700" cy="14379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2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85022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обекти в уеб среда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33282"/>
            <a:ext cx="10363200" cy="719034"/>
          </a:xfrm>
        </p:spPr>
        <p:txBody>
          <a:bodyPr/>
          <a:lstStyle/>
          <a:p>
            <a:r>
              <a:rPr lang="en-US" dirty="0" smtClean="0"/>
              <a:t>ASP.NET MVC </a:t>
            </a:r>
            <a:r>
              <a:rPr lang="bg-BG" dirty="0" smtClean="0"/>
              <a:t>приложение за чертане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785122"/>
            <a:ext cx="7162800" cy="379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9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разработи </a:t>
            </a:r>
            <a:r>
              <a:rPr lang="en-US" dirty="0" smtClean="0"/>
              <a:t>ASP.NET MVC </a:t>
            </a:r>
            <a:r>
              <a:rPr lang="bg-BG" dirty="0" smtClean="0"/>
              <a:t>уеб приложение 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визуализация на рейтинг</a:t>
            </a:r>
            <a:r>
              <a:rPr lang="bg-BG" dirty="0" smtClean="0"/>
              <a:t> (число от 0 до 100)</a:t>
            </a:r>
          </a:p>
          <a:p>
            <a:pPr lvl="1"/>
            <a:r>
              <a:rPr lang="bg-BG" dirty="0" smtClean="0"/>
              <a:t>Чертаят се от 1 до </a:t>
            </a:r>
            <a:r>
              <a:rPr lang="en-US" dirty="0" smtClean="0"/>
              <a:t>10</a:t>
            </a:r>
            <a:r>
              <a:rPr lang="bg-BG" dirty="0" smtClean="0"/>
              <a:t> звездички (с половинки)</a:t>
            </a:r>
            <a:endParaRPr lang="en-US" dirty="0" smtClean="0"/>
          </a:p>
          <a:p>
            <a:pPr lvl="1"/>
            <a:r>
              <a:rPr lang="bg-BG" dirty="0" smtClean="0"/>
              <a:t>Звездичките да се генерират с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цикъл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Визуализация на рейтинг в уеб</a:t>
            </a:r>
            <a:r>
              <a:rPr lang="en-US" dirty="0" smtClean="0"/>
              <a:t> </a:t>
            </a:r>
            <a:r>
              <a:rPr lang="bg-BG" dirty="0" smtClean="0"/>
              <a:t>среда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236" y="4000384"/>
            <a:ext cx="7347176" cy="2248016"/>
          </a:xfrm>
          <a:prstGeom prst="roundRect">
            <a:avLst>
              <a:gd name="adj" fmla="val 2683"/>
            </a:avLst>
          </a:prstGeom>
        </p:spPr>
      </p:pic>
    </p:spTree>
    <p:extLst>
      <p:ext uri="{BB962C8B-B14F-4D97-AF65-F5344CB8AC3E}">
        <p14:creationId xmlns:p14="http://schemas.microsoft.com/office/powerpoint/2010/main" val="318196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уеб приложение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44" y="1261154"/>
            <a:ext cx="9110138" cy="513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Избор на тип уеб приложение: </a:t>
            </a:r>
            <a:r>
              <a:rPr lang="en-US" dirty="0" smtClean="0"/>
              <a:t>MVC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12" y="1169366"/>
            <a:ext cx="6705600" cy="522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2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изглед (</a:t>
            </a:r>
            <a:r>
              <a:rPr lang="en-US" dirty="0" smtClean="0"/>
              <a:t>view)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4" y="1161276"/>
            <a:ext cx="8534398" cy="526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6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bg-BG" dirty="0" smtClean="0"/>
              <a:t>действие (</a:t>
            </a:r>
            <a:r>
              <a:rPr lang="en-US" dirty="0" smtClean="0"/>
              <a:t>action)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1104532"/>
            <a:ext cx="8686800" cy="535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1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Чертане на прости </a:t>
            </a:r>
            <a:r>
              <a:rPr lang="bg-BG" dirty="0" smtClean="0"/>
              <a:t>фигури с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цикъл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Вложени цикли</a:t>
            </a:r>
            <a:r>
              <a:rPr lang="en-US" dirty="0" smtClean="0"/>
              <a:t> (</a:t>
            </a:r>
            <a:r>
              <a:rPr lang="bg-BG" dirty="0" smtClean="0"/>
              <a:t>цикъл в цикъл)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Задачи за чертане: правоъгълници, квадрати, триъгълници, ромбове, …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Чертане на по-сложни фигури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Уеб приложение за чертане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с </a:t>
            </a:r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22" y="1423766"/>
            <a:ext cx="3800782" cy="490083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656129" y="1118195"/>
            <a:ext cx="2153283" cy="1787997"/>
            <a:chOff x="7340506" y="2208490"/>
            <a:chExt cx="4523032" cy="40000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90745" y="2208490"/>
              <a:ext cx="2172793" cy="2172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3465599" cy="5570355"/>
          </a:xfrm>
        </p:spPr>
        <p:txBody>
          <a:bodyPr>
            <a:normAutofit/>
          </a:bodyPr>
          <a:lstStyle/>
          <a:p>
            <a:r>
              <a:rPr lang="bg-BG" sz="3000" dirty="0" smtClean="0"/>
              <a:t>Направете </a:t>
            </a:r>
            <a:r>
              <a:rPr lang="en-US" sz="3000" dirty="0" smtClean="0"/>
              <a:t>folder "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images</a:t>
            </a:r>
            <a:r>
              <a:rPr lang="en-US" sz="3000" dirty="0" smtClean="0"/>
              <a:t>"</a:t>
            </a:r>
            <a:r>
              <a:rPr lang="bg-BG" sz="3000" dirty="0" smtClean="0"/>
              <a:t> в проекта</a:t>
            </a:r>
            <a:endParaRPr lang="en-US" sz="3000" dirty="0" smtClean="0"/>
          </a:p>
          <a:p>
            <a:r>
              <a:rPr lang="en-US" sz="3000" dirty="0" smtClean="0"/>
              <a:t>K</a:t>
            </a:r>
            <a:r>
              <a:rPr lang="bg-BG" sz="3000" dirty="0" smtClean="0"/>
              <a:t>опирайте картинките със звездичките в него с </a:t>
            </a:r>
            <a:r>
              <a:rPr lang="en-US" sz="3000" dirty="0" smtClean="0"/>
              <a:t>copy / paste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Добавяне на картинките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408" y="1447800"/>
            <a:ext cx="7678222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1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Стартирайте приложението с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[Ctrl+F5]</a:t>
            </a:r>
            <a:r>
              <a:rPr lang="bg-BG" dirty="0" smtClean="0"/>
              <a:t> и го тествайте: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Стартиране и тестване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1" y="2057400"/>
            <a:ext cx="7924802" cy="419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5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08660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12813" y="4885022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рейтинги в уеб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814" y="1025830"/>
            <a:ext cx="6553198" cy="346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Можем да чертаем фигури с</a:t>
            </a:r>
            <a:r>
              <a:rPr lang="en-US" sz="3200" dirty="0" smtClean="0"/>
              <a:t> </a:t>
            </a:r>
            <a:r>
              <a:rPr lang="bg-BG" sz="3200" dirty="0" smtClean="0"/>
              <a:t>вложени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/>
              <a:t>-</a:t>
            </a:r>
            <a:r>
              <a:rPr lang="bg-BG" sz="3200" dirty="0" smtClean="0"/>
              <a:t>цикли: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349" y="3106618"/>
            <a:ext cx="3413263" cy="25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97082"/>
            <a:ext cx="6885636" cy="4242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r++)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804" y="2104237"/>
            <a:ext cx="1926608" cy="1427116"/>
          </a:xfrm>
          <a:prstGeom prst="rect">
            <a:avLst/>
          </a:prstGeom>
        </p:spPr>
      </p:pic>
      <p:pic>
        <p:nvPicPr>
          <p:cNvPr id="11" name="Picture 2" descr="https://cdn4.iconfinder.com/data/icons/STROKE/text/png/400/color_fi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3243" flipH="1">
            <a:off x="7983545" y="1793075"/>
            <a:ext cx="1688659" cy="15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332" y="4547316"/>
            <a:ext cx="1816764" cy="18292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Чертане с 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 smtClean="0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257800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Използване на </a:t>
            </a:r>
            <a:r>
              <a:rPr lang="en-US" b="1" dirty="0" smtClean="0"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цикъл за чертане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 от 10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1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0 звездички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sz="3200" dirty="0" smtClean="0"/>
              <a:t>Как работи примерът?</a:t>
            </a:r>
          </a:p>
          <a:p>
            <a:pPr lvl="1">
              <a:lnSpc>
                <a:spcPct val="110000"/>
              </a:lnSpc>
            </a:pPr>
            <a:r>
              <a:rPr lang="bg-BG" sz="3000" dirty="0" smtClean="0"/>
              <a:t>10 пъти печата стринг, който се състои от 10 на брой звездички</a:t>
            </a:r>
            <a:endParaRPr lang="en-US" sz="3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Правоъгълник от 10 </a:t>
            </a:r>
            <a:r>
              <a:rPr lang="en-US" dirty="0" smtClean="0"/>
              <a:t>x</a:t>
            </a:r>
            <a:r>
              <a:rPr lang="bg-BG" dirty="0" smtClean="0"/>
              <a:t> 10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6614" y="2057400"/>
            <a:ext cx="1051559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10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762" y="1845352"/>
            <a:ext cx="2065620" cy="32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 от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 smtClean="0"/>
              <a:t>: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Правоъгълник от </a:t>
            </a:r>
            <a:r>
              <a:rPr lang="en-US" dirty="0" smtClean="0"/>
              <a:t>N</a:t>
            </a:r>
            <a:r>
              <a:rPr lang="bg-BG" dirty="0" smtClean="0"/>
              <a:t> </a:t>
            </a:r>
            <a:r>
              <a:rPr lang="en-US" dirty="0" smtClean="0"/>
              <a:t>x</a:t>
            </a:r>
            <a:r>
              <a:rPr lang="bg-BG" dirty="0" smtClean="0"/>
              <a:t> </a:t>
            </a:r>
            <a:r>
              <a:rPr lang="en-US" dirty="0" smtClean="0"/>
              <a:t>N</a:t>
            </a:r>
            <a:r>
              <a:rPr lang="bg-BG" dirty="0" smtClean="0"/>
              <a:t>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2130240"/>
            <a:ext cx="10667998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n</a:t>
            </a:r>
            <a:r>
              <a:rPr lang="bg-BG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58629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12" y="3426905"/>
            <a:ext cx="4786200" cy="203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0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92928" y="4267200"/>
            <a:ext cx="9854484" cy="163883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Вложени цикли </a:t>
            </a:r>
            <a:r>
              <a:rPr lang="bg-BG" dirty="0" smtClean="0"/>
              <a:t>== цикъл съдържа в себе си друг цикъл</a:t>
            </a:r>
          </a:p>
          <a:p>
            <a:pPr lvl="1"/>
            <a:r>
              <a:rPr lang="bg-BG" dirty="0" smtClean="0"/>
              <a:t>Двата цикъла въртят различни променливи</a:t>
            </a:r>
          </a:p>
          <a:p>
            <a:r>
              <a:rPr lang="bg-BG" dirty="0" smtClean="0"/>
              <a:t>Пример: външен цикъл </a:t>
            </a:r>
            <a:r>
              <a:rPr lang="en-US" dirty="0" smtClean="0"/>
              <a:t>(</a:t>
            </a:r>
            <a:r>
              <a:rPr lang="bg-BG" dirty="0" smtClean="0"/>
              <a:t>по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dirty="0" smtClean="0"/>
              <a:t>)</a:t>
            </a:r>
            <a:r>
              <a:rPr lang="bg-BG" dirty="0" smtClean="0"/>
              <a:t> и вътрешен цикъл</a:t>
            </a:r>
            <a:r>
              <a:rPr lang="en-US" dirty="0" smtClean="0"/>
              <a:t> </a:t>
            </a:r>
            <a:r>
              <a:rPr lang="bg-BG" dirty="0" smtClean="0"/>
              <a:t>(по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Вложени цикли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27212" y="4827645"/>
            <a:ext cx="3886200" cy="49218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4" y="3388412"/>
            <a:ext cx="10820398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&lt;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Console.Write("*");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67610" y="3124200"/>
            <a:ext cx="4113213" cy="1041829"/>
          </a:xfrm>
          <a:prstGeom prst="wedgeRoundRectCallout">
            <a:avLst>
              <a:gd name="adj1" fmla="val -61116"/>
              <a:gd name="adj2" fmla="val 53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външния цикъл се повтаря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3012" y="4953000"/>
            <a:ext cx="4800600" cy="1041829"/>
          </a:xfrm>
          <a:prstGeom prst="wedgeRoundRectCallout">
            <a:avLst>
              <a:gd name="adj1" fmla="val -60044"/>
              <a:gd name="adj2" fmla="val -395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вътрешния цикъл се повтаря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949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квадрат от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 smtClean="0"/>
              <a:t>:</a:t>
            </a:r>
            <a:endParaRPr lang="en-US" sz="3200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2057400"/>
            <a:ext cx="10667998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c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147" y="2873992"/>
            <a:ext cx="471747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4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Триъгълник от долари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триъгълник от долари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3326799"/>
            <a:ext cx="213359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 $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2057400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1674812" y="283255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64012" y="2057400"/>
            <a:ext cx="7888200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&lt;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0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1940</Words>
  <Application>Microsoft Office PowerPoint</Application>
  <PresentationFormat>Custom</PresentationFormat>
  <Paragraphs>430</Paragraphs>
  <Slides>36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 16x9</vt:lpstr>
      <vt:lpstr>Чертане с цикли</vt:lpstr>
      <vt:lpstr>Have a Question?</vt:lpstr>
      <vt:lpstr>Съдържание</vt:lpstr>
      <vt:lpstr>Чертане на прости фигури</vt:lpstr>
      <vt:lpstr>Правоъгълник от 10 x 10 звездички</vt:lpstr>
      <vt:lpstr>Правоъгълник от N x N звездички</vt:lpstr>
      <vt:lpstr>Вложени цикли</vt:lpstr>
      <vt:lpstr>Квадрат от звездички</vt:lpstr>
      <vt:lpstr>Триъгълник от долари</vt:lpstr>
      <vt:lpstr>Квадратна рамка</vt:lpstr>
      <vt:lpstr>Ромбче от звездички</vt:lpstr>
      <vt:lpstr>Коледна елха</vt:lpstr>
      <vt:lpstr>Коледна елха – решение</vt:lpstr>
      <vt:lpstr>Чертане на прости фигури</vt:lpstr>
      <vt:lpstr>Чертане на по-сложни фигури</vt:lpstr>
      <vt:lpstr>Слънчеви очила</vt:lpstr>
      <vt:lpstr>Слънчеви очила – решение</vt:lpstr>
      <vt:lpstr>Слънчеви очила – решение (2)</vt:lpstr>
      <vt:lpstr>Къщичка</vt:lpstr>
      <vt:lpstr>Къщичка – решение</vt:lpstr>
      <vt:lpstr>Диамант</vt:lpstr>
      <vt:lpstr>Диамант – решение</vt:lpstr>
      <vt:lpstr>Чертане на по-сложни фигури</vt:lpstr>
      <vt:lpstr>Чертане на обекти в уеб среда</vt:lpstr>
      <vt:lpstr>Визуализация на рейтинг в уеб среда</vt:lpstr>
      <vt:lpstr>Създаване на уеб приложение</vt:lpstr>
      <vt:lpstr>Избор на тип уеб приложение: MVC</vt:lpstr>
      <vt:lpstr>Създаване на изглед (view)</vt:lpstr>
      <vt:lpstr>Създаване на действие (action)</vt:lpstr>
      <vt:lpstr>Добавяне на картинките</vt:lpstr>
      <vt:lpstr>Стартиране и тестване</vt:lpstr>
      <vt:lpstr>Чертане на рейтинги в уеб</vt:lpstr>
      <vt:lpstr>Какво научихме днес?</vt:lpstr>
      <vt:lpstr>Чертане с цикли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2017-04-20T10:47:05Z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