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8"/>
  </p:notesMasterIdLst>
  <p:sldIdLst>
    <p:sldId id="256" r:id="rId2"/>
    <p:sldId id="261" r:id="rId3"/>
    <p:sldId id="257" r:id="rId4"/>
    <p:sldId id="282" r:id="rId5"/>
    <p:sldId id="262" r:id="rId6"/>
    <p:sldId id="263" r:id="rId7"/>
    <p:sldId id="264" r:id="rId8"/>
    <p:sldId id="265" r:id="rId9"/>
    <p:sldId id="267" r:id="rId10"/>
    <p:sldId id="285" r:id="rId11"/>
    <p:sldId id="283" r:id="rId12"/>
    <p:sldId id="271" r:id="rId13"/>
    <p:sldId id="302" r:id="rId14"/>
    <p:sldId id="303" r:id="rId15"/>
    <p:sldId id="272" r:id="rId16"/>
    <p:sldId id="305" r:id="rId17"/>
    <p:sldId id="304" r:id="rId18"/>
    <p:sldId id="273" r:id="rId19"/>
    <p:sldId id="274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300" r:id="rId33"/>
    <p:sldId id="358" r:id="rId34"/>
    <p:sldId id="301" r:id="rId35"/>
    <p:sldId id="360" r:id="rId36"/>
    <p:sldId id="307" r:id="rId37"/>
    <p:sldId id="308" r:id="rId38"/>
    <p:sldId id="309" r:id="rId39"/>
    <p:sldId id="310" r:id="rId40"/>
    <p:sldId id="311" r:id="rId41"/>
    <p:sldId id="312" r:id="rId42"/>
    <p:sldId id="313" r:id="rId43"/>
    <p:sldId id="314" r:id="rId44"/>
    <p:sldId id="315" r:id="rId45"/>
    <p:sldId id="316" r:id="rId46"/>
    <p:sldId id="317" r:id="rId47"/>
    <p:sldId id="318" r:id="rId48"/>
    <p:sldId id="319" r:id="rId49"/>
    <p:sldId id="320" r:id="rId50"/>
    <p:sldId id="388" r:id="rId51"/>
    <p:sldId id="321" r:id="rId52"/>
    <p:sldId id="322" r:id="rId53"/>
    <p:sldId id="323" r:id="rId54"/>
    <p:sldId id="361" r:id="rId55"/>
    <p:sldId id="324" r:id="rId56"/>
    <p:sldId id="325" r:id="rId57"/>
    <p:sldId id="326" r:id="rId58"/>
    <p:sldId id="327" r:id="rId59"/>
    <p:sldId id="384" r:id="rId60"/>
    <p:sldId id="328" r:id="rId61"/>
    <p:sldId id="329" r:id="rId62"/>
    <p:sldId id="330" r:id="rId63"/>
    <p:sldId id="331" r:id="rId64"/>
    <p:sldId id="385" r:id="rId65"/>
    <p:sldId id="380" r:id="rId66"/>
    <p:sldId id="381" r:id="rId67"/>
    <p:sldId id="382" r:id="rId68"/>
    <p:sldId id="363" r:id="rId69"/>
    <p:sldId id="364" r:id="rId70"/>
    <p:sldId id="365" r:id="rId71"/>
    <p:sldId id="366" r:id="rId72"/>
    <p:sldId id="367" r:id="rId73"/>
    <p:sldId id="368" r:id="rId74"/>
    <p:sldId id="369" r:id="rId75"/>
    <p:sldId id="379" r:id="rId76"/>
    <p:sldId id="370" r:id="rId77"/>
    <p:sldId id="371" r:id="rId78"/>
    <p:sldId id="372" r:id="rId79"/>
    <p:sldId id="373" r:id="rId80"/>
    <p:sldId id="374" r:id="rId81"/>
    <p:sldId id="375" r:id="rId82"/>
    <p:sldId id="376" r:id="rId83"/>
    <p:sldId id="377" r:id="rId84"/>
    <p:sldId id="378" r:id="rId85"/>
    <p:sldId id="386" r:id="rId86"/>
    <p:sldId id="387" r:id="rId8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AA58300-7ABF-E24C-824E-1E4D6A364FCE}">
          <p14:sldIdLst>
            <p14:sldId id="256"/>
          </p14:sldIdLst>
        </p14:section>
        <p14:section name="O SOAP" id="{4353EC29-9DD4-1742-ABB8-3B56A0128EAC}">
          <p14:sldIdLst>
            <p14:sldId id="261"/>
            <p14:sldId id="257"/>
            <p14:sldId id="282"/>
            <p14:sldId id="262"/>
            <p14:sldId id="263"/>
            <p14:sldId id="264"/>
            <p14:sldId id="265"/>
            <p14:sldId id="267"/>
          </p14:sldIdLst>
        </p14:section>
        <p14:section name="JAX-WS 2.0" id="{32053417-9F36-4C40-A25D-ACF667D3CB94}">
          <p14:sldIdLst>
            <p14:sldId id="285"/>
            <p14:sldId id="283"/>
            <p14:sldId id="271"/>
            <p14:sldId id="302"/>
            <p14:sldId id="303"/>
            <p14:sldId id="272"/>
            <p14:sldId id="305"/>
            <p14:sldId id="304"/>
            <p14:sldId id="273"/>
            <p14:sldId id="274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300"/>
            <p14:sldId id="358"/>
            <p14:sldId id="301"/>
          </p14:sldIdLst>
        </p14:section>
        <p14:section name="WSDL-&gt;kód" id="{4EA5D5FC-AE5F-624A-8846-07E70F4FCFA3}">
          <p14:sldIdLst>
            <p14:sldId id="360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88"/>
            <p14:sldId id="321"/>
            <p14:sldId id="322"/>
            <p14:sldId id="323"/>
          </p14:sldIdLst>
        </p14:section>
        <p14:section name="SOAP Encoding Rules" id="{662AC94E-9E15-1142-B4A2-4BCA5F9A2E30}">
          <p14:sldIdLst>
            <p14:sldId id="361"/>
            <p14:sldId id="324"/>
            <p14:sldId id="325"/>
            <p14:sldId id="326"/>
            <p14:sldId id="327"/>
            <p14:sldId id="384"/>
            <p14:sldId id="328"/>
            <p14:sldId id="329"/>
            <p14:sldId id="330"/>
            <p14:sldId id="331"/>
            <p14:sldId id="385"/>
          </p14:sldIdLst>
        </p14:section>
        <p14:section name="RPC/encoded" id="{0BC88F07-6D44-DB49-888F-41F82DED6B89}">
          <p14:sldIdLst>
            <p14:sldId id="380"/>
            <p14:sldId id="381"/>
            <p14:sldId id="382"/>
            <p14:sldId id="363"/>
            <p14:sldId id="364"/>
            <p14:sldId id="365"/>
            <p14:sldId id="366"/>
            <p14:sldId id="367"/>
            <p14:sldId id="368"/>
            <p14:sldId id="369"/>
          </p14:sldIdLst>
        </p14:section>
        <p14:section name="SOAP a iné jazyky" id="{E89513E5-5BB8-E246-814B-4AA3C9D51F74}">
          <p14:sldIdLst>
            <p14:sldId id="37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86"/>
            <p14:sldId id="3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3"/>
    <p:restoredTop sz="81837" autoAdjust="0"/>
  </p:normalViewPr>
  <p:slideViewPr>
    <p:cSldViewPr>
      <p:cViewPr varScale="1">
        <p:scale>
          <a:sx n="99" d="100"/>
          <a:sy n="99" d="100"/>
        </p:scale>
        <p:origin x="2696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05498D-41E4-476D-92F9-129071ECBA6D}" type="doc">
      <dgm:prSet loTypeId="urn:microsoft.com/office/officeart/2005/8/layout/hList3" loCatId="list" qsTypeId="urn:microsoft.com/office/officeart/2005/8/quickstyle/3d2" qsCatId="3D" csTypeId="urn:microsoft.com/office/officeart/2005/8/colors/accent6_1" csCatId="accent6" phldr="1"/>
      <dgm:spPr/>
      <dgm:t>
        <a:bodyPr/>
        <a:lstStyle/>
        <a:p>
          <a:endParaRPr lang="sk-SK"/>
        </a:p>
      </dgm:t>
    </dgm:pt>
    <dgm:pt modelId="{A69F3AFF-F963-4FAE-B4DA-F6EE812FBB3C}">
      <dgm:prSet phldrT="[Text]"/>
      <dgm:spPr/>
      <dgm:t>
        <a:bodyPr/>
        <a:lstStyle/>
        <a:p>
          <a:r>
            <a:rPr lang="sk-SK" dirty="0"/>
            <a:t>SOAP</a:t>
          </a:r>
        </a:p>
      </dgm:t>
    </dgm:pt>
    <dgm:pt modelId="{64960BD4-8211-4B6E-AC62-445D7AE0F72F}" type="parTrans" cxnId="{02767BB6-E97A-4E98-83B6-C75F2427A532}">
      <dgm:prSet/>
      <dgm:spPr/>
      <dgm:t>
        <a:bodyPr/>
        <a:lstStyle/>
        <a:p>
          <a:endParaRPr lang="sk-SK"/>
        </a:p>
      </dgm:t>
    </dgm:pt>
    <dgm:pt modelId="{69A563C5-6B1F-4CFE-A3AD-C9D2263FEABD}" type="sibTrans" cxnId="{02767BB6-E97A-4E98-83B6-C75F2427A532}">
      <dgm:prSet/>
      <dgm:spPr/>
      <dgm:t>
        <a:bodyPr/>
        <a:lstStyle/>
        <a:p>
          <a:endParaRPr lang="sk-SK"/>
        </a:p>
      </dgm:t>
    </dgm:pt>
    <dgm:pt modelId="{30E475DA-90EE-4BE7-8B74-AFD074040284}">
      <dgm:prSet phldrT="[Text]"/>
      <dgm:spPr/>
      <dgm:t>
        <a:bodyPr/>
        <a:lstStyle/>
        <a:p>
          <a:pPr algn="ctr"/>
          <a:r>
            <a:rPr lang="sk-SK" dirty="0" err="1"/>
            <a:t>envelope</a:t>
          </a:r>
          <a:endParaRPr lang="sk-SK" dirty="0"/>
        </a:p>
      </dgm:t>
    </dgm:pt>
    <dgm:pt modelId="{5E064F30-9B60-40FE-8A6E-9511AB9B614E}" type="parTrans" cxnId="{B7E4D235-5963-4752-BBFA-ED370508680A}">
      <dgm:prSet/>
      <dgm:spPr/>
      <dgm:t>
        <a:bodyPr/>
        <a:lstStyle/>
        <a:p>
          <a:endParaRPr lang="sk-SK"/>
        </a:p>
      </dgm:t>
    </dgm:pt>
    <dgm:pt modelId="{07A928D3-DBC8-446C-9E45-A06393446D06}" type="sibTrans" cxnId="{B7E4D235-5963-4752-BBFA-ED370508680A}">
      <dgm:prSet/>
      <dgm:spPr/>
      <dgm:t>
        <a:bodyPr/>
        <a:lstStyle/>
        <a:p>
          <a:endParaRPr lang="sk-SK"/>
        </a:p>
      </dgm:t>
    </dgm:pt>
    <dgm:pt modelId="{F827EE7B-58D6-4F42-BEA1-92337DFB5C20}">
      <dgm:prSet/>
      <dgm:spPr/>
      <dgm:t>
        <a:bodyPr/>
        <a:lstStyle/>
        <a:p>
          <a:pPr algn="l"/>
          <a:r>
            <a:rPr lang="sk-SK" dirty="0"/>
            <a:t>obsah správy</a:t>
          </a:r>
        </a:p>
      </dgm:t>
    </dgm:pt>
    <dgm:pt modelId="{2BCD31BC-22FE-4E70-8EB0-3FCDAAF167E5}" type="parTrans" cxnId="{79279B3C-27B0-44E0-8BB6-EF2DB33FADDD}">
      <dgm:prSet/>
      <dgm:spPr/>
      <dgm:t>
        <a:bodyPr/>
        <a:lstStyle/>
        <a:p>
          <a:endParaRPr lang="sk-SK"/>
        </a:p>
      </dgm:t>
    </dgm:pt>
    <dgm:pt modelId="{B42A9C10-6B63-4747-9071-9201BDD90070}" type="sibTrans" cxnId="{79279B3C-27B0-44E0-8BB6-EF2DB33FADDD}">
      <dgm:prSet/>
      <dgm:spPr/>
      <dgm:t>
        <a:bodyPr/>
        <a:lstStyle/>
        <a:p>
          <a:endParaRPr lang="sk-SK"/>
        </a:p>
      </dgm:t>
    </dgm:pt>
    <dgm:pt modelId="{56C06C05-411C-4EEE-A75B-00260E3BF43E}">
      <dgm:prSet/>
      <dgm:spPr/>
      <dgm:t>
        <a:bodyPr/>
        <a:lstStyle/>
        <a:p>
          <a:pPr algn="l"/>
          <a:r>
            <a:rPr lang="sk-SK"/>
            <a:t>adresáti</a:t>
          </a:r>
          <a:endParaRPr lang="sk-SK" dirty="0"/>
        </a:p>
      </dgm:t>
    </dgm:pt>
    <dgm:pt modelId="{279F9A5A-88B0-4D4A-9CE2-A745698CEFC9}" type="parTrans" cxnId="{04F6BF2B-32A3-4985-BDF8-CC96DCD6271F}">
      <dgm:prSet/>
      <dgm:spPr/>
      <dgm:t>
        <a:bodyPr/>
        <a:lstStyle/>
        <a:p>
          <a:endParaRPr lang="sk-SK"/>
        </a:p>
      </dgm:t>
    </dgm:pt>
    <dgm:pt modelId="{AC7F1C97-B2AB-4A79-BDAC-3ED1C4F3C450}" type="sibTrans" cxnId="{04F6BF2B-32A3-4985-BDF8-CC96DCD6271F}">
      <dgm:prSet/>
      <dgm:spPr/>
      <dgm:t>
        <a:bodyPr/>
        <a:lstStyle/>
        <a:p>
          <a:endParaRPr lang="sk-SK"/>
        </a:p>
      </dgm:t>
    </dgm:pt>
    <dgm:pt modelId="{EA35FFF4-4375-4527-B0D8-8D3FD7EEB8DB}">
      <dgm:prSet/>
      <dgm:spPr/>
      <dgm:t>
        <a:bodyPr/>
        <a:lstStyle/>
        <a:p>
          <a:pPr algn="l"/>
          <a:r>
            <a:rPr lang="sk-SK"/>
            <a:t>povinnosť</a:t>
          </a:r>
          <a:endParaRPr lang="sk-SK" dirty="0"/>
        </a:p>
      </dgm:t>
    </dgm:pt>
    <dgm:pt modelId="{B72C9B31-4758-4C02-9CD6-08C04EE76020}" type="parTrans" cxnId="{394C9729-082F-412A-9375-AACDEF09D7DF}">
      <dgm:prSet/>
      <dgm:spPr/>
      <dgm:t>
        <a:bodyPr/>
        <a:lstStyle/>
        <a:p>
          <a:endParaRPr lang="sk-SK"/>
        </a:p>
      </dgm:t>
    </dgm:pt>
    <dgm:pt modelId="{3F819A3C-BDF8-46F0-851A-CF0E509D50AE}" type="sibTrans" cxnId="{394C9729-082F-412A-9375-AACDEF09D7DF}">
      <dgm:prSet/>
      <dgm:spPr/>
      <dgm:t>
        <a:bodyPr/>
        <a:lstStyle/>
        <a:p>
          <a:endParaRPr lang="sk-SK"/>
        </a:p>
      </dgm:t>
    </dgm:pt>
    <dgm:pt modelId="{420A2CC5-E699-4AF9-A3B0-A951DA4428BE}">
      <dgm:prSet/>
      <dgm:spPr/>
      <dgm:t>
        <a:bodyPr/>
        <a:lstStyle/>
        <a:p>
          <a:pPr algn="ctr"/>
          <a:r>
            <a:rPr lang="sk-SK" dirty="0" err="1"/>
            <a:t>encoding</a:t>
          </a:r>
          <a:r>
            <a:rPr lang="sk-SK" dirty="0"/>
            <a:t> </a:t>
          </a:r>
          <a:r>
            <a:rPr lang="sk-SK" dirty="0" err="1"/>
            <a:t>rules</a:t>
          </a:r>
          <a:endParaRPr lang="sk-SK" dirty="0"/>
        </a:p>
      </dgm:t>
    </dgm:pt>
    <dgm:pt modelId="{3E1E9946-3AD6-4FB7-A089-5D6459F081C0}" type="parTrans" cxnId="{A4129C19-B629-4BDA-A742-0BF570CEB57C}">
      <dgm:prSet/>
      <dgm:spPr/>
      <dgm:t>
        <a:bodyPr/>
        <a:lstStyle/>
        <a:p>
          <a:endParaRPr lang="sk-SK"/>
        </a:p>
      </dgm:t>
    </dgm:pt>
    <dgm:pt modelId="{7079076B-0AE8-4A63-8D5D-94E2F07DE0F6}" type="sibTrans" cxnId="{A4129C19-B629-4BDA-A742-0BF570CEB57C}">
      <dgm:prSet/>
      <dgm:spPr/>
      <dgm:t>
        <a:bodyPr/>
        <a:lstStyle/>
        <a:p>
          <a:endParaRPr lang="sk-SK"/>
        </a:p>
      </dgm:t>
    </dgm:pt>
    <dgm:pt modelId="{05F495C8-F531-45A4-BFFD-EAFC004768D5}">
      <dgm:prSet/>
      <dgm:spPr/>
      <dgm:t>
        <a:bodyPr/>
        <a:lstStyle/>
        <a:p>
          <a:pPr algn="l"/>
          <a:r>
            <a:rPr lang="sk-SK" dirty="0" err="1"/>
            <a:t>serializácia</a:t>
          </a:r>
          <a:r>
            <a:rPr lang="sk-SK" dirty="0"/>
            <a:t> objektov</a:t>
          </a:r>
        </a:p>
      </dgm:t>
    </dgm:pt>
    <dgm:pt modelId="{B6F32CA1-96F4-447E-949A-EDCA7D7ECC57}" type="parTrans" cxnId="{0CE3C57F-AD1D-4331-BF89-7A5CADBB95F2}">
      <dgm:prSet/>
      <dgm:spPr/>
      <dgm:t>
        <a:bodyPr/>
        <a:lstStyle/>
        <a:p>
          <a:endParaRPr lang="sk-SK"/>
        </a:p>
      </dgm:t>
    </dgm:pt>
    <dgm:pt modelId="{A0505305-02C2-439C-8E74-D8F2396881CF}" type="sibTrans" cxnId="{0CE3C57F-AD1D-4331-BF89-7A5CADBB95F2}">
      <dgm:prSet/>
      <dgm:spPr/>
      <dgm:t>
        <a:bodyPr/>
        <a:lstStyle/>
        <a:p>
          <a:endParaRPr lang="sk-SK"/>
        </a:p>
      </dgm:t>
    </dgm:pt>
    <dgm:pt modelId="{80E9D32E-40A1-4899-8E19-DE7E7BCD5350}">
      <dgm:prSet/>
      <dgm:spPr/>
      <dgm:t>
        <a:bodyPr/>
        <a:lstStyle/>
        <a:p>
          <a:pPr algn="ctr"/>
          <a:r>
            <a:rPr lang="sk-SK" dirty="0"/>
            <a:t>RPC </a:t>
          </a:r>
          <a:r>
            <a:rPr lang="sk-SK" dirty="0" err="1"/>
            <a:t>representation</a:t>
          </a:r>
          <a:endParaRPr lang="sk-SK" dirty="0"/>
        </a:p>
      </dgm:t>
    </dgm:pt>
    <dgm:pt modelId="{898E8E0E-7B20-4077-8BBB-953E4D3B47CE}" type="parTrans" cxnId="{94355B92-886A-49FD-8F5F-B1A0D3C79D77}">
      <dgm:prSet/>
      <dgm:spPr/>
      <dgm:t>
        <a:bodyPr/>
        <a:lstStyle/>
        <a:p>
          <a:endParaRPr lang="sk-SK"/>
        </a:p>
      </dgm:t>
    </dgm:pt>
    <dgm:pt modelId="{4B9F3D42-417D-4964-859E-0A971796B2E1}" type="sibTrans" cxnId="{94355B92-886A-49FD-8F5F-B1A0D3C79D77}">
      <dgm:prSet/>
      <dgm:spPr/>
      <dgm:t>
        <a:bodyPr/>
        <a:lstStyle/>
        <a:p>
          <a:endParaRPr lang="sk-SK"/>
        </a:p>
      </dgm:t>
    </dgm:pt>
    <dgm:pt modelId="{97CD9796-126C-47C4-8725-E2526652AB11}">
      <dgm:prSet/>
      <dgm:spPr/>
      <dgm:t>
        <a:bodyPr/>
        <a:lstStyle/>
        <a:p>
          <a:pPr algn="l"/>
          <a:r>
            <a:rPr lang="sk-SK"/>
            <a:t>URI cieľa</a:t>
          </a:r>
          <a:endParaRPr lang="sk-SK" dirty="0"/>
        </a:p>
      </dgm:t>
    </dgm:pt>
    <dgm:pt modelId="{05D2514E-136C-42F9-A299-BE285EA5B5B0}" type="parTrans" cxnId="{B9167B55-C312-49A3-B5A6-8E38C66389D7}">
      <dgm:prSet/>
      <dgm:spPr/>
      <dgm:t>
        <a:bodyPr/>
        <a:lstStyle/>
        <a:p>
          <a:endParaRPr lang="sk-SK"/>
        </a:p>
      </dgm:t>
    </dgm:pt>
    <dgm:pt modelId="{96E98352-688B-4EB8-9C45-3FDAB9CE7B12}" type="sibTrans" cxnId="{B9167B55-C312-49A3-B5A6-8E38C66389D7}">
      <dgm:prSet/>
      <dgm:spPr/>
      <dgm:t>
        <a:bodyPr/>
        <a:lstStyle/>
        <a:p>
          <a:endParaRPr lang="sk-SK"/>
        </a:p>
      </dgm:t>
    </dgm:pt>
    <dgm:pt modelId="{A4502BE6-4677-426B-8A33-ED0AB90263EC}">
      <dgm:prSet/>
      <dgm:spPr/>
      <dgm:t>
        <a:bodyPr/>
        <a:lstStyle/>
        <a:p>
          <a:pPr algn="l"/>
          <a:r>
            <a:rPr lang="sk-SK" dirty="0"/>
            <a:t>špecifikácia vzdialenej metódy</a:t>
          </a:r>
        </a:p>
      </dgm:t>
    </dgm:pt>
    <dgm:pt modelId="{755E71FB-E98F-4D5B-BA21-40EEEE043DAF}" type="parTrans" cxnId="{E1AF7626-34C0-4B72-B6CC-C5FF492302EA}">
      <dgm:prSet/>
      <dgm:spPr/>
      <dgm:t>
        <a:bodyPr/>
        <a:lstStyle/>
        <a:p>
          <a:endParaRPr lang="sk-SK"/>
        </a:p>
      </dgm:t>
    </dgm:pt>
    <dgm:pt modelId="{7C5AFFDC-6B32-4A47-829E-C47EF144FA9F}" type="sibTrans" cxnId="{E1AF7626-34C0-4B72-B6CC-C5FF492302EA}">
      <dgm:prSet/>
      <dgm:spPr/>
      <dgm:t>
        <a:bodyPr/>
        <a:lstStyle/>
        <a:p>
          <a:endParaRPr lang="sk-SK"/>
        </a:p>
      </dgm:t>
    </dgm:pt>
    <dgm:pt modelId="{C491E8CE-B919-45E5-B001-FD6A649E98E2}">
      <dgm:prSet/>
      <dgm:spPr/>
      <dgm:t>
        <a:bodyPr/>
        <a:lstStyle/>
        <a:p>
          <a:pPr algn="l"/>
          <a:r>
            <a:rPr lang="sk-SK" dirty="0"/>
            <a:t>formát dát v obsahu</a:t>
          </a:r>
        </a:p>
      </dgm:t>
    </dgm:pt>
    <dgm:pt modelId="{F81C793C-25A6-4FF7-8A47-F02C753A036F}" type="parTrans" cxnId="{FE282272-E0E8-4488-93CD-C2228ACD160B}">
      <dgm:prSet/>
      <dgm:spPr/>
      <dgm:t>
        <a:bodyPr/>
        <a:lstStyle/>
        <a:p>
          <a:endParaRPr lang="sk-SK"/>
        </a:p>
      </dgm:t>
    </dgm:pt>
    <dgm:pt modelId="{03CA9365-A2D4-4BD4-BD90-05F30EB66A59}" type="sibTrans" cxnId="{FE282272-E0E8-4488-93CD-C2228ACD160B}">
      <dgm:prSet/>
      <dgm:spPr/>
      <dgm:t>
        <a:bodyPr/>
        <a:lstStyle/>
        <a:p>
          <a:endParaRPr lang="sk-SK"/>
        </a:p>
      </dgm:t>
    </dgm:pt>
    <dgm:pt modelId="{875098C2-B2C6-41C4-B343-DAF9389B2B03}" type="pres">
      <dgm:prSet presAssocID="{DA05498D-41E4-476D-92F9-129071ECBA6D}" presName="composite" presStyleCnt="0">
        <dgm:presLayoutVars>
          <dgm:chMax val="1"/>
          <dgm:dir/>
          <dgm:resizeHandles val="exact"/>
        </dgm:presLayoutVars>
      </dgm:prSet>
      <dgm:spPr/>
    </dgm:pt>
    <dgm:pt modelId="{F5E06623-4720-4CBE-88D3-09525214958B}" type="pres">
      <dgm:prSet presAssocID="{A69F3AFF-F963-4FAE-B4DA-F6EE812FBB3C}" presName="roof" presStyleLbl="dkBgShp" presStyleIdx="0" presStyleCnt="2" custLinFactY="-5017" custLinFactNeighborX="-19693" custLinFactNeighborY="-100000"/>
      <dgm:spPr/>
    </dgm:pt>
    <dgm:pt modelId="{8E337409-3204-4CE1-9597-A740F2D5B5E0}" type="pres">
      <dgm:prSet presAssocID="{A69F3AFF-F963-4FAE-B4DA-F6EE812FBB3C}" presName="pillars" presStyleCnt="0"/>
      <dgm:spPr/>
    </dgm:pt>
    <dgm:pt modelId="{AE7369EA-C1BF-448B-966F-06244434DB79}" type="pres">
      <dgm:prSet presAssocID="{A69F3AFF-F963-4FAE-B4DA-F6EE812FBB3C}" presName="pillar1" presStyleLbl="node1" presStyleIdx="0" presStyleCnt="3">
        <dgm:presLayoutVars>
          <dgm:bulletEnabled val="1"/>
        </dgm:presLayoutVars>
      </dgm:prSet>
      <dgm:spPr/>
    </dgm:pt>
    <dgm:pt modelId="{CA082B80-5CB9-4CD9-A86F-77BB579BBDA5}" type="pres">
      <dgm:prSet presAssocID="{420A2CC5-E699-4AF9-A3B0-A951DA4428BE}" presName="pillarX" presStyleLbl="node1" presStyleIdx="1" presStyleCnt="3">
        <dgm:presLayoutVars>
          <dgm:bulletEnabled val="1"/>
        </dgm:presLayoutVars>
      </dgm:prSet>
      <dgm:spPr/>
    </dgm:pt>
    <dgm:pt modelId="{46C20112-2BCF-4E8A-8CDE-BE02EE1CCD91}" type="pres">
      <dgm:prSet presAssocID="{80E9D32E-40A1-4899-8E19-DE7E7BCD5350}" presName="pillarX" presStyleLbl="node1" presStyleIdx="2" presStyleCnt="3">
        <dgm:presLayoutVars>
          <dgm:bulletEnabled val="1"/>
        </dgm:presLayoutVars>
      </dgm:prSet>
      <dgm:spPr/>
    </dgm:pt>
    <dgm:pt modelId="{8F804515-A460-4DD8-82BA-EE826D668B0A}" type="pres">
      <dgm:prSet presAssocID="{A69F3AFF-F963-4FAE-B4DA-F6EE812FBB3C}" presName="base" presStyleLbl="dkBgShp" presStyleIdx="1" presStyleCnt="2"/>
      <dgm:spPr/>
    </dgm:pt>
  </dgm:ptLst>
  <dgm:cxnLst>
    <dgm:cxn modelId="{E8714705-066A-4103-82B1-6ADF9E1F8964}" type="presOf" srcId="{30E475DA-90EE-4BE7-8B74-AFD074040284}" destId="{AE7369EA-C1BF-448B-966F-06244434DB79}" srcOrd="0" destOrd="0" presId="urn:microsoft.com/office/officeart/2005/8/layout/hList3"/>
    <dgm:cxn modelId="{F3A4FC18-4071-4DC5-B5D6-0513D720933B}" type="presOf" srcId="{420A2CC5-E699-4AF9-A3B0-A951DA4428BE}" destId="{CA082B80-5CB9-4CD9-A86F-77BB579BBDA5}" srcOrd="0" destOrd="0" presId="urn:microsoft.com/office/officeart/2005/8/layout/hList3"/>
    <dgm:cxn modelId="{A4129C19-B629-4BDA-A742-0BF570CEB57C}" srcId="{A69F3AFF-F963-4FAE-B4DA-F6EE812FBB3C}" destId="{420A2CC5-E699-4AF9-A3B0-A951DA4428BE}" srcOrd="1" destOrd="0" parTransId="{3E1E9946-3AD6-4FB7-A089-5D6459F081C0}" sibTransId="{7079076B-0AE8-4A63-8D5D-94E2F07DE0F6}"/>
    <dgm:cxn modelId="{AF15111C-7E86-4BC1-9232-7E81A456793B}" type="presOf" srcId="{DA05498D-41E4-476D-92F9-129071ECBA6D}" destId="{875098C2-B2C6-41C4-B343-DAF9389B2B03}" srcOrd="0" destOrd="0" presId="urn:microsoft.com/office/officeart/2005/8/layout/hList3"/>
    <dgm:cxn modelId="{C80E611F-AAF7-4F98-AAC0-29B6E0D6369C}" type="presOf" srcId="{97CD9796-126C-47C4-8725-E2526652AB11}" destId="{46C20112-2BCF-4E8A-8CDE-BE02EE1CCD91}" srcOrd="0" destOrd="1" presId="urn:microsoft.com/office/officeart/2005/8/layout/hList3"/>
    <dgm:cxn modelId="{0E51EE21-B58F-461D-9518-1389D7B5632C}" type="presOf" srcId="{F827EE7B-58D6-4F42-BEA1-92337DFB5C20}" destId="{AE7369EA-C1BF-448B-966F-06244434DB79}" srcOrd="0" destOrd="1" presId="urn:microsoft.com/office/officeart/2005/8/layout/hList3"/>
    <dgm:cxn modelId="{6B7F3E24-4952-4FF2-8258-37BF9671951D}" type="presOf" srcId="{80E9D32E-40A1-4899-8E19-DE7E7BCD5350}" destId="{46C20112-2BCF-4E8A-8CDE-BE02EE1CCD91}" srcOrd="0" destOrd="0" presId="urn:microsoft.com/office/officeart/2005/8/layout/hList3"/>
    <dgm:cxn modelId="{E1AF7626-34C0-4B72-B6CC-C5FF492302EA}" srcId="{80E9D32E-40A1-4899-8E19-DE7E7BCD5350}" destId="{A4502BE6-4677-426B-8A33-ED0AB90263EC}" srcOrd="1" destOrd="0" parTransId="{755E71FB-E98F-4D5B-BA21-40EEEE043DAF}" sibTransId="{7C5AFFDC-6B32-4A47-829E-C47EF144FA9F}"/>
    <dgm:cxn modelId="{394C9729-082F-412A-9375-AACDEF09D7DF}" srcId="{30E475DA-90EE-4BE7-8B74-AFD074040284}" destId="{EA35FFF4-4375-4527-B0D8-8D3FD7EEB8DB}" srcOrd="2" destOrd="0" parTransId="{B72C9B31-4758-4C02-9CD6-08C04EE76020}" sibTransId="{3F819A3C-BDF8-46F0-851A-CF0E509D50AE}"/>
    <dgm:cxn modelId="{04F6BF2B-32A3-4985-BDF8-CC96DCD6271F}" srcId="{30E475DA-90EE-4BE7-8B74-AFD074040284}" destId="{56C06C05-411C-4EEE-A75B-00260E3BF43E}" srcOrd="1" destOrd="0" parTransId="{279F9A5A-88B0-4D4A-9CE2-A745698CEFC9}" sibTransId="{AC7F1C97-B2AB-4A79-BDAC-3ED1C4F3C450}"/>
    <dgm:cxn modelId="{B7E4D235-5963-4752-BBFA-ED370508680A}" srcId="{A69F3AFF-F963-4FAE-B4DA-F6EE812FBB3C}" destId="{30E475DA-90EE-4BE7-8B74-AFD074040284}" srcOrd="0" destOrd="0" parTransId="{5E064F30-9B60-40FE-8A6E-9511AB9B614E}" sibTransId="{07A928D3-DBC8-446C-9E45-A06393446D06}"/>
    <dgm:cxn modelId="{79279B3C-27B0-44E0-8BB6-EF2DB33FADDD}" srcId="{30E475DA-90EE-4BE7-8B74-AFD074040284}" destId="{F827EE7B-58D6-4F42-BEA1-92337DFB5C20}" srcOrd="0" destOrd="0" parTransId="{2BCD31BC-22FE-4E70-8EB0-3FCDAAF167E5}" sibTransId="{B42A9C10-6B63-4747-9071-9201BDD90070}"/>
    <dgm:cxn modelId="{B9167B55-C312-49A3-B5A6-8E38C66389D7}" srcId="{80E9D32E-40A1-4899-8E19-DE7E7BCD5350}" destId="{97CD9796-126C-47C4-8725-E2526652AB11}" srcOrd="0" destOrd="0" parTransId="{05D2514E-136C-42F9-A299-BE285EA5B5B0}" sibTransId="{96E98352-688B-4EB8-9C45-3FDAB9CE7B12}"/>
    <dgm:cxn modelId="{FE282272-E0E8-4488-93CD-C2228ACD160B}" srcId="{420A2CC5-E699-4AF9-A3B0-A951DA4428BE}" destId="{C491E8CE-B919-45E5-B001-FD6A649E98E2}" srcOrd="1" destOrd="0" parTransId="{F81C793C-25A6-4FF7-8A47-F02C753A036F}" sibTransId="{03CA9365-A2D4-4BD4-BD90-05F30EB66A59}"/>
    <dgm:cxn modelId="{EAD94F75-CB95-4F64-8472-4E8AC83B068F}" type="presOf" srcId="{56C06C05-411C-4EEE-A75B-00260E3BF43E}" destId="{AE7369EA-C1BF-448B-966F-06244434DB79}" srcOrd="0" destOrd="2" presId="urn:microsoft.com/office/officeart/2005/8/layout/hList3"/>
    <dgm:cxn modelId="{44D3847E-81FD-4C26-9ADD-6B4E73265627}" type="presOf" srcId="{A4502BE6-4677-426B-8A33-ED0AB90263EC}" destId="{46C20112-2BCF-4E8A-8CDE-BE02EE1CCD91}" srcOrd="0" destOrd="2" presId="urn:microsoft.com/office/officeart/2005/8/layout/hList3"/>
    <dgm:cxn modelId="{0CE3C57F-AD1D-4331-BF89-7A5CADBB95F2}" srcId="{420A2CC5-E699-4AF9-A3B0-A951DA4428BE}" destId="{05F495C8-F531-45A4-BFFD-EAFC004768D5}" srcOrd="0" destOrd="0" parTransId="{B6F32CA1-96F4-447E-949A-EDCA7D7ECC57}" sibTransId="{A0505305-02C2-439C-8E74-D8F2396881CF}"/>
    <dgm:cxn modelId="{8E680D80-E94A-4F04-8A3D-C34A350A6BFB}" type="presOf" srcId="{A69F3AFF-F963-4FAE-B4DA-F6EE812FBB3C}" destId="{F5E06623-4720-4CBE-88D3-09525214958B}" srcOrd="0" destOrd="0" presId="urn:microsoft.com/office/officeart/2005/8/layout/hList3"/>
    <dgm:cxn modelId="{8030F287-D71E-4375-A360-7901BA8CF4DF}" type="presOf" srcId="{05F495C8-F531-45A4-BFFD-EAFC004768D5}" destId="{CA082B80-5CB9-4CD9-A86F-77BB579BBDA5}" srcOrd="0" destOrd="1" presId="urn:microsoft.com/office/officeart/2005/8/layout/hList3"/>
    <dgm:cxn modelId="{94355B92-886A-49FD-8F5F-B1A0D3C79D77}" srcId="{A69F3AFF-F963-4FAE-B4DA-F6EE812FBB3C}" destId="{80E9D32E-40A1-4899-8E19-DE7E7BCD5350}" srcOrd="2" destOrd="0" parTransId="{898E8E0E-7B20-4077-8BBB-953E4D3B47CE}" sibTransId="{4B9F3D42-417D-4964-859E-0A971796B2E1}"/>
    <dgm:cxn modelId="{02429899-3A95-4553-8B87-A74569681293}" type="presOf" srcId="{C491E8CE-B919-45E5-B001-FD6A649E98E2}" destId="{CA082B80-5CB9-4CD9-A86F-77BB579BBDA5}" srcOrd="0" destOrd="2" presId="urn:microsoft.com/office/officeart/2005/8/layout/hList3"/>
    <dgm:cxn modelId="{02767BB6-E97A-4E98-83B6-C75F2427A532}" srcId="{DA05498D-41E4-476D-92F9-129071ECBA6D}" destId="{A69F3AFF-F963-4FAE-B4DA-F6EE812FBB3C}" srcOrd="0" destOrd="0" parTransId="{64960BD4-8211-4B6E-AC62-445D7AE0F72F}" sibTransId="{69A563C5-6B1F-4CFE-A3AD-C9D2263FEABD}"/>
    <dgm:cxn modelId="{E900B6BC-5253-4C89-B228-0D3FC502B10D}" type="presOf" srcId="{EA35FFF4-4375-4527-B0D8-8D3FD7EEB8DB}" destId="{AE7369EA-C1BF-448B-966F-06244434DB79}" srcOrd="0" destOrd="3" presId="urn:microsoft.com/office/officeart/2005/8/layout/hList3"/>
    <dgm:cxn modelId="{1D13942B-9790-4AD9-8A13-E75C2523965E}" type="presParOf" srcId="{875098C2-B2C6-41C4-B343-DAF9389B2B03}" destId="{F5E06623-4720-4CBE-88D3-09525214958B}" srcOrd="0" destOrd="0" presId="urn:microsoft.com/office/officeart/2005/8/layout/hList3"/>
    <dgm:cxn modelId="{0DB16EA3-C55B-43E6-B181-F6BBD1ACE0AF}" type="presParOf" srcId="{875098C2-B2C6-41C4-B343-DAF9389B2B03}" destId="{8E337409-3204-4CE1-9597-A740F2D5B5E0}" srcOrd="1" destOrd="0" presId="urn:microsoft.com/office/officeart/2005/8/layout/hList3"/>
    <dgm:cxn modelId="{917D7B9C-1601-4748-BCF4-99CB5DBB79C4}" type="presParOf" srcId="{8E337409-3204-4CE1-9597-A740F2D5B5E0}" destId="{AE7369EA-C1BF-448B-966F-06244434DB79}" srcOrd="0" destOrd="0" presId="urn:microsoft.com/office/officeart/2005/8/layout/hList3"/>
    <dgm:cxn modelId="{85C77CDF-C6C3-437F-A464-5C33DD6F4AF2}" type="presParOf" srcId="{8E337409-3204-4CE1-9597-A740F2D5B5E0}" destId="{CA082B80-5CB9-4CD9-A86F-77BB579BBDA5}" srcOrd="1" destOrd="0" presId="urn:microsoft.com/office/officeart/2005/8/layout/hList3"/>
    <dgm:cxn modelId="{E5EF7942-FC82-4DA2-AC6C-CFABCFCC5AED}" type="presParOf" srcId="{8E337409-3204-4CE1-9597-A740F2D5B5E0}" destId="{46C20112-2BCF-4E8A-8CDE-BE02EE1CCD91}" srcOrd="2" destOrd="0" presId="urn:microsoft.com/office/officeart/2005/8/layout/hList3"/>
    <dgm:cxn modelId="{FDACF883-E51C-4F58-A416-5C411E6C37E8}" type="presParOf" srcId="{875098C2-B2C6-41C4-B343-DAF9389B2B03}" destId="{8F804515-A460-4DD8-82BA-EE826D668B0A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E2E9B6-3B9F-4C8D-A94A-77BC4ABC9B17}" type="doc">
      <dgm:prSet loTypeId="urn:microsoft.com/office/officeart/2005/8/layout/funnel1" loCatId="relationship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sk-SK"/>
        </a:p>
      </dgm:t>
    </dgm:pt>
    <dgm:pt modelId="{3EC6F0DD-5504-41CC-ABCE-54653AE3D83E}">
      <dgm:prSet phldrT="[Text]" custT="1"/>
      <dgm:spPr/>
      <dgm:t>
        <a:bodyPr/>
        <a:lstStyle/>
        <a:p>
          <a:r>
            <a:rPr lang="sk-SK" sz="2400" dirty="0"/>
            <a:t>operácie/</a:t>
          </a:r>
          <a:br>
            <a:rPr lang="sk-SK" sz="2400" dirty="0"/>
          </a:br>
          <a:r>
            <a:rPr lang="sk-SK" sz="2400" dirty="0"/>
            <a:t>porty/</a:t>
          </a:r>
          <a:br>
            <a:rPr lang="sk-SK" sz="2400" dirty="0"/>
          </a:br>
          <a:r>
            <a:rPr lang="sk-SK" sz="2400" dirty="0" err="1"/>
            <a:t>bindingy</a:t>
          </a:r>
          <a:endParaRPr lang="sk-SK" sz="2400" dirty="0"/>
        </a:p>
      </dgm:t>
    </dgm:pt>
    <dgm:pt modelId="{2FFFAC94-C3D6-4085-91F8-20DC9C3A45A3}" type="parTrans" cxnId="{29A4BAF3-5444-4DAC-B1BC-70F7B14C29DC}">
      <dgm:prSet/>
      <dgm:spPr/>
      <dgm:t>
        <a:bodyPr/>
        <a:lstStyle/>
        <a:p>
          <a:endParaRPr lang="sk-SK"/>
        </a:p>
      </dgm:t>
    </dgm:pt>
    <dgm:pt modelId="{74F5273D-3B12-41D0-9253-8DC2C3EE276F}" type="sibTrans" cxnId="{29A4BAF3-5444-4DAC-B1BC-70F7B14C29DC}">
      <dgm:prSet/>
      <dgm:spPr/>
      <dgm:t>
        <a:bodyPr/>
        <a:lstStyle/>
        <a:p>
          <a:endParaRPr lang="sk-SK"/>
        </a:p>
      </dgm:t>
    </dgm:pt>
    <dgm:pt modelId="{6DD5DCD9-3FEB-4AB6-B3A2-CA35B3556353}">
      <dgm:prSet phldrT="[Text]" custT="1"/>
      <dgm:spPr/>
      <dgm:t>
        <a:bodyPr/>
        <a:lstStyle/>
        <a:p>
          <a:r>
            <a:rPr lang="sk-SK" sz="3200" dirty="0" err="1"/>
            <a:t>name</a:t>
          </a:r>
          <a:br>
            <a:rPr lang="sk-SK" sz="3200" dirty="0"/>
          </a:br>
          <a:r>
            <a:rPr lang="sk-SK" sz="3200" dirty="0" err="1"/>
            <a:t>spaces</a:t>
          </a:r>
          <a:endParaRPr lang="sk-SK" sz="3200" dirty="0"/>
        </a:p>
      </dgm:t>
    </dgm:pt>
    <dgm:pt modelId="{3AAD500C-EAED-4DEA-95A2-8BA926BB8195}" type="parTrans" cxnId="{447C71B2-0E28-41B3-B202-2FC86E6981B4}">
      <dgm:prSet/>
      <dgm:spPr/>
      <dgm:t>
        <a:bodyPr/>
        <a:lstStyle/>
        <a:p>
          <a:endParaRPr lang="sk-SK"/>
        </a:p>
      </dgm:t>
    </dgm:pt>
    <dgm:pt modelId="{82F56F23-1849-423E-B298-CF9AE0F8B769}" type="sibTrans" cxnId="{447C71B2-0E28-41B3-B202-2FC86E6981B4}">
      <dgm:prSet/>
      <dgm:spPr/>
      <dgm:t>
        <a:bodyPr/>
        <a:lstStyle/>
        <a:p>
          <a:endParaRPr lang="sk-SK"/>
        </a:p>
      </dgm:t>
    </dgm:pt>
    <dgm:pt modelId="{9AF82280-683D-44A1-939A-79BDA19F0BA3}">
      <dgm:prSet phldrT="[Text]" custT="1"/>
      <dgm:spPr/>
      <dgm:t>
        <a:bodyPr/>
        <a:lstStyle/>
        <a:p>
          <a:r>
            <a:rPr lang="sk-SK" sz="3200" dirty="0"/>
            <a:t>XSD</a:t>
          </a:r>
        </a:p>
      </dgm:t>
    </dgm:pt>
    <dgm:pt modelId="{1B2F16E0-4BDD-418D-AB42-B7405717B960}" type="parTrans" cxnId="{6AF6F4C2-4EB9-403C-9845-0D4B06915379}">
      <dgm:prSet/>
      <dgm:spPr/>
      <dgm:t>
        <a:bodyPr/>
        <a:lstStyle/>
        <a:p>
          <a:endParaRPr lang="sk-SK"/>
        </a:p>
      </dgm:t>
    </dgm:pt>
    <dgm:pt modelId="{89963C45-515A-4333-82B5-A8C38F3A1C8C}" type="sibTrans" cxnId="{6AF6F4C2-4EB9-403C-9845-0D4B06915379}">
      <dgm:prSet/>
      <dgm:spPr/>
      <dgm:t>
        <a:bodyPr/>
        <a:lstStyle/>
        <a:p>
          <a:endParaRPr lang="sk-SK"/>
        </a:p>
      </dgm:t>
    </dgm:pt>
    <dgm:pt modelId="{274D3C42-E18A-4CF8-9C6B-8C0F9A02A2AA}">
      <dgm:prSet phldrT="[Text]" custT="1"/>
      <dgm:spPr/>
      <dgm:t>
        <a:bodyPr/>
        <a:lstStyle/>
        <a:p>
          <a:r>
            <a:rPr lang="sk-SK" sz="7200" dirty="0"/>
            <a:t>WSDL</a:t>
          </a:r>
        </a:p>
      </dgm:t>
    </dgm:pt>
    <dgm:pt modelId="{BCBC6C23-47B9-402B-9EC7-05044B2533EE}" type="parTrans" cxnId="{1AF6AC7B-32E9-4CC7-BA38-025BBB8C51DA}">
      <dgm:prSet/>
      <dgm:spPr/>
      <dgm:t>
        <a:bodyPr/>
        <a:lstStyle/>
        <a:p>
          <a:endParaRPr lang="sk-SK"/>
        </a:p>
      </dgm:t>
    </dgm:pt>
    <dgm:pt modelId="{7976A3C8-844D-4957-9923-CF162D3149FA}" type="sibTrans" cxnId="{1AF6AC7B-32E9-4CC7-BA38-025BBB8C51DA}">
      <dgm:prSet/>
      <dgm:spPr/>
      <dgm:t>
        <a:bodyPr/>
        <a:lstStyle/>
        <a:p>
          <a:endParaRPr lang="sk-SK"/>
        </a:p>
      </dgm:t>
    </dgm:pt>
    <dgm:pt modelId="{1D1A4F33-9600-4696-87E5-E682C82002EA}" type="pres">
      <dgm:prSet presAssocID="{A5E2E9B6-3B9F-4C8D-A94A-77BC4ABC9B17}" presName="Name0" presStyleCnt="0">
        <dgm:presLayoutVars>
          <dgm:chMax val="4"/>
          <dgm:resizeHandles val="exact"/>
        </dgm:presLayoutVars>
      </dgm:prSet>
      <dgm:spPr/>
    </dgm:pt>
    <dgm:pt modelId="{9A83A166-DDEF-45CD-90DE-6D05E8288426}" type="pres">
      <dgm:prSet presAssocID="{A5E2E9B6-3B9F-4C8D-A94A-77BC4ABC9B17}" presName="ellipse" presStyleLbl="trBgShp" presStyleIdx="0" presStyleCnt="1"/>
      <dgm:spPr/>
    </dgm:pt>
    <dgm:pt modelId="{7966CC79-1ABE-4B39-BF33-0A77674FC57F}" type="pres">
      <dgm:prSet presAssocID="{A5E2E9B6-3B9F-4C8D-A94A-77BC4ABC9B17}" presName="arrow1" presStyleLbl="fgShp" presStyleIdx="0" presStyleCnt="1"/>
      <dgm:spPr/>
    </dgm:pt>
    <dgm:pt modelId="{61D0883F-0657-4BF4-AB3D-8A3FE0ED9D49}" type="pres">
      <dgm:prSet presAssocID="{A5E2E9B6-3B9F-4C8D-A94A-77BC4ABC9B17}" presName="rectangle" presStyleLbl="revTx" presStyleIdx="0" presStyleCnt="1">
        <dgm:presLayoutVars>
          <dgm:bulletEnabled val="1"/>
        </dgm:presLayoutVars>
      </dgm:prSet>
      <dgm:spPr/>
    </dgm:pt>
    <dgm:pt modelId="{950BAD45-991D-4665-98B7-21660D2C5953}" type="pres">
      <dgm:prSet presAssocID="{6DD5DCD9-3FEB-4AB6-B3A2-CA35B3556353}" presName="item1" presStyleLbl="node1" presStyleIdx="0" presStyleCnt="3">
        <dgm:presLayoutVars>
          <dgm:bulletEnabled val="1"/>
        </dgm:presLayoutVars>
      </dgm:prSet>
      <dgm:spPr/>
    </dgm:pt>
    <dgm:pt modelId="{2EE2FAEA-18EF-4DD4-B7CF-106A15B36285}" type="pres">
      <dgm:prSet presAssocID="{9AF82280-683D-44A1-939A-79BDA19F0BA3}" presName="item2" presStyleLbl="node1" presStyleIdx="1" presStyleCnt="3">
        <dgm:presLayoutVars>
          <dgm:bulletEnabled val="1"/>
        </dgm:presLayoutVars>
      </dgm:prSet>
      <dgm:spPr/>
    </dgm:pt>
    <dgm:pt modelId="{36447861-8B53-43EF-BFD8-5ED7E0C98152}" type="pres">
      <dgm:prSet presAssocID="{274D3C42-E18A-4CF8-9C6B-8C0F9A02A2AA}" presName="item3" presStyleLbl="node1" presStyleIdx="2" presStyleCnt="3">
        <dgm:presLayoutVars>
          <dgm:bulletEnabled val="1"/>
        </dgm:presLayoutVars>
      </dgm:prSet>
      <dgm:spPr/>
    </dgm:pt>
    <dgm:pt modelId="{0E79598E-5308-4FDE-9060-2C595C6805EE}" type="pres">
      <dgm:prSet presAssocID="{A5E2E9B6-3B9F-4C8D-A94A-77BC4ABC9B17}" presName="funnel" presStyleLbl="trAlignAcc1" presStyleIdx="0" presStyleCnt="1"/>
      <dgm:spPr/>
    </dgm:pt>
  </dgm:ptLst>
  <dgm:cxnLst>
    <dgm:cxn modelId="{20711D41-293F-824D-AD1A-E614B5B49381}" type="presOf" srcId="{9AF82280-683D-44A1-939A-79BDA19F0BA3}" destId="{950BAD45-991D-4665-98B7-21660D2C5953}" srcOrd="0" destOrd="0" presId="urn:microsoft.com/office/officeart/2005/8/layout/funnel1"/>
    <dgm:cxn modelId="{12C94158-9797-C945-ABC1-61E987C4AE8F}" type="presOf" srcId="{6DD5DCD9-3FEB-4AB6-B3A2-CA35B3556353}" destId="{2EE2FAEA-18EF-4DD4-B7CF-106A15B36285}" srcOrd="0" destOrd="0" presId="urn:microsoft.com/office/officeart/2005/8/layout/funnel1"/>
    <dgm:cxn modelId="{1AF6AC7B-32E9-4CC7-BA38-025BBB8C51DA}" srcId="{A5E2E9B6-3B9F-4C8D-A94A-77BC4ABC9B17}" destId="{274D3C42-E18A-4CF8-9C6B-8C0F9A02A2AA}" srcOrd="3" destOrd="0" parTransId="{BCBC6C23-47B9-402B-9EC7-05044B2533EE}" sibTransId="{7976A3C8-844D-4957-9923-CF162D3149FA}"/>
    <dgm:cxn modelId="{EC8D04A6-50B5-484C-9FD4-0CE775FEC14B}" type="presOf" srcId="{A5E2E9B6-3B9F-4C8D-A94A-77BC4ABC9B17}" destId="{1D1A4F33-9600-4696-87E5-E682C82002EA}" srcOrd="0" destOrd="0" presId="urn:microsoft.com/office/officeart/2005/8/layout/funnel1"/>
    <dgm:cxn modelId="{447C71B2-0E28-41B3-B202-2FC86E6981B4}" srcId="{A5E2E9B6-3B9F-4C8D-A94A-77BC4ABC9B17}" destId="{6DD5DCD9-3FEB-4AB6-B3A2-CA35B3556353}" srcOrd="1" destOrd="0" parTransId="{3AAD500C-EAED-4DEA-95A2-8BA926BB8195}" sibTransId="{82F56F23-1849-423E-B298-CF9AE0F8B769}"/>
    <dgm:cxn modelId="{802232C0-CF85-B34F-9DD2-AC32E1B3A52A}" type="presOf" srcId="{274D3C42-E18A-4CF8-9C6B-8C0F9A02A2AA}" destId="{61D0883F-0657-4BF4-AB3D-8A3FE0ED9D49}" srcOrd="0" destOrd="0" presId="urn:microsoft.com/office/officeart/2005/8/layout/funnel1"/>
    <dgm:cxn modelId="{6AF6F4C2-4EB9-403C-9845-0D4B06915379}" srcId="{A5E2E9B6-3B9F-4C8D-A94A-77BC4ABC9B17}" destId="{9AF82280-683D-44A1-939A-79BDA19F0BA3}" srcOrd="2" destOrd="0" parTransId="{1B2F16E0-4BDD-418D-AB42-B7405717B960}" sibTransId="{89963C45-515A-4333-82B5-A8C38F3A1C8C}"/>
    <dgm:cxn modelId="{4F69C8C4-5DF5-C74B-894D-50750BC42995}" type="presOf" srcId="{3EC6F0DD-5504-41CC-ABCE-54653AE3D83E}" destId="{36447861-8B53-43EF-BFD8-5ED7E0C98152}" srcOrd="0" destOrd="0" presId="urn:microsoft.com/office/officeart/2005/8/layout/funnel1"/>
    <dgm:cxn modelId="{29A4BAF3-5444-4DAC-B1BC-70F7B14C29DC}" srcId="{A5E2E9B6-3B9F-4C8D-A94A-77BC4ABC9B17}" destId="{3EC6F0DD-5504-41CC-ABCE-54653AE3D83E}" srcOrd="0" destOrd="0" parTransId="{2FFFAC94-C3D6-4085-91F8-20DC9C3A45A3}" sibTransId="{74F5273D-3B12-41D0-9253-8DC2C3EE276F}"/>
    <dgm:cxn modelId="{7734B534-6B65-B14A-B52E-8A0C9438379E}" type="presParOf" srcId="{1D1A4F33-9600-4696-87E5-E682C82002EA}" destId="{9A83A166-DDEF-45CD-90DE-6D05E8288426}" srcOrd="0" destOrd="0" presId="urn:microsoft.com/office/officeart/2005/8/layout/funnel1"/>
    <dgm:cxn modelId="{944F22FB-038A-464C-AB92-62255CEC7242}" type="presParOf" srcId="{1D1A4F33-9600-4696-87E5-E682C82002EA}" destId="{7966CC79-1ABE-4B39-BF33-0A77674FC57F}" srcOrd="1" destOrd="0" presId="urn:microsoft.com/office/officeart/2005/8/layout/funnel1"/>
    <dgm:cxn modelId="{725302F1-F803-264A-B138-6CF1D9D7CCCC}" type="presParOf" srcId="{1D1A4F33-9600-4696-87E5-E682C82002EA}" destId="{61D0883F-0657-4BF4-AB3D-8A3FE0ED9D49}" srcOrd="2" destOrd="0" presId="urn:microsoft.com/office/officeart/2005/8/layout/funnel1"/>
    <dgm:cxn modelId="{8A504B85-3B59-B449-B608-E50E43C999F9}" type="presParOf" srcId="{1D1A4F33-9600-4696-87E5-E682C82002EA}" destId="{950BAD45-991D-4665-98B7-21660D2C5953}" srcOrd="3" destOrd="0" presId="urn:microsoft.com/office/officeart/2005/8/layout/funnel1"/>
    <dgm:cxn modelId="{81E06674-48F7-C54C-9B26-CA54372803CD}" type="presParOf" srcId="{1D1A4F33-9600-4696-87E5-E682C82002EA}" destId="{2EE2FAEA-18EF-4DD4-B7CF-106A15B36285}" srcOrd="4" destOrd="0" presId="urn:microsoft.com/office/officeart/2005/8/layout/funnel1"/>
    <dgm:cxn modelId="{01A45C98-88E3-454B-8A08-9E075DCC9FFA}" type="presParOf" srcId="{1D1A4F33-9600-4696-87E5-E682C82002EA}" destId="{36447861-8B53-43EF-BFD8-5ED7E0C98152}" srcOrd="5" destOrd="0" presId="urn:microsoft.com/office/officeart/2005/8/layout/funnel1"/>
    <dgm:cxn modelId="{BCA27221-D766-7442-937E-41F3297A608A}" type="presParOf" srcId="{1D1A4F33-9600-4696-87E5-E682C82002EA}" destId="{0E79598E-5308-4FDE-9060-2C595C6805EE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011BAA-0A47-4F1D-8A7F-3053C102BB17}" type="doc">
      <dgm:prSet loTypeId="urn:microsoft.com/office/officeart/2005/8/layout/radial5" loCatId="cycle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sk-SK"/>
        </a:p>
      </dgm:t>
    </dgm:pt>
    <dgm:pt modelId="{29B1ABFC-113A-4D4E-BE90-F76CEEFF0BF9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sk-SK" sz="2800" dirty="0"/>
            <a:t>RPC</a:t>
          </a:r>
        </a:p>
        <a:p>
          <a:r>
            <a:rPr lang="sk-SK" sz="2800" dirty="0" err="1"/>
            <a:t>literal</a:t>
          </a:r>
          <a:endParaRPr lang="sk-SK" sz="2800" dirty="0"/>
        </a:p>
      </dgm:t>
    </dgm:pt>
    <dgm:pt modelId="{A07E90E3-50D8-44A4-A1F8-DB971F2077EF}" type="parTrans" cxnId="{11BAF2C0-CE1D-4184-B92B-A3217ED34FA2}">
      <dgm:prSet/>
      <dgm:spPr/>
      <dgm:t>
        <a:bodyPr/>
        <a:lstStyle/>
        <a:p>
          <a:endParaRPr lang="sk-SK"/>
        </a:p>
      </dgm:t>
    </dgm:pt>
    <dgm:pt modelId="{972D8FD8-EB81-449A-9D99-F09559AD19A5}" type="sibTrans" cxnId="{11BAF2C0-CE1D-4184-B92B-A3217ED34FA2}">
      <dgm:prSet/>
      <dgm:spPr/>
      <dgm:t>
        <a:bodyPr/>
        <a:lstStyle/>
        <a:p>
          <a:endParaRPr lang="sk-SK"/>
        </a:p>
      </dgm:t>
    </dgm:pt>
    <dgm:pt modelId="{AEF2C1D7-3110-4DBA-8F6B-0F688FE85599}">
      <dgm:prSet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sk-SK" sz="2400" dirty="0" err="1"/>
            <a:t>Document</a:t>
          </a:r>
          <a:endParaRPr lang="sk-SK" sz="2400" dirty="0"/>
        </a:p>
        <a:p>
          <a:r>
            <a:rPr lang="sk-SK" sz="2400" dirty="0" err="1"/>
            <a:t>literal</a:t>
          </a:r>
          <a:r>
            <a:rPr lang="sk-SK" sz="2400" dirty="0"/>
            <a:t> </a:t>
          </a:r>
        </a:p>
      </dgm:t>
    </dgm:pt>
    <dgm:pt modelId="{0B82C3A9-7F69-4D51-A2C1-887E72DDB358}" type="parTrans" cxnId="{4DC48B57-41CE-44B3-A992-335793DA8CB2}">
      <dgm:prSet/>
      <dgm:spPr/>
      <dgm:t>
        <a:bodyPr/>
        <a:lstStyle/>
        <a:p>
          <a:endParaRPr lang="sk-SK"/>
        </a:p>
      </dgm:t>
    </dgm:pt>
    <dgm:pt modelId="{C1149FD6-6A22-4FCD-8C08-E2D9C0170ADD}" type="sibTrans" cxnId="{4DC48B57-41CE-44B3-A992-335793DA8CB2}">
      <dgm:prSet/>
      <dgm:spPr/>
      <dgm:t>
        <a:bodyPr/>
        <a:lstStyle/>
        <a:p>
          <a:endParaRPr lang="sk-SK"/>
        </a:p>
      </dgm:t>
    </dgm:pt>
    <dgm:pt modelId="{E3D65449-3650-4DC4-AA16-928CA99BA1D7}">
      <dgm:prSet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sk-SK" sz="2400" dirty="0" err="1"/>
            <a:t>Document</a:t>
          </a:r>
          <a:endParaRPr lang="sk-SK" sz="2400" dirty="0"/>
        </a:p>
        <a:p>
          <a:r>
            <a:rPr lang="sk-SK" sz="2400" dirty="0" err="1"/>
            <a:t>literal</a:t>
          </a:r>
          <a:endParaRPr lang="sk-SK" sz="2400" dirty="0"/>
        </a:p>
        <a:p>
          <a:r>
            <a:rPr lang="sk-SK" sz="2400" dirty="0" err="1"/>
            <a:t>wrapped</a:t>
          </a:r>
          <a:endParaRPr lang="sk-SK" sz="2400" dirty="0"/>
        </a:p>
      </dgm:t>
    </dgm:pt>
    <dgm:pt modelId="{453BB911-22BE-4B7E-AA23-8269920CCE40}" type="parTrans" cxnId="{2A747AAB-8E74-4AA2-AB7F-937F61A45AE1}">
      <dgm:prSet/>
      <dgm:spPr/>
      <dgm:t>
        <a:bodyPr/>
        <a:lstStyle/>
        <a:p>
          <a:endParaRPr lang="sk-SK"/>
        </a:p>
      </dgm:t>
    </dgm:pt>
    <dgm:pt modelId="{CCDB784A-9760-4E84-B85C-1B10D2472C7B}" type="sibTrans" cxnId="{2A747AAB-8E74-4AA2-AB7F-937F61A45AE1}">
      <dgm:prSet/>
      <dgm:spPr/>
      <dgm:t>
        <a:bodyPr/>
        <a:lstStyle/>
        <a:p>
          <a:endParaRPr lang="sk-SK"/>
        </a:p>
      </dgm:t>
    </dgm:pt>
    <dgm:pt modelId="{18F3C927-2C83-45FE-A819-8F03F9943617}">
      <dgm:prSet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sk-SK" sz="2400" strike="noStrike" dirty="0" err="1"/>
            <a:t>Document</a:t>
          </a:r>
          <a:endParaRPr lang="sk-SK" sz="2400" strike="noStrike" dirty="0"/>
        </a:p>
        <a:p>
          <a:r>
            <a:rPr lang="sk-SK" sz="2400" strike="noStrike" dirty="0" err="1"/>
            <a:t>encoded</a:t>
          </a:r>
          <a:endParaRPr lang="sk-SK" sz="2400" strike="noStrike" dirty="0"/>
        </a:p>
      </dgm:t>
    </dgm:pt>
    <dgm:pt modelId="{9AAA6CAE-9793-4174-80C3-CD7BB25E1F15}" type="parTrans" cxnId="{672BDBCA-40BA-4FA1-9742-0410C567BF48}">
      <dgm:prSet/>
      <dgm:spPr/>
      <dgm:t>
        <a:bodyPr/>
        <a:lstStyle/>
        <a:p>
          <a:endParaRPr lang="sk-SK"/>
        </a:p>
      </dgm:t>
    </dgm:pt>
    <dgm:pt modelId="{D85CB88D-CF1B-48DB-9520-7B74EE5177FA}" type="sibTrans" cxnId="{672BDBCA-40BA-4FA1-9742-0410C567BF48}">
      <dgm:prSet/>
      <dgm:spPr/>
      <dgm:t>
        <a:bodyPr/>
        <a:lstStyle/>
        <a:p>
          <a:endParaRPr lang="sk-SK"/>
        </a:p>
      </dgm:t>
    </dgm:pt>
    <dgm:pt modelId="{B9EEBF36-016A-40BB-A776-C94B29462717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encoding</a:t>
          </a:r>
          <a:r>
            <a:rPr lang="sk-SK" dirty="0">
              <a:solidFill>
                <a:schemeClr val="bg1"/>
              </a:solidFill>
            </a:rPr>
            <a:t> </a:t>
          </a:r>
          <a:r>
            <a:rPr lang="sk-SK" dirty="0" err="1">
              <a:solidFill>
                <a:schemeClr val="bg1"/>
              </a:solidFill>
            </a:rPr>
            <a:t>styles</a:t>
          </a:r>
          <a:endParaRPr lang="sk-SK" dirty="0">
            <a:solidFill>
              <a:schemeClr val="bg1"/>
            </a:solidFill>
          </a:endParaRPr>
        </a:p>
      </dgm:t>
    </dgm:pt>
    <dgm:pt modelId="{BEC87E79-6F18-428B-98B6-A7676859CE11}" type="parTrans" cxnId="{EB7F2DFB-5F6C-4233-BBD5-A1BA7694AD78}">
      <dgm:prSet/>
      <dgm:spPr/>
      <dgm:t>
        <a:bodyPr/>
        <a:lstStyle/>
        <a:p>
          <a:endParaRPr lang="sk-SK"/>
        </a:p>
      </dgm:t>
    </dgm:pt>
    <dgm:pt modelId="{F5B7E331-915B-4CA6-B335-B01B9964336B}" type="sibTrans" cxnId="{EB7F2DFB-5F6C-4233-BBD5-A1BA7694AD78}">
      <dgm:prSet/>
      <dgm:spPr/>
      <dgm:t>
        <a:bodyPr/>
        <a:lstStyle/>
        <a:p>
          <a:endParaRPr lang="sk-SK"/>
        </a:p>
      </dgm:t>
    </dgm:pt>
    <dgm:pt modelId="{66D1F44D-921A-46B2-87A5-E01F81C3B25D}">
      <dgm:prSet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sk-SK" sz="2800" dirty="0"/>
            <a:t>RPC</a:t>
          </a:r>
        </a:p>
        <a:p>
          <a:r>
            <a:rPr lang="sk-SK" sz="2800" dirty="0" err="1"/>
            <a:t>encoded</a:t>
          </a:r>
          <a:endParaRPr lang="sk-SK" sz="2800" dirty="0"/>
        </a:p>
      </dgm:t>
    </dgm:pt>
    <dgm:pt modelId="{D467D584-0D5B-4F94-9C59-91CD94903731}" type="parTrans" cxnId="{6629CB5B-8268-4B44-BC0D-1C7A658689F3}">
      <dgm:prSet/>
      <dgm:spPr/>
      <dgm:t>
        <a:bodyPr/>
        <a:lstStyle/>
        <a:p>
          <a:endParaRPr lang="sk-SK"/>
        </a:p>
      </dgm:t>
    </dgm:pt>
    <dgm:pt modelId="{440224CD-94FA-4422-9429-C07CB617CB0B}" type="sibTrans" cxnId="{6629CB5B-8268-4B44-BC0D-1C7A658689F3}">
      <dgm:prSet/>
      <dgm:spPr/>
      <dgm:t>
        <a:bodyPr/>
        <a:lstStyle/>
        <a:p>
          <a:endParaRPr lang="sk-SK"/>
        </a:p>
      </dgm:t>
    </dgm:pt>
    <dgm:pt modelId="{A8C32956-8A81-4FDB-9378-C39C11E5465D}" type="pres">
      <dgm:prSet presAssocID="{A8011BAA-0A47-4F1D-8A7F-3053C102BB17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97F54A6-CCDD-4EE1-87E3-327E6ACD6DDB}" type="pres">
      <dgm:prSet presAssocID="{B9EEBF36-016A-40BB-A776-C94B29462717}" presName="centerShape" presStyleLbl="node0" presStyleIdx="0" presStyleCnt="1" custScaleX="63839" custScaleY="63839"/>
      <dgm:spPr/>
    </dgm:pt>
    <dgm:pt modelId="{E5253B3F-35EE-4B5D-BEE6-E0CC1B493885}" type="pres">
      <dgm:prSet presAssocID="{A07E90E3-50D8-44A4-A1F8-DB971F2077EF}" presName="parTrans" presStyleLbl="sibTrans2D1" presStyleIdx="0" presStyleCnt="5"/>
      <dgm:spPr/>
    </dgm:pt>
    <dgm:pt modelId="{CBDFD8C9-FF27-431A-BEC6-01EE8177446D}" type="pres">
      <dgm:prSet presAssocID="{A07E90E3-50D8-44A4-A1F8-DB971F2077EF}" presName="connectorText" presStyleLbl="sibTrans2D1" presStyleIdx="0" presStyleCnt="5"/>
      <dgm:spPr/>
    </dgm:pt>
    <dgm:pt modelId="{AA1DE8C7-6C59-46E3-A5B3-8216DD0FDD84}" type="pres">
      <dgm:prSet presAssocID="{29B1ABFC-113A-4D4E-BE90-F76CEEFF0BF9}" presName="node" presStyleLbl="node1" presStyleIdx="0" presStyleCnt="5">
        <dgm:presLayoutVars>
          <dgm:bulletEnabled val="1"/>
        </dgm:presLayoutVars>
      </dgm:prSet>
      <dgm:spPr/>
    </dgm:pt>
    <dgm:pt modelId="{28E13AC9-2C4C-49F5-B44B-D82E1C76F20E}" type="pres">
      <dgm:prSet presAssocID="{D467D584-0D5B-4F94-9C59-91CD94903731}" presName="parTrans" presStyleLbl="sibTrans2D1" presStyleIdx="1" presStyleCnt="5"/>
      <dgm:spPr/>
    </dgm:pt>
    <dgm:pt modelId="{B93135E0-27DB-4EBA-B9A5-2037ED5070CE}" type="pres">
      <dgm:prSet presAssocID="{D467D584-0D5B-4F94-9C59-91CD94903731}" presName="connectorText" presStyleLbl="sibTrans2D1" presStyleIdx="1" presStyleCnt="5"/>
      <dgm:spPr/>
    </dgm:pt>
    <dgm:pt modelId="{FCEF2779-5626-49EE-BC39-CA07021AFCB8}" type="pres">
      <dgm:prSet presAssocID="{66D1F44D-921A-46B2-87A5-E01F81C3B25D}" presName="node" presStyleLbl="node1" presStyleIdx="1" presStyleCnt="5">
        <dgm:presLayoutVars>
          <dgm:bulletEnabled val="1"/>
        </dgm:presLayoutVars>
      </dgm:prSet>
      <dgm:spPr/>
    </dgm:pt>
    <dgm:pt modelId="{A7FCABAC-8442-4F2E-BF89-CBCE77193DAC}" type="pres">
      <dgm:prSet presAssocID="{0B82C3A9-7F69-4D51-A2C1-887E72DDB358}" presName="parTrans" presStyleLbl="sibTrans2D1" presStyleIdx="2" presStyleCnt="5"/>
      <dgm:spPr/>
    </dgm:pt>
    <dgm:pt modelId="{B4A1C2A3-39A5-4874-828B-487B69F7B9EA}" type="pres">
      <dgm:prSet presAssocID="{0B82C3A9-7F69-4D51-A2C1-887E72DDB358}" presName="connectorText" presStyleLbl="sibTrans2D1" presStyleIdx="2" presStyleCnt="5"/>
      <dgm:spPr/>
    </dgm:pt>
    <dgm:pt modelId="{9C36CB6E-9A71-4893-8BF9-D3918A22E66C}" type="pres">
      <dgm:prSet presAssocID="{AEF2C1D7-3110-4DBA-8F6B-0F688FE85599}" presName="node" presStyleLbl="node1" presStyleIdx="2" presStyleCnt="5">
        <dgm:presLayoutVars>
          <dgm:bulletEnabled val="1"/>
        </dgm:presLayoutVars>
      </dgm:prSet>
      <dgm:spPr/>
    </dgm:pt>
    <dgm:pt modelId="{B44ADDD0-61CF-412A-BFB7-DF85E2D896F7}" type="pres">
      <dgm:prSet presAssocID="{453BB911-22BE-4B7E-AA23-8269920CCE40}" presName="parTrans" presStyleLbl="sibTrans2D1" presStyleIdx="3" presStyleCnt="5"/>
      <dgm:spPr/>
    </dgm:pt>
    <dgm:pt modelId="{12FA5CC3-CAAA-4125-8A88-02CBBFA30D8D}" type="pres">
      <dgm:prSet presAssocID="{453BB911-22BE-4B7E-AA23-8269920CCE40}" presName="connectorText" presStyleLbl="sibTrans2D1" presStyleIdx="3" presStyleCnt="5"/>
      <dgm:spPr/>
    </dgm:pt>
    <dgm:pt modelId="{14FE0E8A-77D8-4B5E-B3DE-E9FBE7256660}" type="pres">
      <dgm:prSet presAssocID="{E3D65449-3650-4DC4-AA16-928CA99BA1D7}" presName="node" presStyleLbl="node1" presStyleIdx="3" presStyleCnt="5">
        <dgm:presLayoutVars>
          <dgm:bulletEnabled val="1"/>
        </dgm:presLayoutVars>
      </dgm:prSet>
      <dgm:spPr/>
    </dgm:pt>
    <dgm:pt modelId="{7F584D53-03DE-4D3A-BA0F-4F98C7C3786A}" type="pres">
      <dgm:prSet presAssocID="{9AAA6CAE-9793-4174-80C3-CD7BB25E1F15}" presName="parTrans" presStyleLbl="sibTrans2D1" presStyleIdx="4" presStyleCnt="5"/>
      <dgm:spPr/>
    </dgm:pt>
    <dgm:pt modelId="{9B504325-7475-4748-83D2-EA7D0CB65FD1}" type="pres">
      <dgm:prSet presAssocID="{9AAA6CAE-9793-4174-80C3-CD7BB25E1F15}" presName="connectorText" presStyleLbl="sibTrans2D1" presStyleIdx="4" presStyleCnt="5"/>
      <dgm:spPr/>
    </dgm:pt>
    <dgm:pt modelId="{710EE75E-7225-4684-BE02-6E4330FD9785}" type="pres">
      <dgm:prSet presAssocID="{18F3C927-2C83-45FE-A819-8F03F9943617}" presName="node" presStyleLbl="node1" presStyleIdx="4" presStyleCnt="5">
        <dgm:presLayoutVars>
          <dgm:bulletEnabled val="1"/>
        </dgm:presLayoutVars>
      </dgm:prSet>
      <dgm:spPr/>
    </dgm:pt>
  </dgm:ptLst>
  <dgm:cxnLst>
    <dgm:cxn modelId="{F188F909-F87D-A145-B8D4-AAF9BFC736EE}" type="presOf" srcId="{18F3C927-2C83-45FE-A819-8F03F9943617}" destId="{710EE75E-7225-4684-BE02-6E4330FD9785}" srcOrd="0" destOrd="0" presId="urn:microsoft.com/office/officeart/2005/8/layout/radial5"/>
    <dgm:cxn modelId="{08FEDA16-063B-3041-B42E-6C8CD41ABA3E}" type="presOf" srcId="{E3D65449-3650-4DC4-AA16-928CA99BA1D7}" destId="{14FE0E8A-77D8-4B5E-B3DE-E9FBE7256660}" srcOrd="0" destOrd="0" presId="urn:microsoft.com/office/officeart/2005/8/layout/radial5"/>
    <dgm:cxn modelId="{CCC84718-D9DE-BA4B-85BE-8422E717B6AC}" type="presOf" srcId="{9AAA6CAE-9793-4174-80C3-CD7BB25E1F15}" destId="{7F584D53-03DE-4D3A-BA0F-4F98C7C3786A}" srcOrd="0" destOrd="0" presId="urn:microsoft.com/office/officeart/2005/8/layout/radial5"/>
    <dgm:cxn modelId="{1893D81E-FBE4-BF4E-A979-D8DFC9EEAD59}" type="presOf" srcId="{453BB911-22BE-4B7E-AA23-8269920CCE40}" destId="{12FA5CC3-CAAA-4125-8A88-02CBBFA30D8D}" srcOrd="1" destOrd="0" presId="urn:microsoft.com/office/officeart/2005/8/layout/radial5"/>
    <dgm:cxn modelId="{F8810131-2D47-2949-922B-5E7CC7244F76}" type="presOf" srcId="{B9EEBF36-016A-40BB-A776-C94B29462717}" destId="{097F54A6-CCDD-4EE1-87E3-327E6ACD6DDB}" srcOrd="0" destOrd="0" presId="urn:microsoft.com/office/officeart/2005/8/layout/radial5"/>
    <dgm:cxn modelId="{94AAFF4F-DB39-A944-A644-A900E3982606}" type="presOf" srcId="{0B82C3A9-7F69-4D51-A2C1-887E72DDB358}" destId="{A7FCABAC-8442-4F2E-BF89-CBCE77193DAC}" srcOrd="0" destOrd="0" presId="urn:microsoft.com/office/officeart/2005/8/layout/radial5"/>
    <dgm:cxn modelId="{4DC48B57-41CE-44B3-A992-335793DA8CB2}" srcId="{B9EEBF36-016A-40BB-A776-C94B29462717}" destId="{AEF2C1D7-3110-4DBA-8F6B-0F688FE85599}" srcOrd="2" destOrd="0" parTransId="{0B82C3A9-7F69-4D51-A2C1-887E72DDB358}" sibTransId="{C1149FD6-6A22-4FCD-8C08-E2D9C0170ADD}"/>
    <dgm:cxn modelId="{6629CB5B-8268-4B44-BC0D-1C7A658689F3}" srcId="{B9EEBF36-016A-40BB-A776-C94B29462717}" destId="{66D1F44D-921A-46B2-87A5-E01F81C3B25D}" srcOrd="1" destOrd="0" parTransId="{D467D584-0D5B-4F94-9C59-91CD94903731}" sibTransId="{440224CD-94FA-4422-9429-C07CB617CB0B}"/>
    <dgm:cxn modelId="{249C4460-4CD8-714C-9FF8-9633EE95095D}" type="presOf" srcId="{D467D584-0D5B-4F94-9C59-91CD94903731}" destId="{28E13AC9-2C4C-49F5-B44B-D82E1C76F20E}" srcOrd="0" destOrd="0" presId="urn:microsoft.com/office/officeart/2005/8/layout/radial5"/>
    <dgm:cxn modelId="{2E38D876-D221-524F-AC5B-E6DA4BF3E06D}" type="presOf" srcId="{A07E90E3-50D8-44A4-A1F8-DB971F2077EF}" destId="{CBDFD8C9-FF27-431A-BEC6-01EE8177446D}" srcOrd="1" destOrd="0" presId="urn:microsoft.com/office/officeart/2005/8/layout/radial5"/>
    <dgm:cxn modelId="{CCB02285-D874-9D4D-9999-D6842310BC16}" type="presOf" srcId="{A8011BAA-0A47-4F1D-8A7F-3053C102BB17}" destId="{A8C32956-8A81-4FDB-9378-C39C11E5465D}" srcOrd="0" destOrd="0" presId="urn:microsoft.com/office/officeart/2005/8/layout/radial5"/>
    <dgm:cxn modelId="{2B0B61A9-FBAC-9A4F-B92E-D706279E369A}" type="presOf" srcId="{D467D584-0D5B-4F94-9C59-91CD94903731}" destId="{B93135E0-27DB-4EBA-B9A5-2037ED5070CE}" srcOrd="1" destOrd="0" presId="urn:microsoft.com/office/officeart/2005/8/layout/radial5"/>
    <dgm:cxn modelId="{2A747AAB-8E74-4AA2-AB7F-937F61A45AE1}" srcId="{B9EEBF36-016A-40BB-A776-C94B29462717}" destId="{E3D65449-3650-4DC4-AA16-928CA99BA1D7}" srcOrd="3" destOrd="0" parTransId="{453BB911-22BE-4B7E-AA23-8269920CCE40}" sibTransId="{CCDB784A-9760-4E84-B85C-1B10D2472C7B}"/>
    <dgm:cxn modelId="{21B80DAF-54D3-0F46-B087-D1CB80537265}" type="presOf" srcId="{453BB911-22BE-4B7E-AA23-8269920CCE40}" destId="{B44ADDD0-61CF-412A-BFB7-DF85E2D896F7}" srcOrd="0" destOrd="0" presId="urn:microsoft.com/office/officeart/2005/8/layout/radial5"/>
    <dgm:cxn modelId="{11BAF2C0-CE1D-4184-B92B-A3217ED34FA2}" srcId="{B9EEBF36-016A-40BB-A776-C94B29462717}" destId="{29B1ABFC-113A-4D4E-BE90-F76CEEFF0BF9}" srcOrd="0" destOrd="0" parTransId="{A07E90E3-50D8-44A4-A1F8-DB971F2077EF}" sibTransId="{972D8FD8-EB81-449A-9D99-F09559AD19A5}"/>
    <dgm:cxn modelId="{672BDBCA-40BA-4FA1-9742-0410C567BF48}" srcId="{B9EEBF36-016A-40BB-A776-C94B29462717}" destId="{18F3C927-2C83-45FE-A819-8F03F9943617}" srcOrd="4" destOrd="0" parTransId="{9AAA6CAE-9793-4174-80C3-CD7BB25E1F15}" sibTransId="{D85CB88D-CF1B-48DB-9520-7B74EE5177FA}"/>
    <dgm:cxn modelId="{5ED87ACC-5F92-4248-8D34-37A8041B7057}" type="presOf" srcId="{A07E90E3-50D8-44A4-A1F8-DB971F2077EF}" destId="{E5253B3F-35EE-4B5D-BEE6-E0CC1B493885}" srcOrd="0" destOrd="0" presId="urn:microsoft.com/office/officeart/2005/8/layout/radial5"/>
    <dgm:cxn modelId="{4E967FE8-BCC5-D841-B576-50AC715C9EA2}" type="presOf" srcId="{29B1ABFC-113A-4D4E-BE90-F76CEEFF0BF9}" destId="{AA1DE8C7-6C59-46E3-A5B3-8216DD0FDD84}" srcOrd="0" destOrd="0" presId="urn:microsoft.com/office/officeart/2005/8/layout/radial5"/>
    <dgm:cxn modelId="{A82BA4EC-A360-9445-9039-36D3BA473518}" type="presOf" srcId="{0B82C3A9-7F69-4D51-A2C1-887E72DDB358}" destId="{B4A1C2A3-39A5-4874-828B-487B69F7B9EA}" srcOrd="1" destOrd="0" presId="urn:microsoft.com/office/officeart/2005/8/layout/radial5"/>
    <dgm:cxn modelId="{CEE8DDED-5952-684B-888A-B4B8409C7468}" type="presOf" srcId="{AEF2C1D7-3110-4DBA-8F6B-0F688FE85599}" destId="{9C36CB6E-9A71-4893-8BF9-D3918A22E66C}" srcOrd="0" destOrd="0" presId="urn:microsoft.com/office/officeart/2005/8/layout/radial5"/>
    <dgm:cxn modelId="{1648BEEE-D5E0-FC42-BD8F-8D99F905243D}" type="presOf" srcId="{9AAA6CAE-9793-4174-80C3-CD7BB25E1F15}" destId="{9B504325-7475-4748-83D2-EA7D0CB65FD1}" srcOrd="1" destOrd="0" presId="urn:microsoft.com/office/officeart/2005/8/layout/radial5"/>
    <dgm:cxn modelId="{E0D606F0-BBF2-4A45-BBF7-4425C038B29E}" type="presOf" srcId="{66D1F44D-921A-46B2-87A5-E01F81C3B25D}" destId="{FCEF2779-5626-49EE-BC39-CA07021AFCB8}" srcOrd="0" destOrd="0" presId="urn:microsoft.com/office/officeart/2005/8/layout/radial5"/>
    <dgm:cxn modelId="{EB7F2DFB-5F6C-4233-BBD5-A1BA7694AD78}" srcId="{A8011BAA-0A47-4F1D-8A7F-3053C102BB17}" destId="{B9EEBF36-016A-40BB-A776-C94B29462717}" srcOrd="0" destOrd="0" parTransId="{BEC87E79-6F18-428B-98B6-A7676859CE11}" sibTransId="{F5B7E331-915B-4CA6-B335-B01B9964336B}"/>
    <dgm:cxn modelId="{1DE46319-D8E7-D34B-B4EA-FB7CAEECBA67}" type="presParOf" srcId="{A8C32956-8A81-4FDB-9378-C39C11E5465D}" destId="{097F54A6-CCDD-4EE1-87E3-327E6ACD6DDB}" srcOrd="0" destOrd="0" presId="urn:microsoft.com/office/officeart/2005/8/layout/radial5"/>
    <dgm:cxn modelId="{A58B328B-075E-7448-B1AE-FD587BBCF302}" type="presParOf" srcId="{A8C32956-8A81-4FDB-9378-C39C11E5465D}" destId="{E5253B3F-35EE-4B5D-BEE6-E0CC1B493885}" srcOrd="1" destOrd="0" presId="urn:microsoft.com/office/officeart/2005/8/layout/radial5"/>
    <dgm:cxn modelId="{B2B622B7-F47C-AC48-8851-D81251DE4647}" type="presParOf" srcId="{E5253B3F-35EE-4B5D-BEE6-E0CC1B493885}" destId="{CBDFD8C9-FF27-431A-BEC6-01EE8177446D}" srcOrd="0" destOrd="0" presId="urn:microsoft.com/office/officeart/2005/8/layout/radial5"/>
    <dgm:cxn modelId="{E0D25E9D-633A-F54E-BC26-E4481669DEFB}" type="presParOf" srcId="{A8C32956-8A81-4FDB-9378-C39C11E5465D}" destId="{AA1DE8C7-6C59-46E3-A5B3-8216DD0FDD84}" srcOrd="2" destOrd="0" presId="urn:microsoft.com/office/officeart/2005/8/layout/radial5"/>
    <dgm:cxn modelId="{73D8C370-7C0D-FE48-BCDE-E23CA7440BD3}" type="presParOf" srcId="{A8C32956-8A81-4FDB-9378-C39C11E5465D}" destId="{28E13AC9-2C4C-49F5-B44B-D82E1C76F20E}" srcOrd="3" destOrd="0" presId="urn:microsoft.com/office/officeart/2005/8/layout/radial5"/>
    <dgm:cxn modelId="{C38058D6-CA8E-5C44-B935-8C7E8E4298C3}" type="presParOf" srcId="{28E13AC9-2C4C-49F5-B44B-D82E1C76F20E}" destId="{B93135E0-27DB-4EBA-B9A5-2037ED5070CE}" srcOrd="0" destOrd="0" presId="urn:microsoft.com/office/officeart/2005/8/layout/radial5"/>
    <dgm:cxn modelId="{E259D049-B55D-214F-9827-84B4EEB20880}" type="presParOf" srcId="{A8C32956-8A81-4FDB-9378-C39C11E5465D}" destId="{FCEF2779-5626-49EE-BC39-CA07021AFCB8}" srcOrd="4" destOrd="0" presId="urn:microsoft.com/office/officeart/2005/8/layout/radial5"/>
    <dgm:cxn modelId="{376311CF-E39E-B94C-9C7A-E6DBF2D39DEA}" type="presParOf" srcId="{A8C32956-8A81-4FDB-9378-C39C11E5465D}" destId="{A7FCABAC-8442-4F2E-BF89-CBCE77193DAC}" srcOrd="5" destOrd="0" presId="urn:microsoft.com/office/officeart/2005/8/layout/radial5"/>
    <dgm:cxn modelId="{891AB5FF-865B-A149-B76C-7B44F517E860}" type="presParOf" srcId="{A7FCABAC-8442-4F2E-BF89-CBCE77193DAC}" destId="{B4A1C2A3-39A5-4874-828B-487B69F7B9EA}" srcOrd="0" destOrd="0" presId="urn:microsoft.com/office/officeart/2005/8/layout/radial5"/>
    <dgm:cxn modelId="{64B75A39-4D12-BF4D-BCD3-E043ED9B8258}" type="presParOf" srcId="{A8C32956-8A81-4FDB-9378-C39C11E5465D}" destId="{9C36CB6E-9A71-4893-8BF9-D3918A22E66C}" srcOrd="6" destOrd="0" presId="urn:microsoft.com/office/officeart/2005/8/layout/radial5"/>
    <dgm:cxn modelId="{4A5C2778-BF01-8546-836F-222616661EC4}" type="presParOf" srcId="{A8C32956-8A81-4FDB-9378-C39C11E5465D}" destId="{B44ADDD0-61CF-412A-BFB7-DF85E2D896F7}" srcOrd="7" destOrd="0" presId="urn:microsoft.com/office/officeart/2005/8/layout/radial5"/>
    <dgm:cxn modelId="{285F2819-5F35-424B-86F0-B1539A494E85}" type="presParOf" srcId="{B44ADDD0-61CF-412A-BFB7-DF85E2D896F7}" destId="{12FA5CC3-CAAA-4125-8A88-02CBBFA30D8D}" srcOrd="0" destOrd="0" presId="urn:microsoft.com/office/officeart/2005/8/layout/radial5"/>
    <dgm:cxn modelId="{DDCC86CF-3A76-6041-997B-9E2FA7FA0507}" type="presParOf" srcId="{A8C32956-8A81-4FDB-9378-C39C11E5465D}" destId="{14FE0E8A-77D8-4B5E-B3DE-E9FBE7256660}" srcOrd="8" destOrd="0" presId="urn:microsoft.com/office/officeart/2005/8/layout/radial5"/>
    <dgm:cxn modelId="{BFCC70B8-A91D-A04B-820F-7797DED5B19E}" type="presParOf" srcId="{A8C32956-8A81-4FDB-9378-C39C11E5465D}" destId="{7F584D53-03DE-4D3A-BA0F-4F98C7C3786A}" srcOrd="9" destOrd="0" presId="urn:microsoft.com/office/officeart/2005/8/layout/radial5"/>
    <dgm:cxn modelId="{9532ADF0-F9FC-2F4C-AFA7-768C64425045}" type="presParOf" srcId="{7F584D53-03DE-4D3A-BA0F-4F98C7C3786A}" destId="{9B504325-7475-4748-83D2-EA7D0CB65FD1}" srcOrd="0" destOrd="0" presId="urn:microsoft.com/office/officeart/2005/8/layout/radial5"/>
    <dgm:cxn modelId="{FDEE9C24-8A9D-7F4D-A96F-93012E8BA804}" type="presParOf" srcId="{A8C32956-8A81-4FDB-9378-C39C11E5465D}" destId="{710EE75E-7225-4684-BE02-6E4330FD9785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E06623-4720-4CBE-88D3-09525214958B}">
      <dsp:nvSpPr>
        <dsp:cNvPr id="0" name=""/>
        <dsp:cNvSpPr/>
      </dsp:nvSpPr>
      <dsp:spPr>
        <a:xfrm>
          <a:off x="0" y="0"/>
          <a:ext cx="8640960" cy="1901011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  <a:bevelB w="88900" h="121750" prst="angle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6500" kern="1200" dirty="0"/>
            <a:t>SOAP</a:t>
          </a:r>
        </a:p>
      </dsp:txBody>
      <dsp:txXfrm>
        <a:off x="0" y="0"/>
        <a:ext cx="8640960" cy="1901011"/>
      </dsp:txXfrm>
    </dsp:sp>
    <dsp:sp modelId="{AE7369EA-C1BF-448B-966F-06244434DB79}">
      <dsp:nvSpPr>
        <dsp:cNvPr id="0" name=""/>
        <dsp:cNvSpPr/>
      </dsp:nvSpPr>
      <dsp:spPr>
        <a:xfrm>
          <a:off x="4219" y="1901011"/>
          <a:ext cx="2877507" cy="399212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900" kern="1200" dirty="0" err="1"/>
            <a:t>envelope</a:t>
          </a:r>
          <a:endParaRPr lang="sk-SK" sz="39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3000" kern="1200" dirty="0"/>
            <a:t>obsah správy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3000" kern="1200"/>
            <a:t>adresáti</a:t>
          </a:r>
          <a:endParaRPr lang="sk-SK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3000" kern="1200"/>
            <a:t>povinnosť</a:t>
          </a:r>
          <a:endParaRPr lang="sk-SK" sz="3000" kern="1200" dirty="0"/>
        </a:p>
      </dsp:txBody>
      <dsp:txXfrm>
        <a:off x="4219" y="1901011"/>
        <a:ext cx="2877507" cy="3992123"/>
      </dsp:txXfrm>
    </dsp:sp>
    <dsp:sp modelId="{CA082B80-5CB9-4CD9-A86F-77BB579BBDA5}">
      <dsp:nvSpPr>
        <dsp:cNvPr id="0" name=""/>
        <dsp:cNvSpPr/>
      </dsp:nvSpPr>
      <dsp:spPr>
        <a:xfrm>
          <a:off x="2881726" y="1901011"/>
          <a:ext cx="2877507" cy="399212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900" kern="1200" dirty="0" err="1"/>
            <a:t>encoding</a:t>
          </a:r>
          <a:r>
            <a:rPr lang="sk-SK" sz="3900" kern="1200" dirty="0"/>
            <a:t> </a:t>
          </a:r>
          <a:r>
            <a:rPr lang="sk-SK" sz="3900" kern="1200" dirty="0" err="1"/>
            <a:t>rules</a:t>
          </a:r>
          <a:endParaRPr lang="sk-SK" sz="39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3000" kern="1200" dirty="0" err="1"/>
            <a:t>serializácia</a:t>
          </a:r>
          <a:r>
            <a:rPr lang="sk-SK" sz="3000" kern="1200" dirty="0"/>
            <a:t> objektov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3000" kern="1200" dirty="0"/>
            <a:t>formát dát v obsahu</a:t>
          </a:r>
        </a:p>
      </dsp:txBody>
      <dsp:txXfrm>
        <a:off x="2881726" y="1901011"/>
        <a:ext cx="2877507" cy="3992123"/>
      </dsp:txXfrm>
    </dsp:sp>
    <dsp:sp modelId="{46C20112-2BCF-4E8A-8CDE-BE02EE1CCD91}">
      <dsp:nvSpPr>
        <dsp:cNvPr id="0" name=""/>
        <dsp:cNvSpPr/>
      </dsp:nvSpPr>
      <dsp:spPr>
        <a:xfrm>
          <a:off x="5759233" y="1901011"/>
          <a:ext cx="2877507" cy="399212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900" kern="1200" dirty="0"/>
            <a:t>RPC </a:t>
          </a:r>
          <a:r>
            <a:rPr lang="sk-SK" sz="3900" kern="1200" dirty="0" err="1"/>
            <a:t>representation</a:t>
          </a:r>
          <a:endParaRPr lang="sk-SK" sz="39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3000" kern="1200"/>
            <a:t>URI cieľa</a:t>
          </a:r>
          <a:endParaRPr lang="sk-SK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3000" kern="1200" dirty="0"/>
            <a:t>špecifikácia vzdialenej metódy</a:t>
          </a:r>
        </a:p>
      </dsp:txBody>
      <dsp:txXfrm>
        <a:off x="5759233" y="1901011"/>
        <a:ext cx="2877507" cy="3992123"/>
      </dsp:txXfrm>
    </dsp:sp>
    <dsp:sp modelId="{8F804515-A460-4DD8-82BA-EE826D668B0A}">
      <dsp:nvSpPr>
        <dsp:cNvPr id="0" name=""/>
        <dsp:cNvSpPr/>
      </dsp:nvSpPr>
      <dsp:spPr>
        <a:xfrm>
          <a:off x="0" y="5893134"/>
          <a:ext cx="8640960" cy="443569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  <a:bevelB w="88900" h="121750" prst="angle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83A166-DDEF-45CD-90DE-6D05E8288426}">
      <dsp:nvSpPr>
        <dsp:cNvPr id="0" name=""/>
        <dsp:cNvSpPr/>
      </dsp:nvSpPr>
      <dsp:spPr>
        <a:xfrm>
          <a:off x="1764961" y="260353"/>
          <a:ext cx="5167024" cy="1794439"/>
        </a:xfrm>
        <a:prstGeom prst="ellipse">
          <a:avLst/>
        </a:prstGeom>
        <a:solidFill>
          <a:schemeClr val="accent6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66CC79-1ABE-4B39-BF33-0A77674FC57F}">
      <dsp:nvSpPr>
        <dsp:cNvPr id="0" name=""/>
        <dsp:cNvSpPr/>
      </dsp:nvSpPr>
      <dsp:spPr>
        <a:xfrm>
          <a:off x="3855803" y="4654327"/>
          <a:ext cx="1001361" cy="640871"/>
        </a:xfrm>
        <a:prstGeom prst="downArrow">
          <a:avLst/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61D0883F-0657-4BF4-AB3D-8A3FE0ED9D49}">
      <dsp:nvSpPr>
        <dsp:cNvPr id="0" name=""/>
        <dsp:cNvSpPr/>
      </dsp:nvSpPr>
      <dsp:spPr>
        <a:xfrm>
          <a:off x="1953216" y="5167024"/>
          <a:ext cx="4806534" cy="1201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2064" tIns="512064" rIns="512064" bIns="512064" numCol="1" spcCol="1270" anchor="ctr" anchorCtr="0">
          <a:noAutofit/>
        </a:bodyPr>
        <a:lstStyle/>
        <a:p>
          <a:pPr marL="0" lvl="0" indent="0" algn="ctr" defTabSz="3200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7200" kern="1200" dirty="0"/>
            <a:t>WSDL</a:t>
          </a:r>
        </a:p>
      </dsp:txBody>
      <dsp:txXfrm>
        <a:off x="1953216" y="5167024"/>
        <a:ext cx="4806534" cy="1201633"/>
      </dsp:txXfrm>
    </dsp:sp>
    <dsp:sp modelId="{950BAD45-991D-4665-98B7-21660D2C5953}">
      <dsp:nvSpPr>
        <dsp:cNvPr id="0" name=""/>
        <dsp:cNvSpPr/>
      </dsp:nvSpPr>
      <dsp:spPr>
        <a:xfrm>
          <a:off x="3643514" y="2193381"/>
          <a:ext cx="1802450" cy="180245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200" kern="1200" dirty="0"/>
            <a:t>XSD</a:t>
          </a:r>
        </a:p>
      </dsp:txBody>
      <dsp:txXfrm>
        <a:off x="3907477" y="2457344"/>
        <a:ext cx="1274524" cy="1274524"/>
      </dsp:txXfrm>
    </dsp:sp>
    <dsp:sp modelId="{2EE2FAEA-18EF-4DD4-B7CF-106A15B36285}">
      <dsp:nvSpPr>
        <dsp:cNvPr id="0" name=""/>
        <dsp:cNvSpPr/>
      </dsp:nvSpPr>
      <dsp:spPr>
        <a:xfrm>
          <a:off x="2353761" y="841143"/>
          <a:ext cx="1802450" cy="180245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200" kern="1200" dirty="0" err="1"/>
            <a:t>name</a:t>
          </a:r>
          <a:br>
            <a:rPr lang="sk-SK" sz="3200" kern="1200" dirty="0"/>
          </a:br>
          <a:r>
            <a:rPr lang="sk-SK" sz="3200" kern="1200" dirty="0" err="1"/>
            <a:t>spaces</a:t>
          </a:r>
          <a:endParaRPr lang="sk-SK" sz="3200" kern="1200" dirty="0"/>
        </a:p>
      </dsp:txBody>
      <dsp:txXfrm>
        <a:off x="2617724" y="1105106"/>
        <a:ext cx="1274524" cy="1274524"/>
      </dsp:txXfrm>
    </dsp:sp>
    <dsp:sp modelId="{36447861-8B53-43EF-BFD8-5ED7E0C98152}">
      <dsp:nvSpPr>
        <dsp:cNvPr id="0" name=""/>
        <dsp:cNvSpPr/>
      </dsp:nvSpPr>
      <dsp:spPr>
        <a:xfrm>
          <a:off x="4196266" y="405351"/>
          <a:ext cx="1802450" cy="180245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400" kern="1200" dirty="0"/>
            <a:t>operácie/</a:t>
          </a:r>
          <a:br>
            <a:rPr lang="sk-SK" sz="2400" kern="1200" dirty="0"/>
          </a:br>
          <a:r>
            <a:rPr lang="sk-SK" sz="2400" kern="1200" dirty="0"/>
            <a:t>porty/</a:t>
          </a:r>
          <a:br>
            <a:rPr lang="sk-SK" sz="2400" kern="1200" dirty="0"/>
          </a:br>
          <a:r>
            <a:rPr lang="sk-SK" sz="2400" kern="1200" dirty="0" err="1"/>
            <a:t>bindingy</a:t>
          </a:r>
          <a:endParaRPr lang="sk-SK" sz="2400" kern="1200" dirty="0"/>
        </a:p>
      </dsp:txBody>
      <dsp:txXfrm>
        <a:off x="4460229" y="669314"/>
        <a:ext cx="1274524" cy="1274524"/>
      </dsp:txXfrm>
    </dsp:sp>
    <dsp:sp modelId="{0E79598E-5308-4FDE-9060-2C595C6805EE}">
      <dsp:nvSpPr>
        <dsp:cNvPr id="0" name=""/>
        <dsp:cNvSpPr/>
      </dsp:nvSpPr>
      <dsp:spPr>
        <a:xfrm>
          <a:off x="1552672" y="40054"/>
          <a:ext cx="5607623" cy="4486098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7F54A6-CCDD-4EE1-87E3-327E6ACD6DDB}">
      <dsp:nvSpPr>
        <dsp:cNvPr id="0" name=""/>
        <dsp:cNvSpPr/>
      </dsp:nvSpPr>
      <dsp:spPr>
        <a:xfrm>
          <a:off x="3952769" y="3068958"/>
          <a:ext cx="1238460" cy="1238460"/>
        </a:xfrm>
        <a:prstGeom prst="ellipse">
          <a:avLst/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900" kern="1200" dirty="0" err="1">
              <a:solidFill>
                <a:schemeClr val="bg1"/>
              </a:solidFill>
            </a:rPr>
            <a:t>encoding</a:t>
          </a:r>
          <a:r>
            <a:rPr lang="sk-SK" sz="1900" kern="1200" dirty="0">
              <a:solidFill>
                <a:schemeClr val="bg1"/>
              </a:solidFill>
            </a:rPr>
            <a:t> </a:t>
          </a:r>
          <a:r>
            <a:rPr lang="sk-SK" sz="1900" kern="1200" dirty="0" err="1">
              <a:solidFill>
                <a:schemeClr val="bg1"/>
              </a:solidFill>
            </a:rPr>
            <a:t>styles</a:t>
          </a:r>
          <a:endParaRPr lang="sk-SK" sz="1900" kern="1200" dirty="0">
            <a:solidFill>
              <a:schemeClr val="bg1"/>
            </a:solidFill>
          </a:endParaRPr>
        </a:p>
      </dsp:txBody>
      <dsp:txXfrm>
        <a:off x="4134137" y="3250326"/>
        <a:ext cx="875724" cy="875724"/>
      </dsp:txXfrm>
    </dsp:sp>
    <dsp:sp modelId="{E5253B3F-35EE-4B5D-BEE6-E0CC1B493885}">
      <dsp:nvSpPr>
        <dsp:cNvPr id="0" name=""/>
        <dsp:cNvSpPr/>
      </dsp:nvSpPr>
      <dsp:spPr>
        <a:xfrm rot="16200000">
          <a:off x="4273863" y="2193517"/>
          <a:ext cx="596272" cy="659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k-SK" sz="1500" kern="1200"/>
        </a:p>
      </dsp:txBody>
      <dsp:txXfrm>
        <a:off x="4363304" y="2414876"/>
        <a:ext cx="417390" cy="395755"/>
      </dsp:txXfrm>
    </dsp:sp>
    <dsp:sp modelId="{AA1DE8C7-6C59-46E3-A5B3-8216DD0FDD84}">
      <dsp:nvSpPr>
        <dsp:cNvPr id="0" name=""/>
        <dsp:cNvSpPr/>
      </dsp:nvSpPr>
      <dsp:spPr>
        <a:xfrm>
          <a:off x="3602012" y="3940"/>
          <a:ext cx="1939974" cy="1939974"/>
        </a:xfrm>
        <a:prstGeom prst="ellipse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800" kern="1200" dirty="0"/>
            <a:t>RPC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800" kern="1200" dirty="0" err="1"/>
            <a:t>literal</a:t>
          </a:r>
          <a:endParaRPr lang="sk-SK" sz="2800" kern="1200" dirty="0"/>
        </a:p>
      </dsp:txBody>
      <dsp:txXfrm>
        <a:off x="3886115" y="288043"/>
        <a:ext cx="1371768" cy="1371768"/>
      </dsp:txXfrm>
    </dsp:sp>
    <dsp:sp modelId="{28E13AC9-2C4C-49F5-B44B-D82E1C76F20E}">
      <dsp:nvSpPr>
        <dsp:cNvPr id="0" name=""/>
        <dsp:cNvSpPr/>
      </dsp:nvSpPr>
      <dsp:spPr>
        <a:xfrm rot="20520000">
          <a:off x="5381726" y="2998426"/>
          <a:ext cx="596272" cy="659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k-SK" sz="1500" kern="1200"/>
        </a:p>
      </dsp:txBody>
      <dsp:txXfrm>
        <a:off x="5386104" y="3157983"/>
        <a:ext cx="417390" cy="395755"/>
      </dsp:txXfrm>
    </dsp:sp>
    <dsp:sp modelId="{FCEF2779-5626-49EE-BC39-CA07021AFCB8}">
      <dsp:nvSpPr>
        <dsp:cNvPr id="0" name=""/>
        <dsp:cNvSpPr/>
      </dsp:nvSpPr>
      <dsp:spPr>
        <a:xfrm>
          <a:off x="6183427" y="1879448"/>
          <a:ext cx="1939974" cy="1939974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800" kern="1200" dirty="0"/>
            <a:t>RPC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800" kern="1200" dirty="0" err="1"/>
            <a:t>encoded</a:t>
          </a:r>
          <a:endParaRPr lang="sk-SK" sz="2800" kern="1200" dirty="0"/>
        </a:p>
      </dsp:txBody>
      <dsp:txXfrm>
        <a:off x="6467530" y="2163551"/>
        <a:ext cx="1371768" cy="1371768"/>
      </dsp:txXfrm>
    </dsp:sp>
    <dsp:sp modelId="{A7FCABAC-8442-4F2E-BF89-CBCE77193DAC}">
      <dsp:nvSpPr>
        <dsp:cNvPr id="0" name=""/>
        <dsp:cNvSpPr/>
      </dsp:nvSpPr>
      <dsp:spPr>
        <a:xfrm rot="3240000">
          <a:off x="4958560" y="4300797"/>
          <a:ext cx="596272" cy="659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k-SK" sz="1500" kern="1200"/>
        </a:p>
      </dsp:txBody>
      <dsp:txXfrm>
        <a:off x="4995429" y="4360356"/>
        <a:ext cx="417390" cy="395755"/>
      </dsp:txXfrm>
    </dsp:sp>
    <dsp:sp modelId="{9C36CB6E-9A71-4893-8BF9-D3918A22E66C}">
      <dsp:nvSpPr>
        <dsp:cNvPr id="0" name=""/>
        <dsp:cNvSpPr/>
      </dsp:nvSpPr>
      <dsp:spPr>
        <a:xfrm>
          <a:off x="5197415" y="4914084"/>
          <a:ext cx="1939974" cy="1939974"/>
        </a:xfrm>
        <a:prstGeom prst="ellipse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400" kern="1200" dirty="0" err="1"/>
            <a:t>Document</a:t>
          </a:r>
          <a:endParaRPr lang="sk-SK" sz="24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400" kern="1200" dirty="0" err="1"/>
            <a:t>literal</a:t>
          </a:r>
          <a:r>
            <a:rPr lang="sk-SK" sz="2400" kern="1200" dirty="0"/>
            <a:t> </a:t>
          </a:r>
        </a:p>
      </dsp:txBody>
      <dsp:txXfrm>
        <a:off x="5481518" y="5198187"/>
        <a:ext cx="1371768" cy="1371768"/>
      </dsp:txXfrm>
    </dsp:sp>
    <dsp:sp modelId="{B44ADDD0-61CF-412A-BFB7-DF85E2D896F7}">
      <dsp:nvSpPr>
        <dsp:cNvPr id="0" name=""/>
        <dsp:cNvSpPr/>
      </dsp:nvSpPr>
      <dsp:spPr>
        <a:xfrm rot="7560000">
          <a:off x="3589166" y="4300797"/>
          <a:ext cx="596272" cy="659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k-SK" sz="1500" kern="1200"/>
        </a:p>
      </dsp:txBody>
      <dsp:txXfrm rot="10800000">
        <a:off x="3731179" y="4360356"/>
        <a:ext cx="417390" cy="395755"/>
      </dsp:txXfrm>
    </dsp:sp>
    <dsp:sp modelId="{14FE0E8A-77D8-4B5E-B3DE-E9FBE7256660}">
      <dsp:nvSpPr>
        <dsp:cNvPr id="0" name=""/>
        <dsp:cNvSpPr/>
      </dsp:nvSpPr>
      <dsp:spPr>
        <a:xfrm>
          <a:off x="2006610" y="4914084"/>
          <a:ext cx="1939974" cy="1939974"/>
        </a:xfrm>
        <a:prstGeom prst="ellipse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400" kern="1200" dirty="0" err="1"/>
            <a:t>Document</a:t>
          </a:r>
          <a:endParaRPr lang="sk-SK" sz="24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400" kern="1200" dirty="0" err="1"/>
            <a:t>literal</a:t>
          </a:r>
          <a:endParaRPr lang="sk-SK" sz="24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400" kern="1200" dirty="0" err="1"/>
            <a:t>wrapped</a:t>
          </a:r>
          <a:endParaRPr lang="sk-SK" sz="2400" kern="1200" dirty="0"/>
        </a:p>
      </dsp:txBody>
      <dsp:txXfrm>
        <a:off x="2290713" y="5198187"/>
        <a:ext cx="1371768" cy="1371768"/>
      </dsp:txXfrm>
    </dsp:sp>
    <dsp:sp modelId="{7F584D53-03DE-4D3A-BA0F-4F98C7C3786A}">
      <dsp:nvSpPr>
        <dsp:cNvPr id="0" name=""/>
        <dsp:cNvSpPr/>
      </dsp:nvSpPr>
      <dsp:spPr>
        <a:xfrm rot="11880000">
          <a:off x="3166000" y="2998426"/>
          <a:ext cx="596272" cy="659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k-SK" sz="1500" kern="1200"/>
        </a:p>
      </dsp:txBody>
      <dsp:txXfrm rot="10800000">
        <a:off x="3340504" y="3157983"/>
        <a:ext cx="417390" cy="395755"/>
      </dsp:txXfrm>
    </dsp:sp>
    <dsp:sp modelId="{710EE75E-7225-4684-BE02-6E4330FD9785}">
      <dsp:nvSpPr>
        <dsp:cNvPr id="0" name=""/>
        <dsp:cNvSpPr/>
      </dsp:nvSpPr>
      <dsp:spPr>
        <a:xfrm>
          <a:off x="1020597" y="1879448"/>
          <a:ext cx="1939974" cy="1939974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400" strike="noStrike" kern="1200" dirty="0" err="1"/>
            <a:t>Document</a:t>
          </a:r>
          <a:endParaRPr lang="sk-SK" sz="2400" strike="noStrike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400" strike="noStrike" kern="1200" dirty="0" err="1"/>
            <a:t>encoded</a:t>
          </a:r>
          <a:endParaRPr lang="sk-SK" sz="2400" strike="noStrike" kern="1200" dirty="0"/>
        </a:p>
      </dsp:txBody>
      <dsp:txXfrm>
        <a:off x="1304700" y="2163551"/>
        <a:ext cx="1371768" cy="13717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14B90-FC48-494B-ABB4-C7CAA3D3251A}" type="datetimeFigureOut">
              <a:rPr lang="sk-SK" smtClean="0"/>
              <a:t>30.9.19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1776C-ADA2-49A3-B9C5-D05FF405A13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25195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http://www.xml.com/pub/a/ws/2001/04/04/soap.html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83093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39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88783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42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35721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http://www.ibm.com/developerworks/webservices/library/ws-whichwsdl/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57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719903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58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3442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59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98193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76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277514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PHP nepodporuje 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82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954542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85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55739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11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88699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15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88699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Ukážkové WSDL: http://www.webservicex.net/stockquote.asmx?WSDL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16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5503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Ukážkové WSDL: http://www.webservicex.net/stockquote.asmx?WSDL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17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5503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Ukážkové WSDL: http://www.webservicex.net/stockquote.asmx?WSDL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18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5503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inšpirácia:</a:t>
            </a:r>
          </a:p>
          <a:p>
            <a:pPr marL="228600" indent="-228600">
              <a:buAutoNum type="arabicPeriod"/>
            </a:pPr>
            <a:r>
              <a:rPr lang="sk-SK" baseline="0" dirty="0"/>
              <a:t>http://ics.upjs.sk/~novotnyr/wiki/Java.JDK6AndWebServices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20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88699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inšpirácia:</a:t>
            </a:r>
          </a:p>
          <a:p>
            <a:pPr marL="228600" indent="-228600">
              <a:buAutoNum type="arabicPeriod"/>
            </a:pPr>
            <a:r>
              <a:rPr lang="sk-SK" baseline="0" dirty="0"/>
              <a:t>http://ics.upjs.sk/~novotnyr/wiki/Java.JDK6AndWebServices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25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88699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38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832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sk-SK" dirty="0"/>
              <a:t>Upravte štýly predlohy textu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Upravte štýl predlohy podnadpisov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30.9.19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68624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30.9.19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54070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30.9.19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901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30.9.19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6083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30.9.19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5192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30.9.19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9557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30.9.19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767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30.9.19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7713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30.9.19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0870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30.9.19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70664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30.9.19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08411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okTextu 8"/>
          <p:cNvSpPr txBox="1"/>
          <p:nvPr/>
        </p:nvSpPr>
        <p:spPr>
          <a:xfrm rot="19734997">
            <a:off x="2125915" y="2144202"/>
            <a:ext cx="750826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3900" b="1" dirty="0">
                <a:solidFill>
                  <a:srgbClr val="FEF2E8"/>
                </a:solidFill>
              </a:rPr>
              <a:t>SOAP</a:t>
            </a:r>
          </a:p>
        </p:txBody>
      </p:sp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dirty="0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dirty="0"/>
              <a:t>Upravte štýl predlohy textu.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408A6-CBB4-4D3C-8C28-F46547878EE8}" type="datetimeFigureOut">
              <a:rPr lang="sk-SK" smtClean="0"/>
              <a:t>30.9.19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  <p:cxnSp>
        <p:nvCxnSpPr>
          <p:cNvPr id="8" name="Rovná spojnica 7"/>
          <p:cNvCxnSpPr/>
          <p:nvPr/>
        </p:nvCxnSpPr>
        <p:spPr>
          <a:xfrm>
            <a:off x="0" y="1484784"/>
            <a:ext cx="9144000" cy="0"/>
          </a:xfrm>
          <a:prstGeom prst="line">
            <a:avLst/>
          </a:prstGeom>
          <a:ln w="82550">
            <a:solidFill>
              <a:schemeClr val="accent6">
                <a:lumMod val="75000"/>
              </a:schemeClr>
            </a:solidFill>
            <a:prstDash val="sysDot"/>
          </a:ln>
          <a:effectLst>
            <a:outerShdw blurRad="50800" dist="38100" dir="2700000" algn="tl" rotWithShape="0">
              <a:schemeClr val="accent6">
                <a:lumMod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22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6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err="1"/>
              <a:t>SOAPované</a:t>
            </a:r>
            <a:r>
              <a:rPr lang="sk-SK" dirty="0"/>
              <a:t> distribuované systémy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Róbert Novotný</a:t>
            </a:r>
          </a:p>
          <a:p>
            <a:r>
              <a:rPr lang="sk-SK"/>
              <a:t>(UINF/KOPR)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06827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Instantný SOAP </a:t>
            </a:r>
            <a:r>
              <a:rPr lang="sk-SK" dirty="0" err="1"/>
              <a:t>service</a:t>
            </a:r>
            <a:r>
              <a:rPr lang="sk-SK" dirty="0"/>
              <a:t> v Jave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4000" dirty="0"/>
              <a:t>použijem JAX-WS 2.0</a:t>
            </a:r>
          </a:p>
          <a:p>
            <a:r>
              <a:rPr lang="sk-SK" sz="4000" dirty="0"/>
              <a:t>zabudované v Jave 6, 7 a 8</a:t>
            </a:r>
          </a:p>
          <a:p>
            <a:pPr lvl="1"/>
            <a:r>
              <a:rPr lang="sk-SK" sz="3600" dirty="0"/>
              <a:t>Java 9+: dostupné ako knižnica</a:t>
            </a:r>
          </a:p>
          <a:p>
            <a:r>
              <a:rPr lang="sk-SK" sz="4000" dirty="0"/>
              <a:t>jedna trieda</a:t>
            </a:r>
          </a:p>
          <a:p>
            <a:r>
              <a:rPr lang="sk-SK" sz="4000" dirty="0"/>
              <a:t>jeden spúšťač!</a:t>
            </a:r>
          </a:p>
          <a:p>
            <a:endParaRPr lang="sk-SK" sz="4000" dirty="0"/>
          </a:p>
        </p:txBody>
      </p:sp>
    </p:spTree>
    <p:extLst>
      <p:ext uri="{BB962C8B-B14F-4D97-AF65-F5344CB8AC3E}">
        <p14:creationId xmlns:p14="http://schemas.microsoft.com/office/powerpoint/2010/main" val="2909704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symbol obsahu 6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4800" dirty="0"/>
              <a:t>Vytvorte "</a:t>
            </a:r>
            <a:r>
              <a:rPr lang="sk-SK" sz="4800" dirty="0" err="1"/>
              <a:t>Hello</a:t>
            </a:r>
            <a:r>
              <a:rPr lang="sk-SK" sz="4800" dirty="0"/>
              <a:t> </a:t>
            </a:r>
            <a:r>
              <a:rPr lang="sk-SK" sz="4800" dirty="0" err="1"/>
              <a:t>World</a:t>
            </a:r>
            <a:r>
              <a:rPr lang="sk-SK" sz="4800" dirty="0"/>
              <a:t>" </a:t>
            </a:r>
            <a:r>
              <a:rPr lang="sk-SK" sz="4800" dirty="0" err="1"/>
              <a:t>endpoint</a:t>
            </a:r>
            <a:r>
              <a:rPr lang="sk-SK" sz="4800" dirty="0"/>
              <a:t> v JAX-WS 2.0</a:t>
            </a:r>
          </a:p>
          <a:p>
            <a:pPr marL="0" indent="0" algn="ctr">
              <a:buNone/>
            </a:pPr>
            <a:r>
              <a:rPr lang="sk-SK" sz="4800" dirty="0"/>
              <a:t>Použite </a:t>
            </a:r>
            <a:r>
              <a:rPr lang="sk-SK" sz="4800" b="1" dirty="0" err="1">
                <a:solidFill>
                  <a:schemeClr val="accent6"/>
                </a:solidFill>
              </a:rPr>
              <a:t>soapUI</a:t>
            </a:r>
            <a:r>
              <a:rPr lang="sk-SK" sz="4800" b="1" dirty="0">
                <a:solidFill>
                  <a:schemeClr val="accent6"/>
                </a:solidFill>
              </a:rPr>
              <a:t> / </a:t>
            </a:r>
            <a:r>
              <a:rPr lang="sk-SK" sz="4800" b="1" dirty="0" err="1">
                <a:solidFill>
                  <a:schemeClr val="accent6"/>
                </a:solidFill>
              </a:rPr>
              <a:t>curl</a:t>
            </a:r>
            <a:r>
              <a:rPr lang="sk-SK" sz="4800" b="1" dirty="0">
                <a:solidFill>
                  <a:schemeClr val="accent6"/>
                </a:solidFill>
              </a:rPr>
              <a:t> / </a:t>
            </a:r>
            <a:r>
              <a:rPr lang="sk-SK" sz="4800" b="1" dirty="0" err="1">
                <a:solidFill>
                  <a:schemeClr val="accent6"/>
                </a:solidFill>
              </a:rPr>
              <a:t>HttpRequester</a:t>
            </a:r>
            <a:r>
              <a:rPr lang="sk-SK" sz="4800" b="1" dirty="0">
                <a:solidFill>
                  <a:schemeClr val="accent6"/>
                </a:solidFill>
              </a:rPr>
              <a:t> </a:t>
            </a:r>
            <a:r>
              <a:rPr lang="sk-SK" sz="4800" dirty="0"/>
              <a:t>ako klienta.</a:t>
            </a:r>
          </a:p>
        </p:txBody>
      </p:sp>
    </p:spTree>
    <p:extLst>
      <p:ext uri="{BB962C8B-B14F-4D97-AF65-F5344CB8AC3E}">
        <p14:creationId xmlns:p14="http://schemas.microsoft.com/office/powerpoint/2010/main" val="3549985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JAX-WS: webservices v Jave</a:t>
            </a:r>
            <a:endParaRPr lang="sk-SK" dirty="0"/>
          </a:p>
        </p:txBody>
      </p:sp>
      <p:sp>
        <p:nvSpPr>
          <p:cNvPr id="8" name="Zástupný symbol obsahu 7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k-SK" sz="4000" b="1" dirty="0">
                <a:solidFill>
                  <a:schemeClr val="accent6"/>
                </a:solidFill>
              </a:rPr>
              <a:t>operácie</a:t>
            </a:r>
            <a:r>
              <a:rPr lang="sk-SK" sz="4000" dirty="0"/>
              <a:t> = metódy obslužných tried</a:t>
            </a:r>
          </a:p>
          <a:p>
            <a:pPr lvl="1"/>
            <a:r>
              <a:rPr lang="sk-SK" sz="3200" dirty="0"/>
              <a:t>metódy ozdobíme @</a:t>
            </a:r>
            <a:r>
              <a:rPr lang="sk-SK" sz="3200" dirty="0" err="1"/>
              <a:t>WebMethod</a:t>
            </a:r>
            <a:r>
              <a:rPr lang="sk-SK" sz="3200" dirty="0"/>
              <a:t> / @</a:t>
            </a:r>
            <a:r>
              <a:rPr lang="sk-SK" sz="3200" dirty="0" err="1"/>
              <a:t>WebParam</a:t>
            </a:r>
            <a:endParaRPr lang="sk-SK" sz="3200" dirty="0"/>
          </a:p>
          <a:p>
            <a:pPr lvl="1"/>
            <a:r>
              <a:rPr lang="sk-SK" sz="3200" dirty="0"/>
              <a:t>triedy ozdobíme @</a:t>
            </a:r>
            <a:r>
              <a:rPr lang="sk-SK" sz="3200" dirty="0" err="1"/>
              <a:t>WebService</a:t>
            </a:r>
            <a:endParaRPr lang="sk-SK" sz="3200" dirty="0"/>
          </a:p>
          <a:p>
            <a:r>
              <a:rPr lang="sk-SK" sz="4000" b="1" dirty="0">
                <a:solidFill>
                  <a:schemeClr val="accent6"/>
                </a:solidFill>
              </a:rPr>
              <a:t>dáta</a:t>
            </a:r>
            <a:r>
              <a:rPr lang="sk-SK" sz="4000" dirty="0">
                <a:solidFill>
                  <a:schemeClr val="accent6"/>
                </a:solidFill>
              </a:rPr>
              <a:t> </a:t>
            </a:r>
            <a:r>
              <a:rPr lang="sk-SK" sz="4000" dirty="0"/>
              <a:t>= triedy pre dáta</a:t>
            </a:r>
          </a:p>
          <a:p>
            <a:pPr lvl="1"/>
            <a:r>
              <a:rPr lang="sk-SK" sz="3200" dirty="0"/>
              <a:t>voliteľne ozdobíme JAXB anotáciami</a:t>
            </a:r>
          </a:p>
          <a:p>
            <a:pPr lvl="2"/>
            <a:r>
              <a:rPr lang="sk-SK" sz="2800" dirty="0" err="1"/>
              <a:t>serializácia</a:t>
            </a:r>
            <a:r>
              <a:rPr lang="sk-SK" sz="2800" dirty="0"/>
              <a:t> medzi XML a </a:t>
            </a:r>
            <a:r>
              <a:rPr lang="sk-SK" sz="2800" dirty="0" err="1"/>
              <a:t>objektami</a:t>
            </a:r>
            <a:endParaRPr lang="sk-SK" sz="2800" dirty="0"/>
          </a:p>
          <a:p>
            <a:r>
              <a:rPr lang="sk-SK" sz="4000" dirty="0"/>
              <a:t>spustíme v SOAP serveri</a:t>
            </a:r>
          </a:p>
        </p:txBody>
      </p:sp>
    </p:spTree>
    <p:extLst>
      <p:ext uri="{BB962C8B-B14F-4D97-AF65-F5344CB8AC3E}">
        <p14:creationId xmlns:p14="http://schemas.microsoft.com/office/powerpoint/2010/main" val="3565595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ĺžnik 5"/>
          <p:cNvSpPr/>
          <p:nvPr/>
        </p:nvSpPr>
        <p:spPr>
          <a:xfrm>
            <a:off x="349424" y="620688"/>
            <a:ext cx="8568952" cy="5688632"/>
          </a:xfrm>
          <a:prstGeom prst="roundRect">
            <a:avLst>
              <a:gd name="adj" fmla="val 334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k-SK" sz="2400" b="1" dirty="0">
                <a:solidFill>
                  <a:schemeClr val="tx1"/>
                </a:solidFill>
              </a:rPr>
              <a:t>@</a:t>
            </a:r>
            <a:r>
              <a:rPr lang="sk-SK" sz="2400" b="1" dirty="0" err="1">
                <a:solidFill>
                  <a:schemeClr val="tx1"/>
                </a:solidFill>
              </a:rPr>
              <a:t>WebService</a:t>
            </a:r>
            <a:endParaRPr lang="sk-SK" sz="2400" b="1" dirty="0">
              <a:solidFill>
                <a:schemeClr val="tx1"/>
              </a:solidFill>
            </a:endParaRPr>
          </a:p>
          <a:p>
            <a:r>
              <a:rPr lang="en-US" sz="2400" dirty="0"/>
              <a:t>public class </a:t>
            </a:r>
            <a:r>
              <a:rPr lang="en-US" sz="2400" dirty="0" err="1"/>
              <a:t>ChocolateService</a:t>
            </a:r>
            <a:r>
              <a:rPr lang="en-US" sz="2400" dirty="0"/>
              <a:t> {</a:t>
            </a:r>
          </a:p>
          <a:p>
            <a:r>
              <a:rPr lang="sk-SK" sz="2400" dirty="0"/>
              <a:t>  </a:t>
            </a:r>
            <a:r>
              <a:rPr lang="en-US" sz="2400" dirty="0"/>
              <a:t>private List&lt;Chocolate&gt; chocolates </a:t>
            </a:r>
            <a:endParaRPr lang="sk-SK" sz="2400" dirty="0"/>
          </a:p>
          <a:p>
            <a:r>
              <a:rPr lang="sk-SK" sz="2400" dirty="0"/>
              <a:t>     </a:t>
            </a:r>
            <a:r>
              <a:rPr lang="en-US" sz="2400" dirty="0"/>
              <a:t>= new</a:t>
            </a:r>
            <a:r>
              <a:rPr lang="sk-SK" sz="2400" dirty="0"/>
              <a:t> </a:t>
            </a:r>
            <a:r>
              <a:rPr lang="en-US" sz="2400" dirty="0" err="1"/>
              <a:t>CopyOnWriteArrayList</a:t>
            </a:r>
            <a:r>
              <a:rPr lang="en-US" sz="2400" dirty="0"/>
              <a:t>&lt;Chocolate&gt;();</a:t>
            </a:r>
          </a:p>
          <a:p>
            <a:r>
              <a:rPr lang="sk-SK" sz="2400" dirty="0"/>
              <a:t>  </a:t>
            </a:r>
            <a:r>
              <a:rPr lang="sk-SK" sz="2400" dirty="0" err="1"/>
              <a:t>public</a:t>
            </a:r>
            <a:r>
              <a:rPr lang="sk-SK" sz="2400" dirty="0"/>
              <a:t> </a:t>
            </a:r>
            <a:r>
              <a:rPr lang="sk-SK" sz="2400" dirty="0" err="1"/>
              <a:t>ChocolateService</a:t>
            </a:r>
            <a:r>
              <a:rPr lang="sk-SK" sz="2400" dirty="0"/>
              <a:t>()  {</a:t>
            </a:r>
          </a:p>
          <a:p>
            <a:r>
              <a:rPr lang="sk-SK" sz="2400" dirty="0"/>
              <a:t>    </a:t>
            </a:r>
            <a:r>
              <a:rPr lang="en-US" sz="2400" dirty="0" err="1"/>
              <a:t>chocolates.add</a:t>
            </a:r>
            <a:r>
              <a:rPr lang="en-US" sz="2400" dirty="0"/>
              <a:t>(new Chocolate("</a:t>
            </a:r>
            <a:r>
              <a:rPr lang="en-US" sz="2400" dirty="0" err="1"/>
              <a:t>Lindt</a:t>
            </a:r>
            <a:r>
              <a:rPr lang="en-US" sz="2400" dirty="0"/>
              <a:t> Excellence 70%", 70));</a:t>
            </a:r>
          </a:p>
          <a:p>
            <a:r>
              <a:rPr lang="sk-SK" sz="2400" dirty="0"/>
              <a:t>  }</a:t>
            </a:r>
          </a:p>
          <a:p>
            <a:r>
              <a:rPr lang="sk-SK" sz="2400" dirty="0"/>
              <a:t>  </a:t>
            </a:r>
            <a:r>
              <a:rPr lang="sk-SK" sz="2400" dirty="0" err="1"/>
              <a:t>public</a:t>
            </a:r>
            <a:r>
              <a:rPr lang="sk-SK" sz="2400" dirty="0"/>
              <a:t> List&lt;</a:t>
            </a:r>
            <a:r>
              <a:rPr lang="sk-SK" sz="2400" dirty="0" err="1"/>
              <a:t>Chocolate</a:t>
            </a:r>
            <a:r>
              <a:rPr lang="sk-SK" sz="2400" dirty="0"/>
              <a:t>&gt; list() {</a:t>
            </a:r>
          </a:p>
          <a:p>
            <a:r>
              <a:rPr lang="sk-SK" sz="2400" dirty="0"/>
              <a:t>    </a:t>
            </a:r>
            <a:r>
              <a:rPr lang="sk-SK" sz="2400" dirty="0" err="1"/>
              <a:t>return</a:t>
            </a:r>
            <a:r>
              <a:rPr lang="sk-SK" sz="2400" dirty="0"/>
              <a:t> </a:t>
            </a:r>
            <a:r>
              <a:rPr lang="sk-SK" sz="2400" dirty="0" err="1"/>
              <a:t>chocolates</a:t>
            </a:r>
            <a:r>
              <a:rPr lang="sk-SK" sz="2400" dirty="0"/>
              <a:t>;</a:t>
            </a:r>
          </a:p>
          <a:p>
            <a:r>
              <a:rPr lang="sk-SK" sz="2400" dirty="0"/>
              <a:t>  }</a:t>
            </a:r>
          </a:p>
          <a:p>
            <a:r>
              <a:rPr lang="sk-SK" sz="2400" dirty="0"/>
              <a:t>  </a:t>
            </a:r>
            <a:r>
              <a:rPr lang="en-US" sz="2400" dirty="0"/>
              <a:t>public void add(Chocolate chocolate) {</a:t>
            </a:r>
          </a:p>
          <a:p>
            <a:r>
              <a:rPr lang="sk-SK" sz="2400" dirty="0"/>
              <a:t>    </a:t>
            </a:r>
            <a:r>
              <a:rPr lang="sk-SK" sz="2400" dirty="0" err="1"/>
              <a:t>chocolates.add</a:t>
            </a:r>
            <a:r>
              <a:rPr lang="sk-SK" sz="2400" dirty="0"/>
              <a:t>(</a:t>
            </a:r>
            <a:r>
              <a:rPr lang="sk-SK" sz="2400" dirty="0" err="1"/>
              <a:t>chocolate</a:t>
            </a:r>
            <a:r>
              <a:rPr lang="sk-SK" sz="2400" dirty="0"/>
              <a:t>);</a:t>
            </a:r>
          </a:p>
          <a:p>
            <a:r>
              <a:rPr lang="sk-SK" sz="2400" dirty="0"/>
              <a:t>  }</a:t>
            </a:r>
          </a:p>
          <a:p>
            <a:r>
              <a:rPr lang="sk-SK" sz="2400" dirty="0"/>
              <a:t>}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49424" y="3465004"/>
            <a:ext cx="85689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49424" y="4615036"/>
            <a:ext cx="85689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BlokTextu 4"/>
          <p:cNvSpPr txBox="1"/>
          <p:nvPr/>
        </p:nvSpPr>
        <p:spPr>
          <a:xfrm>
            <a:off x="6156176" y="4449686"/>
            <a:ext cx="2808312" cy="18596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/>
              <a:t>všetky </a:t>
            </a:r>
            <a:r>
              <a:rPr lang="sk-SK" sz="3600" i="1" dirty="0" err="1"/>
              <a:t>public</a:t>
            </a:r>
            <a:r>
              <a:rPr lang="sk-SK" sz="3600" i="1" dirty="0"/>
              <a:t> </a:t>
            </a:r>
            <a:r>
              <a:rPr lang="sk-SK" sz="3600" dirty="0"/>
              <a:t>metódy sa zverejnia</a:t>
            </a:r>
          </a:p>
        </p:txBody>
      </p:sp>
    </p:spTree>
    <p:extLst>
      <p:ext uri="{BB962C8B-B14F-4D97-AF65-F5344CB8AC3E}">
        <p14:creationId xmlns:p14="http://schemas.microsoft.com/office/powerpoint/2010/main" val="403358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ĺžnik 5"/>
          <p:cNvSpPr/>
          <p:nvPr/>
        </p:nvSpPr>
        <p:spPr>
          <a:xfrm>
            <a:off x="349424" y="2276872"/>
            <a:ext cx="8568952" cy="1656184"/>
          </a:xfrm>
          <a:prstGeom prst="roundRect">
            <a:avLst>
              <a:gd name="adj" fmla="val 334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Endpoint.</a:t>
            </a:r>
            <a:r>
              <a:rPr lang="en-US" sz="2800" i="1" dirty="0" err="1"/>
              <a:t>publish</a:t>
            </a:r>
            <a:r>
              <a:rPr lang="en-US" sz="2800" i="1" dirty="0"/>
              <a:t>("http://localhost:10000/</a:t>
            </a:r>
            <a:r>
              <a:rPr lang="en-US" sz="2800" i="1" dirty="0" err="1"/>
              <a:t>ws</a:t>
            </a:r>
            <a:r>
              <a:rPr lang="en-US" sz="2800" i="1" dirty="0"/>
              <a:t>/chocolates", </a:t>
            </a:r>
            <a:endParaRPr lang="sk-SK" sz="2800" i="1" dirty="0"/>
          </a:p>
          <a:p>
            <a:pPr algn="ctr"/>
            <a:r>
              <a:rPr lang="en-US" sz="2800" b="1" i="1" dirty="0"/>
              <a:t>new </a:t>
            </a:r>
            <a:r>
              <a:rPr lang="en-US" sz="2800" b="1" i="1" dirty="0" err="1"/>
              <a:t>ChocolateService</a:t>
            </a:r>
            <a:r>
              <a:rPr lang="en-US" sz="2800" b="1" i="1" dirty="0"/>
              <a:t>());</a:t>
            </a:r>
            <a:endParaRPr lang="sk-SK" sz="2800" dirty="0"/>
          </a:p>
        </p:txBody>
      </p:sp>
      <p:sp>
        <p:nvSpPr>
          <p:cNvPr id="12" name="BlokTextu 4"/>
          <p:cNvSpPr txBox="1"/>
          <p:nvPr/>
        </p:nvSpPr>
        <p:spPr>
          <a:xfrm>
            <a:off x="3229744" y="4449686"/>
            <a:ext cx="2808312" cy="18596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/>
              <a:t>pristupujeme cez POST</a:t>
            </a:r>
          </a:p>
        </p:txBody>
      </p:sp>
      <p:sp>
        <p:nvSpPr>
          <p:cNvPr id="7" name="BlokTextu 4"/>
          <p:cNvSpPr txBox="1"/>
          <p:nvPr/>
        </p:nvSpPr>
        <p:spPr>
          <a:xfrm>
            <a:off x="349424" y="4449686"/>
            <a:ext cx="2808312" cy="18596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/>
              <a:t>zverejní SOAP službu cez HTTP</a:t>
            </a:r>
          </a:p>
        </p:txBody>
      </p:sp>
      <p:sp>
        <p:nvSpPr>
          <p:cNvPr id="8" name="BlokTextu 4"/>
          <p:cNvSpPr txBox="1"/>
          <p:nvPr/>
        </p:nvSpPr>
        <p:spPr>
          <a:xfrm>
            <a:off x="6110064" y="4449686"/>
            <a:ext cx="2808312" cy="18596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/>
              <a:t>navštívme adresu v </a:t>
            </a:r>
            <a:r>
              <a:rPr lang="sk-SK" sz="3600" dirty="0" err="1"/>
              <a:t>browseri</a:t>
            </a: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2358312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symbol obsahu 6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4800" b="1" dirty="0">
                <a:solidFill>
                  <a:schemeClr val="accent6"/>
                </a:solidFill>
              </a:rPr>
              <a:t>DEMO</a:t>
            </a:r>
          </a:p>
          <a:p>
            <a:pPr marL="0" indent="0" algn="ctr">
              <a:buNone/>
            </a:pPr>
            <a:r>
              <a:rPr lang="sk-SK" sz="4800" dirty="0"/>
              <a:t>[JAX-WS 2.0]</a:t>
            </a:r>
          </a:p>
        </p:txBody>
      </p:sp>
    </p:spTree>
    <p:extLst>
      <p:ext uri="{BB962C8B-B14F-4D97-AF65-F5344CB8AC3E}">
        <p14:creationId xmlns:p14="http://schemas.microsoft.com/office/powerpoint/2010/main" val="3727651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Ako sa pripojiť?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>
            <a:noAutofit/>
          </a:bodyPr>
          <a:lstStyle/>
          <a:p>
            <a:r>
              <a:rPr lang="sk-SK" sz="3600" dirty="0"/>
              <a:t>priamo posielať správy cez HTTP</a:t>
            </a:r>
          </a:p>
          <a:p>
            <a:pPr lvl="1"/>
            <a:r>
              <a:rPr lang="sk-SK" sz="3200" dirty="0"/>
              <a:t>odkiaľ poznáme tvar správ?</a:t>
            </a:r>
          </a:p>
          <a:p>
            <a:pPr lvl="1"/>
            <a:r>
              <a:rPr lang="sk-SK" sz="3200" dirty="0"/>
              <a:t>odkiaľ zoznam poskytovaných metód?</a:t>
            </a:r>
          </a:p>
          <a:p>
            <a:pPr lvl="1"/>
            <a:r>
              <a:rPr lang="sk-SK" sz="3200" dirty="0"/>
              <a:t>....</a:t>
            </a:r>
          </a:p>
          <a:p>
            <a:r>
              <a:rPr lang="sk-SK" sz="3600" dirty="0"/>
              <a:t>potrebujeme dokumentáciu!</a:t>
            </a:r>
          </a:p>
        </p:txBody>
      </p:sp>
    </p:spTree>
    <p:extLst>
      <p:ext uri="{BB962C8B-B14F-4D97-AF65-F5344CB8AC3E}">
        <p14:creationId xmlns:p14="http://schemas.microsoft.com/office/powerpoint/2010/main" val="2252938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WSDL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>
            <a:noAutofit/>
          </a:bodyPr>
          <a:lstStyle/>
          <a:p>
            <a:r>
              <a:rPr lang="sk-SK" dirty="0" err="1"/>
              <a:t>metadátový</a:t>
            </a:r>
            <a:r>
              <a:rPr lang="sk-SK" dirty="0"/>
              <a:t> popis webovej služby</a:t>
            </a:r>
          </a:p>
          <a:p>
            <a:pPr lvl="1"/>
            <a:r>
              <a:rPr lang="sk-SK" dirty="0"/>
              <a:t>operácie?</a:t>
            </a:r>
          </a:p>
          <a:p>
            <a:pPr lvl="1"/>
            <a:r>
              <a:rPr lang="sk-SK" dirty="0"/>
              <a:t>dátové typy?</a:t>
            </a:r>
          </a:p>
          <a:p>
            <a:pPr lvl="1"/>
            <a:r>
              <a:rPr lang="sk-SK" dirty="0"/>
              <a:t>štýly?</a:t>
            </a:r>
          </a:p>
          <a:p>
            <a:pPr lvl="1"/>
            <a:r>
              <a:rPr lang="sk-SK" dirty="0" err="1"/>
              <a:t>bindings</a:t>
            </a:r>
            <a:r>
              <a:rPr lang="sk-SK" dirty="0"/>
              <a:t>?</a:t>
            </a:r>
          </a:p>
          <a:p>
            <a:r>
              <a:rPr lang="sk-SK" dirty="0"/>
              <a:t>XML formát pre čítanie strojom</a:t>
            </a:r>
          </a:p>
          <a:p>
            <a:r>
              <a:rPr lang="sk-SK" dirty="0"/>
              <a:t>z neho možno generovať </a:t>
            </a:r>
            <a:r>
              <a:rPr lang="sk-SK" b="1" dirty="0">
                <a:solidFill>
                  <a:schemeClr val="accent6"/>
                </a:solidFill>
              </a:rPr>
              <a:t>klientov</a:t>
            </a:r>
            <a:r>
              <a:rPr lang="sk-SK" dirty="0"/>
              <a:t>!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6516216" y="404664"/>
            <a:ext cx="2448272" cy="308019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sk-SK" sz="3600" dirty="0"/>
              <a:t>Web </a:t>
            </a:r>
            <a:br>
              <a:rPr lang="sk-SK" sz="3600" dirty="0"/>
            </a:br>
            <a:r>
              <a:rPr lang="sk-SK" sz="3600" dirty="0" err="1"/>
              <a:t>Services</a:t>
            </a:r>
            <a:r>
              <a:rPr lang="sk-SK" sz="3600" dirty="0"/>
              <a:t> </a:t>
            </a:r>
            <a:r>
              <a:rPr lang="sk-SK" sz="3600" dirty="0" err="1"/>
              <a:t>Description</a:t>
            </a:r>
            <a:r>
              <a:rPr lang="sk-SK" sz="3600" dirty="0"/>
              <a:t> </a:t>
            </a:r>
            <a:r>
              <a:rPr lang="sk-SK" sz="3600" dirty="0" err="1"/>
              <a:t>Language</a:t>
            </a:r>
            <a:r>
              <a:rPr lang="sk-SK" sz="36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986459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WSDL: automatické generovanie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>
            <a:noAutofit/>
          </a:bodyPr>
          <a:lstStyle/>
          <a:p>
            <a:r>
              <a:rPr lang="sk-SK" dirty="0"/>
              <a:t>JAX-WS 2.0 server automaticky vygeneruje WSDL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r>
              <a:rPr lang="sk-SK" dirty="0"/>
              <a:t>určené pre stroje, nie pre ľudí!</a:t>
            </a:r>
          </a:p>
          <a:p>
            <a:r>
              <a:rPr lang="sk-SK" dirty="0"/>
              <a:t>ale neskôr budeme vytvárať ručne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539552" y="3212976"/>
            <a:ext cx="7704856" cy="1080120"/>
          </a:xfrm>
          <a:prstGeom prst="wedgeRoundRectCallout">
            <a:avLst>
              <a:gd name="adj1" fmla="val -34625"/>
              <a:gd name="adj2" fmla="val 1076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/>
              <a:t>http://localhost:10000/ws/chocolates?wsdl</a:t>
            </a:r>
          </a:p>
        </p:txBody>
      </p:sp>
    </p:spTree>
    <p:extLst>
      <p:ext uri="{BB962C8B-B14F-4D97-AF65-F5344CB8AC3E}">
        <p14:creationId xmlns:p14="http://schemas.microsoft.com/office/powerpoint/2010/main" val="885556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cs.upjs.sk/~novotnyr/wiki/uploads/Java/OdWSDLKWebovejSluzbe/wsdl-schem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" r="3005" b="5154"/>
          <a:stretch/>
        </p:blipFill>
        <p:spPr bwMode="auto">
          <a:xfrm>
            <a:off x="1803400" y="116632"/>
            <a:ext cx="5054600" cy="64824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5" name="BlokTextu 4"/>
          <p:cNvSpPr txBox="1"/>
          <p:nvPr/>
        </p:nvSpPr>
        <p:spPr>
          <a:xfrm>
            <a:off x="6156176" y="4937220"/>
            <a:ext cx="2808312" cy="18596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/>
              <a:t>štruktúra WSDL</a:t>
            </a:r>
          </a:p>
        </p:txBody>
      </p:sp>
    </p:spTree>
    <p:extLst>
      <p:ext uri="{BB962C8B-B14F-4D97-AF65-F5344CB8AC3E}">
        <p14:creationId xmlns:p14="http://schemas.microsoft.com/office/powerpoint/2010/main" val="3358500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20. storočie v </a:t>
            </a:r>
            <a:r>
              <a:rPr lang="sk-SK" dirty="0" err="1"/>
              <a:t>Remote</a:t>
            </a:r>
            <a:r>
              <a:rPr lang="sk-SK" dirty="0"/>
              <a:t> </a:t>
            </a:r>
            <a:r>
              <a:rPr lang="sk-SK" dirty="0" err="1"/>
              <a:t>Procedure</a:t>
            </a:r>
            <a:r>
              <a:rPr lang="sk-SK" dirty="0"/>
              <a:t> </a:t>
            </a:r>
            <a:r>
              <a:rPr lang="sk-SK" dirty="0" err="1"/>
              <a:t>Calls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4000" dirty="0"/>
              <a:t>milión rozličných protokolov</a:t>
            </a:r>
          </a:p>
          <a:p>
            <a:r>
              <a:rPr lang="sk-SK" sz="4000" dirty="0"/>
              <a:t>binárne + proprietárne</a:t>
            </a:r>
          </a:p>
          <a:p>
            <a:pPr lvl="1"/>
            <a:r>
              <a:rPr lang="sk-SK" sz="3600" dirty="0"/>
              <a:t>RMI [</a:t>
            </a:r>
            <a:r>
              <a:rPr lang="sk-SK" sz="3600" dirty="0" err="1"/>
              <a:t>Java</a:t>
            </a:r>
            <a:r>
              <a:rPr lang="sk-SK" sz="3600" dirty="0"/>
              <a:t>] </a:t>
            </a:r>
          </a:p>
          <a:p>
            <a:pPr lvl="1"/>
            <a:r>
              <a:rPr lang="sk-SK" sz="3600" dirty="0"/>
              <a:t>DCOM [Microsoft] </a:t>
            </a:r>
          </a:p>
          <a:p>
            <a:pPr lvl="1"/>
            <a:r>
              <a:rPr lang="sk-SK" sz="3600" dirty="0"/>
              <a:t>CORBA [OMG]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5652120" y="4869160"/>
            <a:ext cx="3096344" cy="12258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6600" dirty="0"/>
              <a:t>RPC</a:t>
            </a:r>
          </a:p>
        </p:txBody>
      </p:sp>
    </p:spTree>
    <p:extLst>
      <p:ext uri="{BB962C8B-B14F-4D97-AF65-F5344CB8AC3E}">
        <p14:creationId xmlns:p14="http://schemas.microsoft.com/office/powerpoint/2010/main" val="4253304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symbol obsahu 6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4800" dirty="0"/>
              <a:t>Vytvorte klienta pre službu v JAX-WS 2.0 pomocou </a:t>
            </a:r>
            <a:r>
              <a:rPr lang="sk-SK" sz="4800" dirty="0" err="1"/>
              <a:t>SoapUi</a:t>
            </a:r>
            <a:endParaRPr lang="sk-SK" sz="4800" dirty="0"/>
          </a:p>
        </p:txBody>
      </p:sp>
    </p:spTree>
    <p:extLst>
      <p:ext uri="{BB962C8B-B14F-4D97-AF65-F5344CB8AC3E}">
        <p14:creationId xmlns:p14="http://schemas.microsoft.com/office/powerpoint/2010/main" val="1020868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63" y="590550"/>
            <a:ext cx="5248275" cy="567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8603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94" y="1124744"/>
            <a:ext cx="7300913" cy="342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27965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" y="764704"/>
            <a:ext cx="8143875" cy="4076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BlokTextu 4"/>
          <p:cNvSpPr txBox="1"/>
          <p:nvPr/>
        </p:nvSpPr>
        <p:spPr>
          <a:xfrm>
            <a:off x="252624" y="4784324"/>
            <a:ext cx="2808312" cy="1859634"/>
          </a:xfrm>
          <a:prstGeom prst="wedgeRoundRectCallout">
            <a:avLst>
              <a:gd name="adj1" fmla="val -19024"/>
              <a:gd name="adj2" fmla="val -19086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/>
              <a:t>operácie a ukážkové dopyty</a:t>
            </a:r>
          </a:p>
        </p:txBody>
      </p:sp>
      <p:sp>
        <p:nvSpPr>
          <p:cNvPr id="6" name="BlokTextu 4"/>
          <p:cNvSpPr txBox="1"/>
          <p:nvPr/>
        </p:nvSpPr>
        <p:spPr>
          <a:xfrm>
            <a:off x="4860032" y="4841404"/>
            <a:ext cx="2808312" cy="1859634"/>
          </a:xfrm>
          <a:prstGeom prst="wedgeRoundRectCallout">
            <a:avLst>
              <a:gd name="adj1" fmla="val -48419"/>
              <a:gd name="adj2" fmla="val -7135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/>
              <a:t>dopyt + odpoveď zo servera</a:t>
            </a:r>
          </a:p>
        </p:txBody>
      </p:sp>
      <p:sp>
        <p:nvSpPr>
          <p:cNvPr id="7" name="BlokTextu 4"/>
          <p:cNvSpPr txBox="1"/>
          <p:nvPr/>
        </p:nvSpPr>
        <p:spPr>
          <a:xfrm>
            <a:off x="4211960" y="116632"/>
            <a:ext cx="4608512" cy="813184"/>
          </a:xfrm>
          <a:prstGeom prst="wedgeRoundRectCallout">
            <a:avLst>
              <a:gd name="adj1" fmla="val -76513"/>
              <a:gd name="adj2" fmla="val 7323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/>
              <a:t>spustenie dopytu</a:t>
            </a:r>
          </a:p>
        </p:txBody>
      </p:sp>
    </p:spTree>
    <p:extLst>
      <p:ext uri="{BB962C8B-B14F-4D97-AF65-F5344CB8AC3E}">
        <p14:creationId xmlns:p14="http://schemas.microsoft.com/office/powerpoint/2010/main" val="3875289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" y="381000"/>
            <a:ext cx="7262813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BlokTextu 4"/>
          <p:cNvSpPr txBox="1"/>
          <p:nvPr/>
        </p:nvSpPr>
        <p:spPr>
          <a:xfrm>
            <a:off x="323528" y="4005064"/>
            <a:ext cx="2520280" cy="2471936"/>
          </a:xfrm>
          <a:prstGeom prst="wedgeRoundRectCallout">
            <a:avLst>
              <a:gd name="adj1" fmla="val 63700"/>
              <a:gd name="adj2" fmla="val -3979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/>
              <a:t>po zmene API treba aktualizovať klienta</a:t>
            </a:r>
          </a:p>
        </p:txBody>
      </p:sp>
    </p:spTree>
    <p:extLst>
      <p:ext uri="{BB962C8B-B14F-4D97-AF65-F5344CB8AC3E}">
        <p14:creationId xmlns:p14="http://schemas.microsoft.com/office/powerpoint/2010/main" val="2556648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symbol obsahu 6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4800" dirty="0"/>
              <a:t>Vygenerujte JAX WS 2.0 klienta pomocou </a:t>
            </a:r>
            <a:r>
              <a:rPr lang="sk-SK" sz="4800" dirty="0" err="1"/>
              <a:t>SoapUI</a:t>
            </a:r>
            <a:r>
              <a:rPr lang="sk-SK" sz="4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79732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24744"/>
            <a:ext cx="5334000" cy="3683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30317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8" y="847725"/>
            <a:ext cx="5534025" cy="516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73274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1124744"/>
            <a:ext cx="54483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BlokTextu 4"/>
          <p:cNvSpPr txBox="1"/>
          <p:nvPr/>
        </p:nvSpPr>
        <p:spPr>
          <a:xfrm>
            <a:off x="322412" y="5229200"/>
            <a:ext cx="6264696" cy="1319808"/>
          </a:xfrm>
          <a:prstGeom prst="wedgeRoundRectCallout">
            <a:avLst>
              <a:gd name="adj1" fmla="val 55186"/>
              <a:gd name="adj2" fmla="val -7924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/>
              <a:t>zmeniť cestu k </a:t>
            </a:r>
            <a:r>
              <a:rPr lang="sk-SK" sz="3600" dirty="0" err="1"/>
              <a:t>wsimport</a:t>
            </a: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2271104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10643848" cy="8452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BlokTextu 4"/>
          <p:cNvSpPr txBox="1"/>
          <p:nvPr/>
        </p:nvSpPr>
        <p:spPr>
          <a:xfrm>
            <a:off x="467544" y="4293096"/>
            <a:ext cx="6264696" cy="1319808"/>
          </a:xfrm>
          <a:prstGeom prst="wedgeRoundRectCallout">
            <a:avLst>
              <a:gd name="adj1" fmla="val 33291"/>
              <a:gd name="adj2" fmla="val -18509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/>
              <a:t>zmeniť cestu k </a:t>
            </a:r>
            <a:r>
              <a:rPr lang="sk-SK" sz="3600" dirty="0" err="1"/>
              <a:t>wsimport</a:t>
            </a:r>
            <a:endParaRPr lang="sk-SK" sz="3600" dirty="0"/>
          </a:p>
        </p:txBody>
      </p:sp>
      <p:sp>
        <p:nvSpPr>
          <p:cNvPr id="7" name="BlokTextu 4"/>
          <p:cNvSpPr txBox="1"/>
          <p:nvPr/>
        </p:nvSpPr>
        <p:spPr>
          <a:xfrm>
            <a:off x="4100464" y="5257056"/>
            <a:ext cx="4321224" cy="1319808"/>
          </a:xfrm>
          <a:prstGeom prst="wedgeRoundRectCallout">
            <a:avLst>
              <a:gd name="adj1" fmla="val 22750"/>
              <a:gd name="adj2" fmla="val -17661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i="1" dirty="0" err="1"/>
              <a:t>wsimport</a:t>
            </a:r>
            <a:r>
              <a:rPr lang="sk-SK" sz="3600" dirty="0"/>
              <a:t> je v adresári JDK, vedľa </a:t>
            </a:r>
            <a:r>
              <a:rPr lang="sk-SK" sz="3600" i="1" dirty="0" err="1"/>
              <a:t>javac</a:t>
            </a:r>
            <a:endParaRPr lang="sk-SK" sz="3600" i="1" dirty="0"/>
          </a:p>
        </p:txBody>
      </p:sp>
    </p:spTree>
    <p:extLst>
      <p:ext uri="{BB962C8B-B14F-4D97-AF65-F5344CB8AC3E}">
        <p14:creationId xmlns:p14="http://schemas.microsoft.com/office/powerpoint/2010/main" val="3811997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</a:t>
            </a:r>
            <a:r>
              <a:rPr lang="sk-SK" strike="sngStrike" dirty="0"/>
              <a:t>bol</a:t>
            </a:r>
            <a:r>
              <a:rPr lang="sk-SK" dirty="0"/>
              <a:t> je SOAP?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sk-SK" i="1" dirty="0"/>
              <a:t>„</a:t>
            </a:r>
            <a:r>
              <a:rPr lang="en-US" i="1" dirty="0"/>
              <a:t>SOAP is a lightweight protocol for exchange of information in a decentralized, distributed environment</a:t>
            </a:r>
            <a:r>
              <a:rPr lang="sk-SK" i="1" dirty="0"/>
              <a:t>.”</a:t>
            </a:r>
          </a:p>
          <a:p>
            <a:pPr marL="0" indent="0" algn="r">
              <a:buNone/>
            </a:pPr>
            <a:r>
              <a:rPr lang="sk-SK" i="1" dirty="0"/>
              <a:t>-- </a:t>
            </a:r>
            <a:r>
              <a:rPr lang="sk-SK" i="1" dirty="0" err="1"/>
              <a:t>Simple</a:t>
            </a:r>
            <a:r>
              <a:rPr lang="sk-SK" i="1" dirty="0"/>
              <a:t> </a:t>
            </a:r>
            <a:r>
              <a:rPr lang="sk-SK" i="1" dirty="0" err="1"/>
              <a:t>Object</a:t>
            </a:r>
            <a:r>
              <a:rPr lang="sk-SK" i="1" dirty="0"/>
              <a:t> Access </a:t>
            </a:r>
            <a:r>
              <a:rPr lang="sk-SK" i="1" dirty="0" err="1"/>
              <a:t>Protocol</a:t>
            </a:r>
            <a:r>
              <a:rPr lang="sk-SK" i="1" dirty="0"/>
              <a:t> 1.1</a:t>
            </a:r>
          </a:p>
        </p:txBody>
      </p:sp>
    </p:spTree>
    <p:extLst>
      <p:ext uri="{BB962C8B-B14F-4D97-AF65-F5344CB8AC3E}">
        <p14:creationId xmlns:p14="http://schemas.microsoft.com/office/powerpoint/2010/main" val="3632764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76672"/>
            <a:ext cx="8244920" cy="588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BlokTextu 4"/>
          <p:cNvSpPr txBox="1"/>
          <p:nvPr/>
        </p:nvSpPr>
        <p:spPr>
          <a:xfrm>
            <a:off x="322412" y="5733256"/>
            <a:ext cx="5185692" cy="815752"/>
          </a:xfrm>
          <a:prstGeom prst="wedgeRoundRectCallout">
            <a:avLst>
              <a:gd name="adj1" fmla="val 70029"/>
              <a:gd name="adj2" fmla="val -2127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/>
              <a:t>Generovať!</a:t>
            </a:r>
          </a:p>
        </p:txBody>
      </p:sp>
    </p:spTree>
    <p:extLst>
      <p:ext uri="{BB962C8B-B14F-4D97-AF65-F5344CB8AC3E}">
        <p14:creationId xmlns:p14="http://schemas.microsoft.com/office/powerpoint/2010/main" val="39177717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1014413"/>
            <a:ext cx="6648450" cy="482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BlokTextu 4"/>
          <p:cNvSpPr txBox="1"/>
          <p:nvPr/>
        </p:nvSpPr>
        <p:spPr>
          <a:xfrm>
            <a:off x="322412" y="5229200"/>
            <a:ext cx="6264696" cy="1319808"/>
          </a:xfrm>
          <a:prstGeom prst="wedgeRoundRectCallout">
            <a:avLst>
              <a:gd name="adj1" fmla="val -1374"/>
              <a:gd name="adj2" fmla="val -43642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/>
              <a:t>vygenerujú sa </a:t>
            </a:r>
            <a:r>
              <a:rPr lang="sk-SK" sz="3600" dirty="0" err="1"/>
              <a:t>binárky</a:t>
            </a:r>
            <a:r>
              <a:rPr lang="sk-SK" sz="3600" dirty="0"/>
              <a:t> i </a:t>
            </a:r>
            <a:r>
              <a:rPr lang="sk-SK" sz="3600" dirty="0" err="1"/>
              <a:t>zdrojáky</a:t>
            </a: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1586586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ĺžnik 5"/>
          <p:cNvSpPr/>
          <p:nvPr/>
        </p:nvSpPr>
        <p:spPr>
          <a:xfrm>
            <a:off x="329704" y="3645024"/>
            <a:ext cx="8568952" cy="1944216"/>
          </a:xfrm>
          <a:prstGeom prst="roundRect">
            <a:avLst>
              <a:gd name="adj" fmla="val 334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400" dirty="0" err="1"/>
              <a:t>ChocolateServiceService</a:t>
            </a:r>
            <a:r>
              <a:rPr lang="sk-SK" sz="2400" dirty="0"/>
              <a:t> </a:t>
            </a:r>
            <a:r>
              <a:rPr lang="sk-SK" sz="2400" dirty="0" err="1"/>
              <a:t>service</a:t>
            </a:r>
            <a:r>
              <a:rPr lang="sk-SK" sz="2400" dirty="0"/>
              <a:t> = new </a:t>
            </a:r>
            <a:r>
              <a:rPr lang="sk-SK" sz="2400" dirty="0" err="1"/>
              <a:t>ChocolateServiceService</a:t>
            </a:r>
            <a:r>
              <a:rPr lang="sk-SK" sz="2400" dirty="0"/>
              <a:t>();</a:t>
            </a:r>
          </a:p>
          <a:p>
            <a:pPr algn="ctr"/>
            <a:r>
              <a:rPr lang="sk-SK" sz="2400" dirty="0" err="1"/>
              <a:t>IChocolateService</a:t>
            </a:r>
            <a:r>
              <a:rPr lang="sk-SK" sz="2400" dirty="0"/>
              <a:t> port = </a:t>
            </a:r>
            <a:r>
              <a:rPr lang="sk-SK" sz="2400" dirty="0" err="1"/>
              <a:t>getChocolateServicePort</a:t>
            </a:r>
            <a:r>
              <a:rPr lang="sk-SK" sz="2400" dirty="0"/>
              <a:t>();</a:t>
            </a:r>
          </a:p>
          <a:p>
            <a:pPr algn="ctr"/>
            <a:r>
              <a:rPr lang="sk-SK" sz="2400" dirty="0"/>
              <a:t>List&lt;</a:t>
            </a:r>
            <a:r>
              <a:rPr lang="sk-SK" sz="2400" dirty="0" err="1"/>
              <a:t>Chocolate</a:t>
            </a:r>
            <a:r>
              <a:rPr lang="sk-SK" sz="2400" dirty="0"/>
              <a:t>&gt; </a:t>
            </a:r>
            <a:r>
              <a:rPr lang="sk-SK" sz="2400" dirty="0" err="1"/>
              <a:t>chocolates</a:t>
            </a:r>
            <a:r>
              <a:rPr lang="sk-SK" sz="2400" dirty="0"/>
              <a:t> = </a:t>
            </a:r>
            <a:r>
              <a:rPr lang="sk-SK" sz="2400" dirty="0" err="1"/>
              <a:t>port.list</a:t>
            </a:r>
            <a:r>
              <a:rPr lang="sk-SK" sz="2400" dirty="0"/>
              <a:t>();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Ako vytvoriť klienta v </a:t>
            </a:r>
            <a:r>
              <a:rPr lang="sk-SK" dirty="0" err="1"/>
              <a:t>main</a:t>
            </a:r>
            <a:r>
              <a:rPr lang="sk-SK" dirty="0"/>
              <a:t>()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vytvoriť inštanciu SOAP </a:t>
            </a:r>
            <a:r>
              <a:rPr lang="sk-SK" dirty="0" err="1"/>
              <a:t>service</a:t>
            </a:r>
            <a:endParaRPr lang="sk-SK" dirty="0"/>
          </a:p>
          <a:p>
            <a:r>
              <a:rPr lang="sk-SK" dirty="0"/>
              <a:t>z nej získať inštanciu portu</a:t>
            </a:r>
          </a:p>
          <a:p>
            <a:r>
              <a:rPr lang="sk-SK" dirty="0"/>
              <a:t>na porte volať metódy</a:t>
            </a:r>
          </a:p>
        </p:txBody>
      </p:sp>
      <p:sp>
        <p:nvSpPr>
          <p:cNvPr id="9" name="BlokTextu 4"/>
          <p:cNvSpPr txBox="1"/>
          <p:nvPr/>
        </p:nvSpPr>
        <p:spPr>
          <a:xfrm>
            <a:off x="2411760" y="5445224"/>
            <a:ext cx="6486896" cy="1340768"/>
          </a:xfrm>
          <a:prstGeom prst="wedgeRoundRectCallout">
            <a:avLst>
              <a:gd name="adj1" fmla="val 6066"/>
              <a:gd name="adj2" fmla="val -6565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/>
              <a:t>port je nerozoznateľný od servisnej implementácie na serveri</a:t>
            </a:r>
          </a:p>
        </p:txBody>
      </p:sp>
    </p:spTree>
    <p:extLst>
      <p:ext uri="{BB962C8B-B14F-4D97-AF65-F5344CB8AC3E}">
        <p14:creationId xmlns:p14="http://schemas.microsoft.com/office/powerpoint/2010/main" val="27808102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 predošlých dieloch sme videli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76264"/>
            <a:ext cx="3106688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k-SK" sz="3600" b="1" dirty="0" err="1">
                <a:solidFill>
                  <a:schemeClr val="accent6"/>
                </a:solidFill>
              </a:rPr>
              <a:t>Java</a:t>
            </a:r>
            <a:r>
              <a:rPr lang="sk-SK" sz="3600" b="1" dirty="0">
                <a:solidFill>
                  <a:schemeClr val="accent6"/>
                </a:solidFill>
              </a:rPr>
              <a:t> server</a:t>
            </a:r>
          </a:p>
          <a:p>
            <a:r>
              <a:rPr lang="sk-SK" sz="3600" dirty="0"/>
              <a:t>JAX-WS 2.0</a:t>
            </a:r>
          </a:p>
          <a:p>
            <a:r>
              <a:rPr lang="sk-SK" sz="3600" dirty="0"/>
              <a:t>automaticky vygenerovaný popisovač WSDL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24128" y="2176264"/>
            <a:ext cx="2962672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k-SK" sz="3600" b="1" dirty="0" err="1">
                <a:solidFill>
                  <a:schemeClr val="accent6"/>
                </a:solidFill>
              </a:rPr>
              <a:t>Java</a:t>
            </a:r>
            <a:r>
              <a:rPr lang="sk-SK" sz="3600" b="1" dirty="0">
                <a:solidFill>
                  <a:schemeClr val="accent6"/>
                </a:solidFill>
              </a:rPr>
              <a:t> klient</a:t>
            </a:r>
          </a:p>
          <a:p>
            <a:r>
              <a:rPr lang="sk-SK" sz="3600" dirty="0"/>
              <a:t>vygenerovaný z WSDL</a:t>
            </a:r>
          </a:p>
          <a:p>
            <a:r>
              <a:rPr lang="sk-SK" sz="3600" dirty="0"/>
              <a:t>cez </a:t>
            </a:r>
            <a:r>
              <a:rPr lang="sk-SK" sz="3600" dirty="0" err="1"/>
              <a:t>SoapUI</a:t>
            </a:r>
            <a:r>
              <a:rPr lang="sk-SK" sz="3600" dirty="0"/>
              <a:t> / </a:t>
            </a:r>
            <a:r>
              <a:rPr lang="sk-SK" sz="3600" dirty="0" err="1"/>
              <a:t>wsimport</a:t>
            </a:r>
            <a:endParaRPr lang="sk-SK" sz="3600" dirty="0"/>
          </a:p>
          <a:p>
            <a:pPr marL="0" indent="0">
              <a:buNone/>
            </a:pPr>
            <a:endParaRPr lang="sk-SK" sz="3600" dirty="0"/>
          </a:p>
        </p:txBody>
      </p:sp>
      <p:sp>
        <p:nvSpPr>
          <p:cNvPr id="5" name="BlokTextu 3"/>
          <p:cNvSpPr txBox="1"/>
          <p:nvPr/>
        </p:nvSpPr>
        <p:spPr>
          <a:xfrm>
            <a:off x="3275856" y="1628800"/>
            <a:ext cx="2808312" cy="1872208"/>
          </a:xfrm>
          <a:prstGeom prst="leftRightArrow">
            <a:avLst>
              <a:gd name="adj1" fmla="val 50000"/>
              <a:gd name="adj2" fmla="val 31858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400" dirty="0"/>
              <a:t>WSDL</a:t>
            </a:r>
          </a:p>
        </p:txBody>
      </p:sp>
    </p:spTree>
    <p:extLst>
      <p:ext uri="{BB962C8B-B14F-4D97-AF65-F5344CB8AC3E}">
        <p14:creationId xmlns:p14="http://schemas.microsoft.com/office/powerpoint/2010/main" val="17049549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Sumár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vieme vytvoriť JAX-WS 2.0 server i klient</a:t>
            </a:r>
          </a:p>
          <a:p>
            <a:r>
              <a:rPr lang="sk-SK" dirty="0" err="1"/>
              <a:t>Java</a:t>
            </a:r>
            <a:r>
              <a:rPr lang="sk-SK" dirty="0"/>
              <a:t>&lt;-&gt;</a:t>
            </a:r>
            <a:r>
              <a:rPr lang="sk-SK" dirty="0" err="1"/>
              <a:t>Java</a:t>
            </a:r>
            <a:endParaRPr lang="sk-SK" dirty="0"/>
          </a:p>
          <a:p>
            <a:r>
              <a:rPr lang="sk-SK" dirty="0"/>
              <a:t>čo však s </a:t>
            </a:r>
            <a:r>
              <a:rPr lang="sk-SK" b="1" dirty="0" err="1">
                <a:solidFill>
                  <a:schemeClr val="accent6"/>
                </a:solidFill>
              </a:rPr>
              <a:t>interoperabilitou</a:t>
            </a:r>
            <a:r>
              <a:rPr lang="sk-SK" b="1" dirty="0">
                <a:solidFill>
                  <a:schemeClr val="accent6"/>
                </a:solidFill>
              </a:rPr>
              <a:t> </a:t>
            </a:r>
          </a:p>
          <a:p>
            <a:pPr lvl="1"/>
            <a:r>
              <a:rPr lang="sk-SK" dirty="0"/>
              <a:t>medzi jazykmi a platformami?</a:t>
            </a:r>
          </a:p>
          <a:p>
            <a:r>
              <a:rPr lang="sk-SK" dirty="0"/>
              <a:t>čo však so </a:t>
            </a:r>
            <a:r>
              <a:rPr lang="sk-SK" b="1" dirty="0">
                <a:solidFill>
                  <a:schemeClr val="accent6"/>
                </a:solidFill>
              </a:rPr>
              <a:t>stabilitou </a:t>
            </a:r>
            <a:r>
              <a:rPr lang="sk-SK" dirty="0"/>
              <a:t>API?</a:t>
            </a:r>
          </a:p>
        </p:txBody>
      </p:sp>
      <p:sp>
        <p:nvSpPr>
          <p:cNvPr id="4" name="BlokTextu 4"/>
          <p:cNvSpPr txBox="1"/>
          <p:nvPr/>
        </p:nvSpPr>
        <p:spPr>
          <a:xfrm>
            <a:off x="1619672" y="4797152"/>
            <a:ext cx="6486896" cy="1340768"/>
          </a:xfrm>
          <a:prstGeom prst="wedgeRoundRectCallout">
            <a:avLst>
              <a:gd name="adj1" fmla="val 9590"/>
              <a:gd name="adj2" fmla="val -2871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/>
              <a:t>garantované riešenie: ručné WSDL</a:t>
            </a:r>
          </a:p>
        </p:txBody>
      </p:sp>
    </p:spTree>
    <p:extLst>
      <p:ext uri="{BB962C8B-B14F-4D97-AF65-F5344CB8AC3E}">
        <p14:creationId xmlns:p14="http://schemas.microsoft.com/office/powerpoint/2010/main" val="21782688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6000" dirty="0"/>
              <a:t>Od WSDL ku kódu</a:t>
            </a:r>
          </a:p>
        </p:txBody>
      </p:sp>
    </p:spTree>
    <p:extLst>
      <p:ext uri="{BB962C8B-B14F-4D97-AF65-F5344CB8AC3E}">
        <p14:creationId xmlns:p14="http://schemas.microsoft.com/office/powerpoint/2010/main" val="21274810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WSDL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>
            <a:noAutofit/>
          </a:bodyPr>
          <a:lstStyle/>
          <a:p>
            <a:r>
              <a:rPr lang="sk-SK" dirty="0" err="1"/>
              <a:t>metadátový</a:t>
            </a:r>
            <a:r>
              <a:rPr lang="sk-SK" dirty="0"/>
              <a:t> popis webovej služby</a:t>
            </a:r>
          </a:p>
          <a:p>
            <a:pPr lvl="1"/>
            <a:r>
              <a:rPr lang="sk-SK" dirty="0"/>
              <a:t>operácie?</a:t>
            </a:r>
          </a:p>
          <a:p>
            <a:pPr lvl="1"/>
            <a:r>
              <a:rPr lang="sk-SK" dirty="0"/>
              <a:t>dátové typy?</a:t>
            </a:r>
          </a:p>
          <a:p>
            <a:pPr lvl="1"/>
            <a:r>
              <a:rPr lang="sk-SK" dirty="0"/>
              <a:t>štýly?</a:t>
            </a:r>
          </a:p>
          <a:p>
            <a:pPr lvl="1"/>
            <a:r>
              <a:rPr lang="sk-SK" dirty="0" err="1"/>
              <a:t>bindings</a:t>
            </a:r>
            <a:r>
              <a:rPr lang="sk-SK" dirty="0"/>
              <a:t>?</a:t>
            </a:r>
          </a:p>
          <a:p>
            <a:r>
              <a:rPr lang="sk-SK" dirty="0"/>
              <a:t>XML formát pre čítanie strojom</a:t>
            </a:r>
          </a:p>
          <a:p>
            <a:r>
              <a:rPr lang="sk-SK" dirty="0"/>
              <a:t>strojová a typovo exaktná dokumentácia k službe</a:t>
            </a:r>
          </a:p>
          <a:p>
            <a:r>
              <a:rPr lang="sk-SK" dirty="0"/>
              <a:t>prameň pre </a:t>
            </a:r>
            <a:r>
              <a:rPr lang="sk-SK" b="1" dirty="0">
                <a:solidFill>
                  <a:schemeClr val="accent6"/>
                </a:solidFill>
              </a:rPr>
              <a:t>klientov</a:t>
            </a:r>
            <a:r>
              <a:rPr lang="sk-SK" dirty="0"/>
              <a:t>!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6516216" y="404664"/>
            <a:ext cx="2448272" cy="308019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sk-SK" sz="3600" dirty="0"/>
              <a:t>Web </a:t>
            </a:r>
            <a:br>
              <a:rPr lang="sk-SK" sz="3600" dirty="0"/>
            </a:br>
            <a:r>
              <a:rPr lang="sk-SK" sz="3600" dirty="0" err="1"/>
              <a:t>Services</a:t>
            </a:r>
            <a:r>
              <a:rPr lang="sk-SK" sz="3600" dirty="0"/>
              <a:t> </a:t>
            </a:r>
            <a:r>
              <a:rPr lang="sk-SK" sz="3600" dirty="0" err="1"/>
              <a:t>Description</a:t>
            </a:r>
            <a:r>
              <a:rPr lang="sk-SK" sz="3600" dirty="0"/>
              <a:t> </a:t>
            </a:r>
            <a:r>
              <a:rPr lang="sk-SK" sz="3600" dirty="0" err="1"/>
              <a:t>Language</a:t>
            </a:r>
            <a:r>
              <a:rPr lang="sk-SK" sz="36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909318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Návrh webových služieb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idx="1"/>
          </p:nvPr>
        </p:nvSpPr>
        <p:spPr>
          <a:xfrm>
            <a:off x="456183" y="1844824"/>
            <a:ext cx="4040188" cy="639762"/>
          </a:xfrm>
        </p:spPr>
        <p:txBody>
          <a:bodyPr>
            <a:normAutofit lnSpcReduction="10000"/>
          </a:bodyPr>
          <a:lstStyle/>
          <a:p>
            <a:pPr algn="ctr"/>
            <a:r>
              <a:rPr lang="sk-SK" sz="3600" dirty="0" err="1"/>
              <a:t>Top-Down</a:t>
            </a:r>
            <a:endParaRPr lang="sk-SK" sz="3600" dirty="0"/>
          </a:p>
        </p:txBody>
      </p:sp>
      <p:sp>
        <p:nvSpPr>
          <p:cNvPr id="5" name="Zástupný symbol obsahu 4"/>
          <p:cNvSpPr>
            <a:spLocks noGrp="1"/>
          </p:cNvSpPr>
          <p:nvPr>
            <p:ph sz="half" idx="2"/>
          </p:nvPr>
        </p:nvSpPr>
        <p:spPr>
          <a:xfrm>
            <a:off x="456183" y="2484586"/>
            <a:ext cx="4040188" cy="39512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k-SK" sz="3600" i="1" dirty="0" err="1"/>
              <a:t>contract-based</a:t>
            </a:r>
            <a:endParaRPr lang="sk-SK" sz="3600" i="1" dirty="0"/>
          </a:p>
          <a:p>
            <a:r>
              <a:rPr lang="sk-SK" sz="3600" dirty="0"/>
              <a:t>WSDL=&gt;objekty</a:t>
            </a:r>
          </a:p>
          <a:p>
            <a:r>
              <a:rPr lang="sk-SK" sz="3600" dirty="0" err="1"/>
              <a:t>bonusovka</a:t>
            </a:r>
            <a:r>
              <a:rPr lang="sk-SK" sz="3600" dirty="0"/>
              <a:t>:</a:t>
            </a:r>
          </a:p>
          <a:p>
            <a:r>
              <a:rPr lang="sk-SK" sz="3600" dirty="0"/>
              <a:t>WSDL=&gt;kostra servera + klient</a:t>
            </a:r>
          </a:p>
        </p:txBody>
      </p:sp>
      <p:sp>
        <p:nvSpPr>
          <p:cNvPr id="6" name="Zástupný symbol textu 5"/>
          <p:cNvSpPr>
            <a:spLocks noGrp="1"/>
          </p:cNvSpPr>
          <p:nvPr>
            <p:ph type="body" sz="quarter" idx="3"/>
          </p:nvPr>
        </p:nvSpPr>
        <p:spPr>
          <a:xfrm>
            <a:off x="4644008" y="1844824"/>
            <a:ext cx="4041775" cy="639762"/>
          </a:xfrm>
        </p:spPr>
        <p:txBody>
          <a:bodyPr>
            <a:normAutofit lnSpcReduction="10000"/>
          </a:bodyPr>
          <a:lstStyle/>
          <a:p>
            <a:pPr algn="ctr"/>
            <a:r>
              <a:rPr lang="sk-SK" sz="3600" dirty="0" err="1"/>
              <a:t>Bottom-Up</a:t>
            </a:r>
            <a:endParaRPr lang="sk-SK" sz="3600" dirty="0"/>
          </a:p>
        </p:txBody>
      </p:sp>
      <p:sp>
        <p:nvSpPr>
          <p:cNvPr id="7" name="Zástupný symbol obsahu 6"/>
          <p:cNvSpPr>
            <a:spLocks noGrp="1"/>
          </p:cNvSpPr>
          <p:nvPr>
            <p:ph sz="quarter" idx="4"/>
          </p:nvPr>
        </p:nvSpPr>
        <p:spPr>
          <a:xfrm>
            <a:off x="4644008" y="2484586"/>
            <a:ext cx="4041775" cy="395128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sk-SK" sz="3600" i="1" dirty="0" err="1"/>
              <a:t>contract-last</a:t>
            </a:r>
            <a:endParaRPr lang="sk-SK" sz="3600" i="1" dirty="0"/>
          </a:p>
          <a:p>
            <a:r>
              <a:rPr lang="sk-SK" sz="3600" dirty="0"/>
              <a:t>objekty + </a:t>
            </a:r>
            <a:r>
              <a:rPr lang="sk-SK" sz="3600" dirty="0" err="1"/>
              <a:t>interfejsy</a:t>
            </a:r>
            <a:r>
              <a:rPr lang="sk-SK" sz="3600" dirty="0"/>
              <a:t> s operáciami =&gt; WSDL</a:t>
            </a:r>
          </a:p>
          <a:p>
            <a:r>
              <a:rPr lang="sk-SK" sz="3600" dirty="0"/>
              <a:t>WSDL =&gt; kostra klienta</a:t>
            </a:r>
          </a:p>
        </p:txBody>
      </p:sp>
    </p:spTree>
    <p:extLst>
      <p:ext uri="{BB962C8B-B14F-4D97-AF65-F5344CB8AC3E}">
        <p14:creationId xmlns:p14="http://schemas.microsoft.com/office/powerpoint/2010/main" val="20195955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Contract-last</a:t>
            </a:r>
            <a:r>
              <a:rPr lang="sk-SK" dirty="0"/>
              <a:t>! </a:t>
            </a:r>
            <a:r>
              <a:rPr lang="sk-SK" dirty="0" err="1"/>
              <a:t>Bottom-up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sk-SK" sz="3600" dirty="0"/>
              <a:t>uvažujeme v objektoch konkrétneho programovacieho jazyka</a:t>
            </a:r>
          </a:p>
          <a:p>
            <a:r>
              <a:rPr lang="sk-SK" sz="3600" dirty="0"/>
              <a:t>WSDL generované automaticky z tried</a:t>
            </a:r>
          </a:p>
          <a:p>
            <a:r>
              <a:rPr lang="sk-SK" dirty="0"/>
              <a:t>expresný </a:t>
            </a:r>
            <a:r>
              <a:rPr lang="sk-SK" dirty="0" err="1"/>
              <a:t>bootstrap</a:t>
            </a:r>
            <a:r>
              <a:rPr lang="sk-SK" dirty="0"/>
              <a:t>!</a:t>
            </a:r>
          </a:p>
          <a:p>
            <a:r>
              <a:rPr lang="sk-SK" sz="3600" dirty="0"/>
              <a:t>ale: ohrozený </a:t>
            </a:r>
            <a:r>
              <a:rPr lang="sk-SK" sz="3600" dirty="0" err="1"/>
              <a:t>interop</a:t>
            </a:r>
            <a:r>
              <a:rPr lang="sk-SK" sz="3600" dirty="0"/>
              <a:t>!</a:t>
            </a:r>
          </a:p>
          <a:p>
            <a:r>
              <a:rPr lang="sk-SK" sz="3600" dirty="0"/>
              <a:t>ale: nestabilné API =&gt; nestabilné WSDL =&gt; stále opravovaní klienti</a:t>
            </a:r>
            <a:endParaRPr lang="sk-SK" dirty="0"/>
          </a:p>
          <a:p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2150440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Contract-first</a:t>
            </a:r>
            <a:r>
              <a:rPr lang="sk-SK" dirty="0"/>
              <a:t>! Top </a:t>
            </a:r>
            <a:r>
              <a:rPr lang="sk-SK" dirty="0" err="1"/>
              <a:t>Down</a:t>
            </a:r>
            <a:r>
              <a:rPr lang="sk-SK" dirty="0"/>
              <a:t>!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/>
          </a:bodyPr>
          <a:lstStyle/>
          <a:p>
            <a:r>
              <a:rPr lang="sk-SK" sz="3600" dirty="0"/>
              <a:t>základ: </a:t>
            </a:r>
            <a:r>
              <a:rPr lang="sk-SK" sz="3600" b="1" dirty="0">
                <a:solidFill>
                  <a:schemeClr val="accent6"/>
                </a:solidFill>
              </a:rPr>
              <a:t>ručne </a:t>
            </a:r>
            <a:r>
              <a:rPr lang="sk-SK" sz="3600" dirty="0"/>
              <a:t>napísané </a:t>
            </a:r>
            <a:r>
              <a:rPr lang="sk-SK" sz="3600" b="1" dirty="0">
                <a:solidFill>
                  <a:schemeClr val="accent6"/>
                </a:solidFill>
              </a:rPr>
              <a:t>WSDL</a:t>
            </a:r>
          </a:p>
          <a:p>
            <a:r>
              <a:rPr lang="sk-SK" sz="3600" dirty="0"/>
              <a:t>navrhujeme operácie</a:t>
            </a:r>
          </a:p>
          <a:p>
            <a:pPr lvl="1"/>
            <a:r>
              <a:rPr lang="sk-SK" b="1" dirty="0">
                <a:solidFill>
                  <a:schemeClr val="accent6"/>
                </a:solidFill>
              </a:rPr>
              <a:t>vstup: XML dokument</a:t>
            </a:r>
          </a:p>
          <a:p>
            <a:pPr lvl="1"/>
            <a:r>
              <a:rPr lang="sk-SK" b="1" dirty="0">
                <a:solidFill>
                  <a:schemeClr val="accent6"/>
                </a:solidFill>
              </a:rPr>
              <a:t>výstup: XML dokument</a:t>
            </a:r>
          </a:p>
          <a:p>
            <a:r>
              <a:rPr lang="sk-SK" sz="3600" dirty="0"/>
              <a:t>prebehnú úvahy nad štruktúrou dát</a:t>
            </a:r>
          </a:p>
          <a:p>
            <a:r>
              <a:rPr lang="sk-SK" sz="3600" dirty="0"/>
              <a:t>zafixuje sa </a:t>
            </a:r>
            <a:r>
              <a:rPr lang="sk-SK" sz="3600" b="1" dirty="0">
                <a:solidFill>
                  <a:schemeClr val="accent6"/>
                </a:solidFill>
              </a:rPr>
              <a:t>rozhranie</a:t>
            </a:r>
            <a:r>
              <a:rPr lang="sk-SK" sz="3600" dirty="0"/>
              <a:t>, menia sa implementácie</a:t>
            </a:r>
          </a:p>
          <a:p>
            <a:r>
              <a:rPr lang="sk-SK" sz="3600" dirty="0"/>
              <a:t>garantovaný </a:t>
            </a:r>
            <a:r>
              <a:rPr lang="sk-SK" sz="3600" b="1" dirty="0" err="1">
                <a:solidFill>
                  <a:schemeClr val="accent6"/>
                </a:solidFill>
              </a:rPr>
              <a:t>interop</a:t>
            </a:r>
            <a:endParaRPr lang="sk-SK" sz="3600" b="1" dirty="0">
              <a:solidFill>
                <a:schemeClr val="accent6"/>
              </a:solidFill>
            </a:endParaRPr>
          </a:p>
          <a:p>
            <a:pPr lvl="1"/>
            <a:r>
              <a:rPr lang="sk-SK" sz="3200" dirty="0" err="1"/>
              <a:t>document</a:t>
            </a:r>
            <a:r>
              <a:rPr lang="sk-SK" sz="3200" dirty="0"/>
              <a:t>/</a:t>
            </a:r>
            <a:r>
              <a:rPr lang="sk-SK" sz="3200" dirty="0" err="1"/>
              <a:t>literal</a:t>
            </a:r>
            <a:r>
              <a:rPr lang="sk-SK" sz="3200" dirty="0"/>
              <a:t>/</a:t>
            </a:r>
            <a:r>
              <a:rPr lang="sk-SK" sz="3200" dirty="0" err="1"/>
              <a:t>wrapped</a:t>
            </a:r>
            <a:r>
              <a:rPr lang="sk-SK" sz="3200" dirty="0"/>
              <a:t>: pre .NET</a:t>
            </a:r>
          </a:p>
        </p:txBody>
      </p:sp>
    </p:spTree>
    <p:extLst>
      <p:ext uri="{BB962C8B-B14F-4D97-AF65-F5344CB8AC3E}">
        <p14:creationId xmlns:p14="http://schemas.microsoft.com/office/powerpoint/2010/main" val="1033238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6000" dirty="0"/>
              <a:t>SOAP == </a:t>
            </a:r>
            <a:r>
              <a:rPr lang="sk-SK" sz="6000" dirty="0" err="1"/>
              <a:t>webservisy</a:t>
            </a:r>
            <a:endParaRPr lang="sk-SK" sz="6000" dirty="0"/>
          </a:p>
        </p:txBody>
      </p:sp>
      <p:sp>
        <p:nvSpPr>
          <p:cNvPr id="4" name="BlokTextu 3"/>
          <p:cNvSpPr txBox="1"/>
          <p:nvPr/>
        </p:nvSpPr>
        <p:spPr>
          <a:xfrm rot="20617443">
            <a:off x="5939762" y="4965498"/>
            <a:ext cx="2858912" cy="91940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400" dirty="0"/>
              <a:t>ľudová </a:t>
            </a:r>
          </a:p>
          <a:p>
            <a:pPr algn="ctr"/>
            <a:r>
              <a:rPr lang="sk-SK" sz="2400" dirty="0"/>
              <a:t>slovesnosť</a:t>
            </a:r>
          </a:p>
        </p:txBody>
      </p:sp>
    </p:spTree>
    <p:extLst>
      <p:ext uri="{BB962C8B-B14F-4D97-AF65-F5344CB8AC3E}">
        <p14:creationId xmlns:p14="http://schemas.microsoft.com/office/powerpoint/2010/main" val="14067176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dirty="0"/>
              <a:t>XML schéma: XSD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/>
          <a:lstStyle/>
          <a:p>
            <a:r>
              <a:rPr lang="sk-SK" dirty="0"/>
              <a:t>telá správ sú XML</a:t>
            </a:r>
          </a:p>
          <a:p>
            <a:r>
              <a:rPr lang="sk-SK" dirty="0"/>
              <a:t>XML schéma </a:t>
            </a:r>
          </a:p>
          <a:p>
            <a:pPr lvl="1"/>
            <a:r>
              <a:rPr lang="sk-SK" dirty="0"/>
              <a:t>aké elementy/atribúty?</a:t>
            </a:r>
          </a:p>
          <a:p>
            <a:pPr lvl="1"/>
            <a:r>
              <a:rPr lang="sk-SK" dirty="0"/>
              <a:t>v akej hierarchii?</a:t>
            </a:r>
          </a:p>
          <a:p>
            <a:pPr lvl="1"/>
            <a:r>
              <a:rPr lang="sk-SK" dirty="0"/>
              <a:t>aké dátové typy?</a:t>
            </a:r>
          </a:p>
          <a:p>
            <a:r>
              <a:rPr lang="sk-SK" dirty="0"/>
              <a:t>so XSD vieme validovať správy!</a:t>
            </a:r>
          </a:p>
          <a:p>
            <a:r>
              <a:rPr lang="sk-SK" dirty="0"/>
              <a:t>so XSD vieme mapovať schému na triedu!</a:t>
            </a:r>
          </a:p>
          <a:p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6157664" y="188640"/>
            <a:ext cx="2808312" cy="18596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/>
              <a:t>súčasť </a:t>
            </a:r>
          </a:p>
          <a:p>
            <a:pPr algn="ctr"/>
            <a:r>
              <a:rPr lang="sk-SK" sz="3600" dirty="0"/>
              <a:t>WSDL</a:t>
            </a:r>
          </a:p>
        </p:txBody>
      </p:sp>
    </p:spTree>
    <p:extLst>
      <p:ext uri="{BB962C8B-B14F-4D97-AF65-F5344CB8AC3E}">
        <p14:creationId xmlns:p14="http://schemas.microsoft.com/office/powerpoint/2010/main" val="4832881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ĺžnik 5"/>
          <p:cNvSpPr/>
          <p:nvPr/>
        </p:nvSpPr>
        <p:spPr>
          <a:xfrm>
            <a:off x="251520" y="1844824"/>
            <a:ext cx="8516416" cy="3528392"/>
          </a:xfrm>
          <a:prstGeom prst="roundRect">
            <a:avLst>
              <a:gd name="adj" fmla="val 844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&lt;</a:t>
            </a:r>
            <a:r>
              <a:rPr lang="en-US" sz="2400" dirty="0" err="1"/>
              <a:t>xs:complexType</a:t>
            </a:r>
            <a:r>
              <a:rPr lang="en-US" sz="2400" dirty="0"/>
              <a:t> name="chocolate"&gt;</a:t>
            </a:r>
          </a:p>
          <a:p>
            <a:r>
              <a:rPr lang="sk-SK" sz="2400" dirty="0"/>
              <a:t>  </a:t>
            </a:r>
            <a:r>
              <a:rPr lang="en-US" sz="2400" dirty="0"/>
              <a:t>&lt;</a:t>
            </a:r>
            <a:r>
              <a:rPr lang="en-US" sz="2400" dirty="0" err="1"/>
              <a:t>xs:sequence</a:t>
            </a:r>
            <a:r>
              <a:rPr lang="en-US" sz="2400" dirty="0"/>
              <a:t>&gt;</a:t>
            </a:r>
          </a:p>
          <a:p>
            <a:r>
              <a:rPr lang="sk-SK" sz="2400" dirty="0"/>
              <a:t>    </a:t>
            </a:r>
            <a:r>
              <a:rPr lang="en-US" sz="2400" dirty="0"/>
              <a:t>&lt;</a:t>
            </a:r>
            <a:r>
              <a:rPr lang="en-US" sz="2400" dirty="0" err="1"/>
              <a:t>xs:element</a:t>
            </a:r>
            <a:r>
              <a:rPr lang="en-US" sz="2400" dirty="0"/>
              <a:t> name="</a:t>
            </a:r>
            <a:r>
              <a:rPr lang="en-US" sz="2800" b="1" dirty="0">
                <a:solidFill>
                  <a:schemeClr val="accent2"/>
                </a:solidFill>
              </a:rPr>
              <a:t>id</a:t>
            </a:r>
            <a:r>
              <a:rPr lang="en-US" sz="2400" dirty="0"/>
              <a:t>" type="</a:t>
            </a:r>
            <a:r>
              <a:rPr lang="en-US" sz="2800" b="1" dirty="0" err="1">
                <a:solidFill>
                  <a:schemeClr val="accent2"/>
                </a:solidFill>
              </a:rPr>
              <a:t>xs:long</a:t>
            </a:r>
            <a:r>
              <a:rPr lang="en-US" sz="2400" dirty="0"/>
              <a:t>" </a:t>
            </a:r>
            <a:r>
              <a:rPr lang="en-US" sz="2400" dirty="0" err="1"/>
              <a:t>minOccurs</a:t>
            </a:r>
            <a:r>
              <a:rPr lang="en-US" sz="2400" dirty="0"/>
              <a:t>="0" /&gt;</a:t>
            </a:r>
          </a:p>
          <a:p>
            <a:r>
              <a:rPr lang="sk-SK" sz="2400" dirty="0"/>
              <a:t>    </a:t>
            </a:r>
            <a:r>
              <a:rPr lang="en-US" sz="2400" dirty="0"/>
              <a:t>&lt;</a:t>
            </a:r>
            <a:r>
              <a:rPr lang="en-US" sz="2400" dirty="0" err="1"/>
              <a:t>xs:element</a:t>
            </a:r>
            <a:r>
              <a:rPr lang="en-US" sz="2400" dirty="0"/>
              <a:t> name="</a:t>
            </a:r>
            <a:r>
              <a:rPr lang="en-US" sz="2800" b="1" dirty="0">
                <a:solidFill>
                  <a:schemeClr val="accent2"/>
                </a:solidFill>
              </a:rPr>
              <a:t>percentage</a:t>
            </a:r>
            <a:r>
              <a:rPr lang="en-US" sz="2400" dirty="0"/>
              <a:t>" type="</a:t>
            </a:r>
            <a:r>
              <a:rPr lang="en-US" sz="2800" b="1" dirty="0" err="1">
                <a:solidFill>
                  <a:schemeClr val="accent2"/>
                </a:solidFill>
              </a:rPr>
              <a:t>xs:int</a:t>
            </a:r>
            <a:r>
              <a:rPr lang="en-US" sz="2400" dirty="0"/>
              <a:t>" /&gt;</a:t>
            </a:r>
          </a:p>
          <a:p>
            <a:r>
              <a:rPr lang="sk-SK" sz="2400" dirty="0"/>
              <a:t>    </a:t>
            </a:r>
            <a:r>
              <a:rPr lang="en-US" sz="2400" dirty="0"/>
              <a:t>&lt;</a:t>
            </a:r>
            <a:r>
              <a:rPr lang="en-US" sz="2400" dirty="0" err="1"/>
              <a:t>xs:element</a:t>
            </a:r>
            <a:r>
              <a:rPr lang="en-US" sz="2400" dirty="0"/>
              <a:t> name="</a:t>
            </a:r>
            <a:r>
              <a:rPr lang="en-US" sz="2800" b="1" dirty="0">
                <a:solidFill>
                  <a:schemeClr val="accent2"/>
                </a:solidFill>
              </a:rPr>
              <a:t>title</a:t>
            </a:r>
            <a:r>
              <a:rPr lang="en-US" sz="2400" dirty="0"/>
              <a:t>" type="</a:t>
            </a:r>
            <a:r>
              <a:rPr lang="en-US" sz="2800" b="1" dirty="0" err="1">
                <a:solidFill>
                  <a:schemeClr val="accent2"/>
                </a:solidFill>
              </a:rPr>
              <a:t>xs:string</a:t>
            </a:r>
            <a:r>
              <a:rPr lang="en-US" sz="2400" dirty="0"/>
              <a:t>" </a:t>
            </a:r>
            <a:r>
              <a:rPr lang="en-US" sz="2400" dirty="0" err="1"/>
              <a:t>minOccurs</a:t>
            </a:r>
            <a:r>
              <a:rPr lang="en-US" sz="2400" dirty="0"/>
              <a:t>="0" /&gt;</a:t>
            </a:r>
          </a:p>
          <a:p>
            <a:r>
              <a:rPr lang="en-US" sz="2400" dirty="0"/>
              <a:t>  &lt;/</a:t>
            </a:r>
            <a:r>
              <a:rPr lang="en-US" sz="2400" dirty="0" err="1"/>
              <a:t>xs:sequence</a:t>
            </a:r>
            <a:r>
              <a:rPr lang="en-US" sz="2400" dirty="0"/>
              <a:t>&gt;</a:t>
            </a:r>
          </a:p>
          <a:p>
            <a:r>
              <a:rPr lang="en-US" sz="2400" dirty="0"/>
              <a:t>&lt;/</a:t>
            </a:r>
            <a:r>
              <a:rPr lang="en-US" sz="2400" dirty="0" err="1"/>
              <a:t>xs:complexType</a:t>
            </a:r>
            <a:r>
              <a:rPr lang="en-US" sz="2400" dirty="0"/>
              <a:t>&gt;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XSD definície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6157664" y="915007"/>
            <a:ext cx="2808312" cy="18596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/>
              <a:t>časť schémy!</a:t>
            </a:r>
          </a:p>
        </p:txBody>
      </p:sp>
      <p:sp>
        <p:nvSpPr>
          <p:cNvPr id="5" name="Zaoblený obdĺžnik 4"/>
          <p:cNvSpPr/>
          <p:nvPr/>
        </p:nvSpPr>
        <p:spPr>
          <a:xfrm>
            <a:off x="3419872" y="4581128"/>
            <a:ext cx="4032448" cy="1988840"/>
          </a:xfrm>
          <a:prstGeom prst="roundRect">
            <a:avLst>
              <a:gd name="adj" fmla="val 844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public </a:t>
            </a:r>
            <a:r>
              <a:rPr lang="sk-SK" sz="2400" b="1" dirty="0" err="1">
                <a:solidFill>
                  <a:schemeClr val="tx1"/>
                </a:solidFill>
              </a:rPr>
              <a:t>class</a:t>
            </a:r>
            <a:r>
              <a:rPr lang="sk-SK" sz="2400" b="1" dirty="0">
                <a:solidFill>
                  <a:schemeClr val="tx1"/>
                </a:solidFill>
              </a:rPr>
              <a:t> </a:t>
            </a:r>
            <a:r>
              <a:rPr lang="sk-SK" sz="2400" b="1" dirty="0" err="1">
                <a:solidFill>
                  <a:schemeClr val="tx1"/>
                </a:solidFill>
              </a:rPr>
              <a:t>Chocolate</a:t>
            </a:r>
            <a:r>
              <a:rPr lang="sk-SK" sz="2400" b="1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{</a:t>
            </a:r>
            <a:endParaRPr lang="sk-SK" sz="2400" b="1" dirty="0">
              <a:solidFill>
                <a:schemeClr val="tx1"/>
              </a:solidFill>
            </a:endParaRPr>
          </a:p>
          <a:p>
            <a:r>
              <a:rPr lang="sk-SK" sz="2400" b="1" dirty="0">
                <a:solidFill>
                  <a:schemeClr val="tx1"/>
                </a:solidFill>
              </a:rPr>
              <a:t>  </a:t>
            </a:r>
            <a:r>
              <a:rPr lang="en-US" sz="2400" b="1" dirty="0">
                <a:solidFill>
                  <a:schemeClr val="tx1"/>
                </a:solidFill>
              </a:rPr>
              <a:t>private </a:t>
            </a:r>
            <a:r>
              <a:rPr lang="sk-SK" sz="2400" b="1" dirty="0" err="1">
                <a:solidFill>
                  <a:schemeClr val="tx1"/>
                </a:solidFill>
              </a:rPr>
              <a:t>int</a:t>
            </a:r>
            <a:r>
              <a:rPr lang="sk-SK" sz="2400" b="1" dirty="0">
                <a:solidFill>
                  <a:schemeClr val="tx1"/>
                </a:solidFill>
              </a:rPr>
              <a:t> </a:t>
            </a:r>
            <a:r>
              <a:rPr lang="sk-SK" sz="2400" b="1" dirty="0" err="1">
                <a:solidFill>
                  <a:schemeClr val="tx1"/>
                </a:solidFill>
              </a:rPr>
              <a:t>id</a:t>
            </a:r>
            <a:r>
              <a:rPr lang="sk-SK" sz="2400" b="1" dirty="0">
                <a:solidFill>
                  <a:schemeClr val="tx1"/>
                </a:solidFill>
              </a:rPr>
              <a:t>;</a:t>
            </a:r>
          </a:p>
          <a:p>
            <a:r>
              <a:rPr lang="sk-SK" sz="2400" b="1" dirty="0">
                <a:solidFill>
                  <a:schemeClr val="tx1"/>
                </a:solidFill>
              </a:rPr>
              <a:t>  </a:t>
            </a:r>
            <a:r>
              <a:rPr lang="en-US" sz="2400" b="1" dirty="0">
                <a:solidFill>
                  <a:schemeClr val="tx1"/>
                </a:solidFill>
              </a:rPr>
              <a:t>private </a:t>
            </a:r>
            <a:r>
              <a:rPr lang="sk-SK" sz="2400" b="1" dirty="0" err="1">
                <a:solidFill>
                  <a:schemeClr val="tx1"/>
                </a:solidFill>
              </a:rPr>
              <a:t>int</a:t>
            </a:r>
            <a:r>
              <a:rPr lang="sk-SK" sz="2400" b="1" dirty="0">
                <a:solidFill>
                  <a:schemeClr val="tx1"/>
                </a:solidFill>
              </a:rPr>
              <a:t> </a:t>
            </a:r>
            <a:r>
              <a:rPr lang="sk-SK" sz="2400" b="1" dirty="0" err="1">
                <a:solidFill>
                  <a:schemeClr val="tx1"/>
                </a:solidFill>
              </a:rPr>
              <a:t>percentage</a:t>
            </a:r>
            <a:r>
              <a:rPr lang="sk-SK" sz="2400" b="1" dirty="0">
                <a:solidFill>
                  <a:schemeClr val="tx1"/>
                </a:solidFill>
              </a:rPr>
              <a:t>;</a:t>
            </a:r>
          </a:p>
          <a:p>
            <a:r>
              <a:rPr lang="sk-SK" sz="2400" b="1" dirty="0">
                <a:solidFill>
                  <a:schemeClr val="tx1"/>
                </a:solidFill>
              </a:rPr>
              <a:t>  </a:t>
            </a:r>
            <a:r>
              <a:rPr lang="en-US" sz="2400" b="1" dirty="0">
                <a:solidFill>
                  <a:schemeClr val="tx1"/>
                </a:solidFill>
              </a:rPr>
              <a:t>private </a:t>
            </a:r>
            <a:r>
              <a:rPr lang="sk-SK" sz="2400" b="1" dirty="0" err="1">
                <a:solidFill>
                  <a:schemeClr val="tx1"/>
                </a:solidFill>
              </a:rPr>
              <a:t>String</a:t>
            </a:r>
            <a:r>
              <a:rPr lang="sk-SK" sz="2400" b="1" dirty="0">
                <a:solidFill>
                  <a:schemeClr val="tx1"/>
                </a:solidFill>
              </a:rPr>
              <a:t> </a:t>
            </a:r>
            <a:r>
              <a:rPr lang="sk-SK" sz="2400" b="1" dirty="0" err="1">
                <a:solidFill>
                  <a:schemeClr val="tx1"/>
                </a:solidFill>
              </a:rPr>
              <a:t>title</a:t>
            </a:r>
            <a:r>
              <a:rPr lang="sk-SK" sz="2400" b="1" dirty="0">
                <a:solidFill>
                  <a:schemeClr val="tx1"/>
                </a:solidFill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15404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symbol obsahu 6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4800" dirty="0"/>
              <a:t>Vytvorte WSDL pre službu na preklad zo slovenčiny do angličtiny.</a:t>
            </a:r>
          </a:p>
        </p:txBody>
      </p:sp>
    </p:spTree>
    <p:extLst>
      <p:ext uri="{BB962C8B-B14F-4D97-AF65-F5344CB8AC3E}">
        <p14:creationId xmlns:p14="http://schemas.microsoft.com/office/powerpoint/2010/main" val="4423885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</p:nvPr>
        </p:nvGraphicFramePr>
        <p:xfrm>
          <a:off x="179512" y="260648"/>
          <a:ext cx="8712968" cy="6408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56697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cs.upjs.sk/~novotnyr/wiki/uploads/Java/OdWSDLKWebovejSluzbe/wsdl-schem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" r="3005" b="5154"/>
          <a:stretch/>
        </p:blipFill>
        <p:spPr bwMode="auto">
          <a:xfrm>
            <a:off x="1803400" y="116632"/>
            <a:ext cx="5054600" cy="64824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5" name="BlokTextu 4"/>
          <p:cNvSpPr txBox="1"/>
          <p:nvPr/>
        </p:nvSpPr>
        <p:spPr>
          <a:xfrm>
            <a:off x="6156176" y="4937220"/>
            <a:ext cx="2808312" cy="18596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/>
              <a:t>štruktúra WSDL</a:t>
            </a:r>
          </a:p>
        </p:txBody>
      </p:sp>
    </p:spTree>
    <p:extLst>
      <p:ext uri="{BB962C8B-B14F-4D97-AF65-F5344CB8AC3E}">
        <p14:creationId xmlns:p14="http://schemas.microsoft.com/office/powerpoint/2010/main" val="11254182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lokTextu 11"/>
          <p:cNvSpPr txBox="1"/>
          <p:nvPr/>
        </p:nvSpPr>
        <p:spPr>
          <a:xfrm>
            <a:off x="467544" y="3501008"/>
            <a:ext cx="8064896" cy="85129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4400" dirty="0"/>
              <a:t>http://bit.ly/1I45mAf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Ručná tvorba WSDL</a:t>
            </a:r>
          </a:p>
        </p:txBody>
      </p:sp>
    </p:spTree>
    <p:extLst>
      <p:ext uri="{BB962C8B-B14F-4D97-AF65-F5344CB8AC3E}">
        <p14:creationId xmlns:p14="http://schemas.microsoft.com/office/powerpoint/2010/main" val="20168553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Nástroje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väčšina platená</a:t>
            </a:r>
          </a:p>
          <a:p>
            <a:r>
              <a:rPr lang="sk-SK" dirty="0"/>
              <a:t>našťastie: </a:t>
            </a:r>
            <a:r>
              <a:rPr lang="sk-SK" dirty="0" err="1"/>
              <a:t>Eclipse</a:t>
            </a:r>
            <a:r>
              <a:rPr lang="sk-SK" dirty="0"/>
              <a:t> </a:t>
            </a:r>
            <a:r>
              <a:rPr lang="sk-SK" dirty="0" err="1"/>
              <a:t>Java</a:t>
            </a:r>
            <a:r>
              <a:rPr lang="sk-SK" dirty="0"/>
              <a:t> Web </a:t>
            </a:r>
            <a:r>
              <a:rPr lang="sk-SK" dirty="0" err="1"/>
              <a:t>Developer</a:t>
            </a:r>
            <a:r>
              <a:rPr lang="sk-SK" dirty="0"/>
              <a:t> </a:t>
            </a:r>
            <a:r>
              <a:rPr lang="sk-SK" dirty="0" err="1"/>
              <a:t>Tools</a:t>
            </a:r>
            <a:endParaRPr lang="sk-SK" dirty="0"/>
          </a:p>
          <a:p>
            <a:r>
              <a:rPr lang="sk-SK" dirty="0"/>
              <a:t>doinštalovať </a:t>
            </a:r>
            <a:r>
              <a:rPr lang="sk-SK" dirty="0" err="1"/>
              <a:t>pluginy</a:t>
            </a:r>
            <a:r>
              <a:rPr lang="sk-SK" dirty="0"/>
              <a:t>: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395536" y="3730813"/>
            <a:ext cx="4032448" cy="234957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4400" dirty="0" err="1"/>
              <a:t>Eclipse</a:t>
            </a:r>
            <a:r>
              <a:rPr lang="sk-SK" sz="4400" dirty="0"/>
              <a:t> J</a:t>
            </a:r>
            <a:r>
              <a:rPr lang="en-US" sz="4400" dirty="0" err="1"/>
              <a:t>ava</a:t>
            </a:r>
            <a:r>
              <a:rPr lang="en-US" sz="4400" dirty="0"/>
              <a:t> </a:t>
            </a:r>
            <a:r>
              <a:rPr lang="sk-SK" sz="4400" dirty="0"/>
              <a:t>W</a:t>
            </a:r>
            <a:r>
              <a:rPr lang="en-US" sz="4400" dirty="0" err="1"/>
              <a:t>eb</a:t>
            </a:r>
            <a:r>
              <a:rPr lang="en-US" sz="4400" dirty="0"/>
              <a:t> </a:t>
            </a:r>
            <a:r>
              <a:rPr lang="sk-SK" sz="4400" dirty="0"/>
              <a:t>D</a:t>
            </a:r>
            <a:r>
              <a:rPr lang="en-US" sz="4400" dirty="0" err="1"/>
              <a:t>eveloper</a:t>
            </a:r>
            <a:r>
              <a:rPr lang="en-US" sz="4400" dirty="0"/>
              <a:t> </a:t>
            </a:r>
            <a:r>
              <a:rPr lang="sk-SK" sz="4400" dirty="0"/>
              <a:t>T</a:t>
            </a:r>
            <a:r>
              <a:rPr lang="en-US" sz="4400" dirty="0" err="1"/>
              <a:t>ools</a:t>
            </a:r>
            <a:endParaRPr lang="sk-SK" sz="4400" dirty="0"/>
          </a:p>
        </p:txBody>
      </p:sp>
      <p:sp>
        <p:nvSpPr>
          <p:cNvPr id="6" name="BlokTextu 5"/>
          <p:cNvSpPr txBox="1"/>
          <p:nvPr/>
        </p:nvSpPr>
        <p:spPr>
          <a:xfrm>
            <a:off x="4716016" y="3730812"/>
            <a:ext cx="4032448" cy="23495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4400" dirty="0"/>
              <a:t>JAX-WS</a:t>
            </a:r>
          </a:p>
        </p:txBody>
      </p:sp>
      <p:sp>
        <p:nvSpPr>
          <p:cNvPr id="7" name="Kríž 6"/>
          <p:cNvSpPr/>
          <p:nvPr/>
        </p:nvSpPr>
        <p:spPr>
          <a:xfrm>
            <a:off x="3987552" y="5229200"/>
            <a:ext cx="1152128" cy="1152128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061008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Postup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sk-SK" sz="3600" dirty="0"/>
              <a:t>k dispozícii je </a:t>
            </a:r>
            <a:r>
              <a:rPr lang="sk-SK" sz="3600" dirty="0" err="1"/>
              <a:t>klikací</a:t>
            </a:r>
            <a:r>
              <a:rPr lang="sk-SK" sz="3600" dirty="0"/>
              <a:t> editor + XML editor</a:t>
            </a:r>
          </a:p>
          <a:p>
            <a:r>
              <a:rPr lang="sk-SK" sz="3600" dirty="0"/>
              <a:t>zároveň aj editor XSD schémy</a:t>
            </a:r>
          </a:p>
          <a:p>
            <a:r>
              <a:rPr lang="sk-SK" sz="3600" b="1" dirty="0" err="1">
                <a:solidFill>
                  <a:schemeClr val="accent6"/>
                </a:solidFill>
              </a:rPr>
              <a:t>File</a:t>
            </a:r>
            <a:r>
              <a:rPr lang="sk-SK" sz="3600" b="1" dirty="0">
                <a:solidFill>
                  <a:schemeClr val="accent6"/>
                </a:solidFill>
              </a:rPr>
              <a:t> | New | </a:t>
            </a:r>
            <a:r>
              <a:rPr lang="sk-SK" sz="3600" b="1" dirty="0" err="1">
                <a:solidFill>
                  <a:schemeClr val="accent6"/>
                </a:solidFill>
              </a:rPr>
              <a:t>Web-Services</a:t>
            </a:r>
            <a:r>
              <a:rPr lang="sk-SK" sz="3600" b="1" dirty="0">
                <a:solidFill>
                  <a:schemeClr val="accent6"/>
                </a:solidFill>
              </a:rPr>
              <a:t> | WSDL </a:t>
            </a:r>
            <a:r>
              <a:rPr lang="sk-SK" sz="3600" b="1" dirty="0" err="1">
                <a:solidFill>
                  <a:schemeClr val="accent6"/>
                </a:solidFill>
              </a:rPr>
              <a:t>File</a:t>
            </a:r>
            <a:endParaRPr lang="sk-SK" sz="3600" b="1" dirty="0">
              <a:solidFill>
                <a:schemeClr val="accent6"/>
              </a:solidFill>
            </a:endParaRPr>
          </a:p>
          <a:p>
            <a:endParaRPr lang="sk-SK" sz="3600" dirty="0"/>
          </a:p>
          <a:p>
            <a:endParaRPr lang="sk-SK" sz="3600" dirty="0"/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620688"/>
            <a:ext cx="6120680" cy="5829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69511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355600"/>
            <a:ext cx="6665913" cy="614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BlokTextu 4"/>
          <p:cNvSpPr txBox="1"/>
          <p:nvPr/>
        </p:nvSpPr>
        <p:spPr>
          <a:xfrm>
            <a:off x="2555777" y="1628800"/>
            <a:ext cx="1656184" cy="936104"/>
          </a:xfrm>
          <a:prstGeom prst="roundRect">
            <a:avLst/>
          </a:prstGeom>
          <a:solidFill>
            <a:schemeClr val="accent6">
              <a:alpha val="29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endParaRPr lang="sk-SK" sz="3600" dirty="0"/>
          </a:p>
        </p:txBody>
      </p:sp>
      <p:sp>
        <p:nvSpPr>
          <p:cNvPr id="6" name="BlokTextu 5"/>
          <p:cNvSpPr txBox="1"/>
          <p:nvPr/>
        </p:nvSpPr>
        <p:spPr>
          <a:xfrm>
            <a:off x="2051720" y="2780928"/>
            <a:ext cx="5688632" cy="504056"/>
          </a:xfrm>
          <a:prstGeom prst="roundRect">
            <a:avLst/>
          </a:prstGeom>
          <a:solidFill>
            <a:schemeClr val="accent6">
              <a:alpha val="29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endParaRPr lang="sk-SK" sz="3600" dirty="0"/>
          </a:p>
        </p:txBody>
      </p:sp>
      <p:sp>
        <p:nvSpPr>
          <p:cNvPr id="7" name="BlokTextu 6"/>
          <p:cNvSpPr txBox="1"/>
          <p:nvPr/>
        </p:nvSpPr>
        <p:spPr>
          <a:xfrm>
            <a:off x="1367645" y="3515556"/>
            <a:ext cx="1620179" cy="417500"/>
          </a:xfrm>
          <a:prstGeom prst="roundRect">
            <a:avLst/>
          </a:prstGeom>
          <a:solidFill>
            <a:schemeClr val="accent6">
              <a:alpha val="29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endParaRPr lang="sk-SK" sz="3600" dirty="0"/>
          </a:p>
        </p:txBody>
      </p:sp>
      <p:sp>
        <p:nvSpPr>
          <p:cNvPr id="8" name="BlokTextu 7"/>
          <p:cNvSpPr txBox="1"/>
          <p:nvPr/>
        </p:nvSpPr>
        <p:spPr>
          <a:xfrm>
            <a:off x="4900972" y="215324"/>
            <a:ext cx="2407332" cy="1701508"/>
          </a:xfrm>
          <a:prstGeom prst="wedgeRoundRectCallout">
            <a:avLst>
              <a:gd name="adj1" fmla="val -84303"/>
              <a:gd name="adj2" fmla="val 4903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800" dirty="0"/>
              <a:t>menné priestory pre službu</a:t>
            </a:r>
          </a:p>
        </p:txBody>
      </p:sp>
      <p:sp>
        <p:nvSpPr>
          <p:cNvPr id="9" name="BlokTextu 8"/>
          <p:cNvSpPr txBox="1"/>
          <p:nvPr/>
        </p:nvSpPr>
        <p:spPr>
          <a:xfrm>
            <a:off x="5333020" y="3390324"/>
            <a:ext cx="2407332" cy="1701508"/>
          </a:xfrm>
          <a:prstGeom prst="wedgeRoundRectCallout">
            <a:avLst>
              <a:gd name="adj1" fmla="val -94854"/>
              <a:gd name="adj2" fmla="val -6590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800" dirty="0"/>
              <a:t>chceme SOAP protokol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2699792" y="5371456"/>
            <a:ext cx="2407332" cy="1073472"/>
          </a:xfrm>
          <a:prstGeom prst="wedgeRoundRectCallout">
            <a:avLst>
              <a:gd name="adj1" fmla="val -54232"/>
              <a:gd name="adj2" fmla="val -181789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800" dirty="0"/>
              <a:t>rozhodne </a:t>
            </a:r>
            <a:r>
              <a:rPr lang="sk-SK" sz="2800" dirty="0" err="1"/>
              <a:t>doc</a:t>
            </a:r>
            <a:r>
              <a:rPr lang="sk-SK" sz="2800" dirty="0"/>
              <a:t>/</a:t>
            </a:r>
            <a:r>
              <a:rPr lang="sk-SK" sz="2800" dirty="0" err="1"/>
              <a:t>literal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18184113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8017768" cy="2420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BlokTextu 4"/>
          <p:cNvSpPr txBox="1"/>
          <p:nvPr/>
        </p:nvSpPr>
        <p:spPr>
          <a:xfrm>
            <a:off x="107504" y="143316"/>
            <a:ext cx="2407332" cy="1701508"/>
          </a:xfrm>
          <a:prstGeom prst="wedgeRoundRectCallout">
            <a:avLst>
              <a:gd name="adj1" fmla="val 19625"/>
              <a:gd name="adj2" fmla="val 11546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800" dirty="0" err="1"/>
              <a:t>service</a:t>
            </a:r>
            <a:r>
              <a:rPr lang="sk-SK" sz="2800" dirty="0"/>
              <a:t> = </a:t>
            </a:r>
            <a:r>
              <a:rPr lang="sk-SK" sz="2800" dirty="0" err="1"/>
              <a:t>sada</a:t>
            </a:r>
            <a:r>
              <a:rPr lang="sk-SK" sz="2800" dirty="0"/>
              <a:t> portov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775544" y="4581128"/>
            <a:ext cx="2407332" cy="1701508"/>
          </a:xfrm>
          <a:prstGeom prst="wedgeRoundRectCallout">
            <a:avLst>
              <a:gd name="adj1" fmla="val -26800"/>
              <a:gd name="adj2" fmla="val -115171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800" dirty="0"/>
              <a:t>port </a:t>
            </a:r>
            <a:r>
              <a:rPr lang="en-US" sz="2800" dirty="0"/>
              <a:t>~ Java interface</a:t>
            </a:r>
            <a:endParaRPr lang="sk-SK" sz="2800" dirty="0"/>
          </a:p>
        </p:txBody>
      </p:sp>
      <p:sp>
        <p:nvSpPr>
          <p:cNvPr id="7" name="BlokTextu 6"/>
          <p:cNvSpPr txBox="1"/>
          <p:nvPr/>
        </p:nvSpPr>
        <p:spPr>
          <a:xfrm>
            <a:off x="6221996" y="600224"/>
            <a:ext cx="2407332" cy="1701508"/>
          </a:xfrm>
          <a:prstGeom prst="wedgeRoundRectCallout">
            <a:avLst>
              <a:gd name="adj1" fmla="val -73752"/>
              <a:gd name="adj2" fmla="val 8635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800" dirty="0" err="1"/>
              <a:t>defin</a:t>
            </a:r>
            <a:r>
              <a:rPr lang="sk-SK" sz="2800" dirty="0" err="1"/>
              <a:t>ícia</a:t>
            </a:r>
            <a:r>
              <a:rPr lang="sk-SK" sz="2800" dirty="0"/>
              <a:t> portu</a:t>
            </a:r>
          </a:p>
        </p:txBody>
      </p:sp>
      <p:sp>
        <p:nvSpPr>
          <p:cNvPr id="8" name="BlokTextu 7"/>
          <p:cNvSpPr txBox="1"/>
          <p:nvPr/>
        </p:nvSpPr>
        <p:spPr>
          <a:xfrm>
            <a:off x="3416778" y="4594572"/>
            <a:ext cx="2407332" cy="1701508"/>
          </a:xfrm>
          <a:prstGeom prst="wedgeRoundRectCallout">
            <a:avLst>
              <a:gd name="adj1" fmla="val -949"/>
              <a:gd name="adj2" fmla="val -13457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800" dirty="0"/>
              <a:t>operácia</a:t>
            </a:r>
            <a:r>
              <a:rPr lang="en-US" sz="2800" dirty="0"/>
              <a:t> ~ met</a:t>
            </a:r>
            <a:r>
              <a:rPr lang="sk-SK" sz="2800" dirty="0"/>
              <a:t>óda</a:t>
            </a:r>
          </a:p>
        </p:txBody>
      </p:sp>
      <p:sp>
        <p:nvSpPr>
          <p:cNvPr id="9" name="BlokTextu 8"/>
          <p:cNvSpPr txBox="1"/>
          <p:nvPr/>
        </p:nvSpPr>
        <p:spPr>
          <a:xfrm>
            <a:off x="6724588" y="4594572"/>
            <a:ext cx="2407332" cy="1701508"/>
          </a:xfrm>
          <a:prstGeom prst="wedgeRoundRectCallout">
            <a:avLst>
              <a:gd name="adj1" fmla="val -37878"/>
              <a:gd name="adj2" fmla="val -100990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800" dirty="0"/>
              <a:t>parametre + návratové hodnoty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3198156" y="143316"/>
            <a:ext cx="2407332" cy="1701508"/>
          </a:xfrm>
          <a:prstGeom prst="wedgeRoundRectCallout">
            <a:avLst>
              <a:gd name="adj1" fmla="val -28382"/>
              <a:gd name="adj2" fmla="val 9680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800" dirty="0" err="1"/>
              <a:t>binding</a:t>
            </a:r>
            <a:r>
              <a:rPr lang="sk-SK" sz="2800" dirty="0"/>
              <a:t>: definícia nasadenia</a:t>
            </a:r>
          </a:p>
        </p:txBody>
      </p:sp>
    </p:spTree>
    <p:extLst>
      <p:ext uri="{BB962C8B-B14F-4D97-AF65-F5344CB8AC3E}">
        <p14:creationId xmlns:p14="http://schemas.microsoft.com/office/powerpoint/2010/main" val="1199510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4559721"/>
              </p:ext>
            </p:extLst>
          </p:nvPr>
        </p:nvGraphicFramePr>
        <p:xfrm>
          <a:off x="323528" y="260648"/>
          <a:ext cx="8640960" cy="6336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30084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Tvorba WSDL: </a:t>
            </a:r>
            <a:r>
              <a:rPr lang="sk-SK" dirty="0" err="1"/>
              <a:t>screencast</a:t>
            </a:r>
            <a:endParaRPr lang="sk-SK" dirty="0"/>
          </a:p>
        </p:txBody>
      </p:sp>
      <p:sp>
        <p:nvSpPr>
          <p:cNvPr id="4" name="BlokTextu 5"/>
          <p:cNvSpPr txBox="1"/>
          <p:nvPr/>
        </p:nvSpPr>
        <p:spPr>
          <a:xfrm>
            <a:off x="524669" y="2492896"/>
            <a:ext cx="8147248" cy="26642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800" dirty="0">
                <a:solidFill>
                  <a:schemeClr val="bg1"/>
                </a:solidFill>
              </a:rPr>
              <a:t>http://</a:t>
            </a:r>
            <a:r>
              <a:rPr lang="sk-SK" sz="2800" dirty="0" err="1">
                <a:solidFill>
                  <a:schemeClr val="bg1"/>
                </a:solidFill>
              </a:rPr>
              <a:t>ics.upjs.sk</a:t>
            </a:r>
            <a:r>
              <a:rPr lang="sk-SK" sz="2800" dirty="0">
                <a:solidFill>
                  <a:schemeClr val="bg1"/>
                </a:solidFill>
              </a:rPr>
              <a:t>/~</a:t>
            </a:r>
            <a:r>
              <a:rPr lang="sk-SK" sz="2800" dirty="0" err="1">
                <a:solidFill>
                  <a:schemeClr val="bg1"/>
                </a:solidFill>
              </a:rPr>
              <a:t>novotnyr</a:t>
            </a:r>
            <a:r>
              <a:rPr lang="sk-SK" sz="2800" dirty="0">
                <a:solidFill>
                  <a:schemeClr val="bg1"/>
                </a:solidFill>
              </a:rPr>
              <a:t>/</a:t>
            </a:r>
            <a:r>
              <a:rPr lang="sk-SK" sz="2800" dirty="0" err="1">
                <a:solidFill>
                  <a:schemeClr val="bg1"/>
                </a:solidFill>
              </a:rPr>
              <a:t>home</a:t>
            </a:r>
            <a:r>
              <a:rPr lang="sk-SK" sz="2800" dirty="0">
                <a:solidFill>
                  <a:schemeClr val="bg1"/>
                </a:solidFill>
              </a:rPr>
              <a:t>/</a:t>
            </a:r>
            <a:r>
              <a:rPr lang="sk-SK" sz="2800" dirty="0" err="1">
                <a:solidFill>
                  <a:schemeClr val="bg1"/>
                </a:solidFill>
              </a:rPr>
              <a:t>skola</a:t>
            </a:r>
            <a:r>
              <a:rPr lang="sk-SK" sz="2800" dirty="0">
                <a:solidFill>
                  <a:schemeClr val="bg1"/>
                </a:solidFill>
              </a:rPr>
              <a:t>/</a:t>
            </a:r>
            <a:r>
              <a:rPr lang="sk-SK" sz="2800" dirty="0" err="1">
                <a:solidFill>
                  <a:schemeClr val="bg1"/>
                </a:solidFill>
              </a:rPr>
              <a:t>konkurentne</a:t>
            </a:r>
            <a:r>
              <a:rPr lang="sk-SK" sz="2800" dirty="0">
                <a:solidFill>
                  <a:schemeClr val="bg1"/>
                </a:solidFill>
              </a:rPr>
              <a:t>-programovanie/2013/</a:t>
            </a:r>
            <a:r>
              <a:rPr lang="sk-SK" sz="2800" dirty="0" err="1">
                <a:solidFill>
                  <a:schemeClr val="bg1"/>
                </a:solidFill>
              </a:rPr>
              <a:t>wsdl.htm</a:t>
            </a:r>
            <a:endParaRPr lang="sk-SK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2523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WSDL -&gt;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z WSDL vygenerujeme JAX-WS 2.0 server</a:t>
            </a:r>
          </a:p>
          <a:p>
            <a:r>
              <a:rPr lang="sk-SK" dirty="0"/>
              <a:t>proces generovania rovnaký ako pri klientovi</a:t>
            </a:r>
          </a:p>
          <a:p>
            <a:r>
              <a:rPr lang="sk-SK" dirty="0" err="1"/>
              <a:t>doimplementujeme</a:t>
            </a:r>
            <a:r>
              <a:rPr lang="sk-SK" dirty="0"/>
              <a:t> </a:t>
            </a:r>
            <a:r>
              <a:rPr lang="sk-SK" dirty="0" err="1"/>
              <a:t>interfejs</a:t>
            </a:r>
            <a:r>
              <a:rPr lang="sk-SK" dirty="0"/>
              <a:t> s telami metód</a:t>
            </a:r>
          </a:p>
        </p:txBody>
      </p:sp>
      <p:sp>
        <p:nvSpPr>
          <p:cNvPr id="5" name="Zaoblený obdĺžnik 3"/>
          <p:cNvSpPr/>
          <p:nvPr/>
        </p:nvSpPr>
        <p:spPr>
          <a:xfrm>
            <a:off x="258912" y="3717032"/>
            <a:ext cx="8640960" cy="2880320"/>
          </a:xfrm>
          <a:prstGeom prst="roundRect">
            <a:avLst>
              <a:gd name="adj" fmla="val 398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k-SK" sz="2800" b="1" dirty="0"/>
              <a:t>@</a:t>
            </a:r>
            <a:r>
              <a:rPr lang="sk-SK" sz="2800" b="1" dirty="0" err="1"/>
              <a:t>WebService</a:t>
            </a:r>
            <a:br>
              <a:rPr lang="sk-SK" sz="2800" dirty="0"/>
            </a:br>
            <a:r>
              <a:rPr lang="sk-SK" sz="2800" b="1" dirty="0" err="1"/>
              <a:t>public</a:t>
            </a:r>
            <a:r>
              <a:rPr lang="sk-SK" sz="2800" dirty="0"/>
              <a:t> </a:t>
            </a:r>
            <a:r>
              <a:rPr lang="sk-SK" sz="2800" b="1" dirty="0" err="1"/>
              <a:t>class</a:t>
            </a:r>
            <a:r>
              <a:rPr lang="sk-SK" sz="2800" dirty="0"/>
              <a:t> </a:t>
            </a:r>
            <a:r>
              <a:rPr lang="sk-SK" sz="2800" dirty="0" err="1"/>
              <a:t>DefaulChocolateService</a:t>
            </a:r>
            <a:r>
              <a:rPr lang="en-US" sz="2800" dirty="0"/>
              <a:t> </a:t>
            </a:r>
          </a:p>
          <a:p>
            <a:r>
              <a:rPr lang="en-US" sz="2800" dirty="0"/>
              <a:t>	implements </a:t>
            </a:r>
            <a:r>
              <a:rPr lang="sk-SK" sz="2800" dirty="0" err="1"/>
              <a:t>ChocolateServicePortType</a:t>
            </a:r>
            <a:r>
              <a:rPr lang="sk-SK" sz="2800" dirty="0"/>
              <a:t> </a:t>
            </a:r>
            <a:endParaRPr lang="en-US" sz="2800" dirty="0"/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…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6" name="BlokTextu 4"/>
          <p:cNvSpPr txBox="1"/>
          <p:nvPr/>
        </p:nvSpPr>
        <p:spPr>
          <a:xfrm>
            <a:off x="1160997" y="4689140"/>
            <a:ext cx="5211203" cy="612068"/>
          </a:xfrm>
          <a:prstGeom prst="roundRect">
            <a:avLst/>
          </a:prstGeom>
          <a:solidFill>
            <a:schemeClr val="accent6">
              <a:alpha val="29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endParaRPr lang="sk-SK" sz="3600" dirty="0"/>
          </a:p>
        </p:txBody>
      </p:sp>
      <p:sp>
        <p:nvSpPr>
          <p:cNvPr id="7" name="BlokTextu 5"/>
          <p:cNvSpPr txBox="1"/>
          <p:nvPr/>
        </p:nvSpPr>
        <p:spPr>
          <a:xfrm>
            <a:off x="6492540" y="4995174"/>
            <a:ext cx="2407332" cy="1701508"/>
          </a:xfrm>
          <a:prstGeom prst="wedgeRoundRectCallout">
            <a:avLst>
              <a:gd name="adj1" fmla="val -70587"/>
              <a:gd name="adj2" fmla="val -42771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800" dirty="0"/>
              <a:t>vygenerovaný </a:t>
            </a:r>
            <a:r>
              <a:rPr lang="en-US" sz="2800" dirty="0" err="1"/>
              <a:t>interfejs</a:t>
            </a:r>
            <a:r>
              <a:rPr lang="en-US" sz="2800" dirty="0"/>
              <a:t> s me</a:t>
            </a:r>
            <a:r>
              <a:rPr lang="sk-SK" sz="2800" dirty="0" err="1"/>
              <a:t>tódami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17369369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err="1"/>
              <a:t>Tutoriál</a:t>
            </a:r>
            <a:r>
              <a:rPr lang="sk-SK" dirty="0"/>
              <a:t> pre generovanie JAX-WS 2.0</a:t>
            </a:r>
          </a:p>
        </p:txBody>
      </p:sp>
      <p:sp>
        <p:nvSpPr>
          <p:cNvPr id="4" name="BlokTextu 5"/>
          <p:cNvSpPr txBox="1"/>
          <p:nvPr/>
        </p:nvSpPr>
        <p:spPr>
          <a:xfrm>
            <a:off x="1403648" y="2996952"/>
            <a:ext cx="5832648" cy="177351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4400" dirty="0" err="1"/>
              <a:t>https</a:t>
            </a:r>
            <a:r>
              <a:rPr lang="sk-SK" sz="4400" dirty="0"/>
              <a:t>://</a:t>
            </a:r>
            <a:r>
              <a:rPr lang="sk-SK" sz="4400" dirty="0" err="1"/>
              <a:t>bit.ly</a:t>
            </a:r>
            <a:r>
              <a:rPr lang="sk-SK" sz="4400" dirty="0"/>
              <a:t>/2n7vXvN</a:t>
            </a:r>
          </a:p>
        </p:txBody>
      </p:sp>
    </p:spTree>
    <p:extLst>
      <p:ext uri="{BB962C8B-B14F-4D97-AF65-F5344CB8AC3E}">
        <p14:creationId xmlns:p14="http://schemas.microsoft.com/office/powerpoint/2010/main" val="19545755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WSDL -&gt; klient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z WSDL vygenerujeme JAX-WS 2.0 klienta</a:t>
            </a:r>
          </a:p>
          <a:p>
            <a:r>
              <a:rPr lang="sk-SK" dirty="0"/>
              <a:t>videli sme už minule</a:t>
            </a:r>
          </a:p>
        </p:txBody>
      </p:sp>
      <p:sp>
        <p:nvSpPr>
          <p:cNvPr id="4" name="BlokTextu 5"/>
          <p:cNvSpPr txBox="1"/>
          <p:nvPr/>
        </p:nvSpPr>
        <p:spPr>
          <a:xfrm>
            <a:off x="1403648" y="4077072"/>
            <a:ext cx="5832648" cy="177351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4400" dirty="0" err="1"/>
              <a:t>wsimport</a:t>
            </a:r>
            <a:endParaRPr lang="sk-SK" sz="4400" dirty="0"/>
          </a:p>
        </p:txBody>
      </p:sp>
    </p:spTree>
    <p:extLst>
      <p:ext uri="{BB962C8B-B14F-4D97-AF65-F5344CB8AC3E}">
        <p14:creationId xmlns:p14="http://schemas.microsoft.com/office/powerpoint/2010/main" val="4943408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6000" dirty="0"/>
              <a:t>Reprezentácia </a:t>
            </a:r>
            <a:br>
              <a:rPr lang="sk-SK" sz="6000" dirty="0"/>
            </a:br>
            <a:r>
              <a:rPr lang="sk-SK" sz="6000" dirty="0"/>
              <a:t>SOAP správ</a:t>
            </a:r>
          </a:p>
        </p:txBody>
      </p:sp>
    </p:spTree>
    <p:extLst>
      <p:ext uri="{BB962C8B-B14F-4D97-AF65-F5344CB8AC3E}">
        <p14:creationId xmlns:p14="http://schemas.microsoft.com/office/powerpoint/2010/main" val="6013377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Encoding</a:t>
            </a:r>
            <a:r>
              <a:rPr lang="sk-SK" dirty="0"/>
              <a:t> </a:t>
            </a:r>
            <a:r>
              <a:rPr lang="sk-SK" dirty="0" err="1"/>
              <a:t>rules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65315"/>
          </a:xfrm>
        </p:spPr>
        <p:txBody>
          <a:bodyPr anchor="t">
            <a:normAutofit/>
          </a:bodyPr>
          <a:lstStyle/>
          <a:p>
            <a:r>
              <a:rPr lang="sk-SK" sz="3600" dirty="0"/>
              <a:t>ako </a:t>
            </a:r>
            <a:r>
              <a:rPr lang="sk-SK" sz="3600" dirty="0" err="1"/>
              <a:t>zareprezentovať</a:t>
            </a:r>
            <a:r>
              <a:rPr lang="sk-SK" sz="3600" dirty="0"/>
              <a:t> objekt v XML?</a:t>
            </a:r>
          </a:p>
          <a:p>
            <a:r>
              <a:rPr lang="sk-SK" sz="3600" dirty="0"/>
              <a:t>aby to bolo </a:t>
            </a:r>
            <a:r>
              <a:rPr lang="sk-SK" sz="3600" dirty="0" err="1"/>
              <a:t>interoperabilné</a:t>
            </a:r>
            <a:r>
              <a:rPr lang="sk-SK" sz="3600" dirty="0"/>
              <a:t>?</a:t>
            </a:r>
          </a:p>
          <a:p>
            <a:r>
              <a:rPr lang="sk-SK" sz="3600" dirty="0"/>
              <a:t>aby to dodržiavalo rozumné dátové typy?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1619672" y="4653136"/>
            <a:ext cx="6120680" cy="12258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6600" dirty="0"/>
              <a:t>5+ štýlov</a:t>
            </a:r>
          </a:p>
        </p:txBody>
      </p:sp>
    </p:spTree>
    <p:extLst>
      <p:ext uri="{BB962C8B-B14F-4D97-AF65-F5344CB8AC3E}">
        <p14:creationId xmlns:p14="http://schemas.microsoft.com/office/powerpoint/2010/main" val="19201882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Je jeden svet a predsa sú dva svety...</a:t>
            </a:r>
          </a:p>
        </p:txBody>
      </p:sp>
      <p:sp>
        <p:nvSpPr>
          <p:cNvPr id="6" name="Oblak 5"/>
          <p:cNvSpPr/>
          <p:nvPr/>
        </p:nvSpPr>
        <p:spPr>
          <a:xfrm>
            <a:off x="395536" y="1988840"/>
            <a:ext cx="4176464" cy="3140968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/>
              <a:t>RPC/</a:t>
            </a:r>
            <a:r>
              <a:rPr lang="sk-SK" sz="3600" dirty="0" err="1"/>
              <a:t>encoded</a:t>
            </a:r>
            <a:endParaRPr lang="sk-SK" sz="3600" dirty="0"/>
          </a:p>
        </p:txBody>
      </p:sp>
      <p:sp>
        <p:nvSpPr>
          <p:cNvPr id="8" name="Oblak 7"/>
          <p:cNvSpPr/>
          <p:nvPr/>
        </p:nvSpPr>
        <p:spPr>
          <a:xfrm>
            <a:off x="4594076" y="1988840"/>
            <a:ext cx="4176464" cy="3140968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/>
              <a:t>tie ostatné</a:t>
            </a:r>
          </a:p>
        </p:txBody>
      </p:sp>
      <p:sp>
        <p:nvSpPr>
          <p:cNvPr id="9" name="BlokTextu 8"/>
          <p:cNvSpPr txBox="1"/>
          <p:nvPr/>
        </p:nvSpPr>
        <p:spPr>
          <a:xfrm>
            <a:off x="1653332" y="4869160"/>
            <a:ext cx="6120680" cy="173664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4800" dirty="0"/>
              <a:t>rozdielna reprezentácia tiel</a:t>
            </a:r>
          </a:p>
        </p:txBody>
      </p:sp>
    </p:spTree>
    <p:extLst>
      <p:ext uri="{BB962C8B-B14F-4D97-AF65-F5344CB8AC3E}">
        <p14:creationId xmlns:p14="http://schemas.microsoft.com/office/powerpoint/2010/main" val="2199395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BlokTextu 5"/>
          <p:cNvSpPr txBox="1"/>
          <p:nvPr/>
        </p:nvSpPr>
        <p:spPr>
          <a:xfrm>
            <a:off x="179512" y="1772816"/>
            <a:ext cx="2304256" cy="5788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800" dirty="0"/>
              <a:t>nepoužívané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179512" y="6093296"/>
            <a:ext cx="2304256" cy="5788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800" dirty="0"/>
              <a:t>Microsoft</a:t>
            </a:r>
          </a:p>
        </p:txBody>
      </p:sp>
      <p:sp>
        <p:nvSpPr>
          <p:cNvPr id="8" name="BlokTextu 7"/>
          <p:cNvSpPr txBox="1"/>
          <p:nvPr/>
        </p:nvSpPr>
        <p:spPr>
          <a:xfrm>
            <a:off x="6821116" y="1700808"/>
            <a:ext cx="2304256" cy="5788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800" dirty="0" err="1"/>
              <a:t>non-WSI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7045931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RPC/</a:t>
            </a:r>
            <a:r>
              <a:rPr lang="sk-SK" dirty="0" err="1"/>
              <a:t>encoded</a:t>
            </a:r>
            <a:endParaRPr lang="sk-SK" dirty="0"/>
          </a:p>
        </p:txBody>
      </p:sp>
      <p:sp>
        <p:nvSpPr>
          <p:cNvPr id="6" name="Zaoblený obdĺžnik 5"/>
          <p:cNvSpPr/>
          <p:nvPr/>
        </p:nvSpPr>
        <p:spPr>
          <a:xfrm>
            <a:off x="448072" y="2057896"/>
            <a:ext cx="8424936" cy="4176464"/>
          </a:xfrm>
          <a:prstGeom prst="roundRect">
            <a:avLst>
              <a:gd name="adj" fmla="val 844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/>
              <a:t>&lt;</a:t>
            </a:r>
            <a:r>
              <a:rPr lang="en-US" sz="2800" dirty="0" err="1"/>
              <a:t>soap:envelope</a:t>
            </a:r>
            <a:r>
              <a:rPr lang="en-US" sz="2800" dirty="0"/>
              <a:t>&gt;</a:t>
            </a:r>
            <a:endParaRPr lang="sk-SK" sz="2800" dirty="0"/>
          </a:p>
          <a:p>
            <a:r>
              <a:rPr lang="sk-SK" sz="2800" dirty="0"/>
              <a:t>  &lt;</a:t>
            </a:r>
            <a:r>
              <a:rPr lang="en-US" sz="2800" dirty="0" err="1"/>
              <a:t>soap:body</a:t>
            </a:r>
            <a:r>
              <a:rPr lang="en-US" sz="2800" dirty="0"/>
              <a:t>&gt;</a:t>
            </a:r>
            <a:endParaRPr lang="sk-SK" sz="2800" dirty="0"/>
          </a:p>
          <a:p>
            <a:r>
              <a:rPr lang="sk-SK" sz="2800" dirty="0"/>
              <a:t>    </a:t>
            </a:r>
            <a:r>
              <a:rPr lang="en-US" sz="2800" dirty="0"/>
              <a:t>&lt;</a:t>
            </a:r>
            <a:r>
              <a:rPr lang="en-US" sz="2800" b="1" dirty="0" err="1"/>
              <a:t>myMethod</a:t>
            </a:r>
            <a:r>
              <a:rPr lang="en-US" sz="2800" dirty="0"/>
              <a:t>&gt;</a:t>
            </a:r>
            <a:endParaRPr lang="sk-SK" sz="2800" dirty="0"/>
          </a:p>
          <a:p>
            <a:r>
              <a:rPr lang="sk-SK" sz="2800" dirty="0"/>
              <a:t>       </a:t>
            </a:r>
            <a:r>
              <a:rPr lang="en-US" sz="2800" dirty="0"/>
              <a:t>&lt;x </a:t>
            </a:r>
            <a:r>
              <a:rPr lang="en-US" sz="2800" dirty="0" err="1"/>
              <a:t>xsi:type</a:t>
            </a:r>
            <a:r>
              <a:rPr lang="en-US" sz="2800" dirty="0"/>
              <a:t>="</a:t>
            </a:r>
            <a:r>
              <a:rPr lang="en-US" sz="2800" dirty="0" err="1"/>
              <a:t>xsd:int</a:t>
            </a:r>
            <a:r>
              <a:rPr lang="en-US" sz="2800" dirty="0"/>
              <a:t>"&gt;5&lt;/x&gt;</a:t>
            </a:r>
            <a:endParaRPr lang="sk-SK" sz="2800" dirty="0"/>
          </a:p>
          <a:p>
            <a:r>
              <a:rPr lang="sk-SK" sz="2800" dirty="0"/>
              <a:t>      </a:t>
            </a:r>
            <a:r>
              <a:rPr lang="en-US" sz="2800" dirty="0"/>
              <a:t> &lt;y </a:t>
            </a:r>
            <a:r>
              <a:rPr lang="en-US" sz="2800" dirty="0" err="1"/>
              <a:t>xsi:type</a:t>
            </a:r>
            <a:r>
              <a:rPr lang="en-US" sz="2800" dirty="0"/>
              <a:t>=”</a:t>
            </a:r>
            <a:r>
              <a:rPr lang="en-US" sz="2800" dirty="0" err="1"/>
              <a:t>xsd:float</a:t>
            </a:r>
            <a:r>
              <a:rPr lang="en-US" sz="2800" dirty="0"/>
              <a:t>"&gt;5.0&lt;/y&gt;</a:t>
            </a:r>
            <a:endParaRPr lang="sk-SK" sz="2800" dirty="0"/>
          </a:p>
          <a:p>
            <a:r>
              <a:rPr lang="sk-SK" sz="2800" dirty="0"/>
              <a:t>    </a:t>
            </a:r>
            <a:r>
              <a:rPr lang="en-US" sz="2800" dirty="0"/>
              <a:t>&lt;/</a:t>
            </a:r>
            <a:r>
              <a:rPr lang="en-US" sz="2800" b="1" dirty="0" err="1"/>
              <a:t>myMethod</a:t>
            </a:r>
            <a:r>
              <a:rPr lang="en-US" sz="2800" dirty="0"/>
              <a:t>&gt;</a:t>
            </a:r>
            <a:endParaRPr lang="sk-SK" sz="2800" dirty="0"/>
          </a:p>
          <a:p>
            <a:r>
              <a:rPr lang="sk-SK" sz="2800" dirty="0"/>
              <a:t>  &lt;</a:t>
            </a:r>
            <a:r>
              <a:rPr lang="en-US" sz="2800" dirty="0"/>
              <a:t>/</a:t>
            </a:r>
            <a:r>
              <a:rPr lang="en-US" sz="2800" dirty="0" err="1"/>
              <a:t>soap:body</a:t>
            </a:r>
            <a:r>
              <a:rPr lang="en-US" sz="2800" dirty="0"/>
              <a:t>&gt;</a:t>
            </a:r>
            <a:endParaRPr lang="sk-SK" sz="2800" dirty="0"/>
          </a:p>
          <a:p>
            <a:r>
              <a:rPr lang="en-US" sz="2800" dirty="0"/>
              <a:t>&lt;/</a:t>
            </a:r>
            <a:r>
              <a:rPr lang="en-US" sz="2800" dirty="0" err="1"/>
              <a:t>soap:envelope</a:t>
            </a:r>
            <a:r>
              <a:rPr lang="en-US" sz="2800" dirty="0"/>
              <a:t>&gt;</a:t>
            </a:r>
            <a:endParaRPr lang="sk-SK" sz="2800" dirty="0"/>
          </a:p>
        </p:txBody>
      </p:sp>
      <p:sp>
        <p:nvSpPr>
          <p:cNvPr id="4" name="BlokTextu 3"/>
          <p:cNvSpPr txBox="1"/>
          <p:nvPr/>
        </p:nvSpPr>
        <p:spPr>
          <a:xfrm>
            <a:off x="6012160" y="2060848"/>
            <a:ext cx="2901404" cy="9875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600" dirty="0"/>
              <a:t>názov metódy je priamo v správe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6012160" y="3175649"/>
            <a:ext cx="2931245" cy="194095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600" dirty="0"/>
              <a:t>dátové typy sú explicitne uvedené v správe, </a:t>
            </a:r>
            <a:r>
              <a:rPr lang="sk-SK" sz="2600"/>
              <a:t>duplicita schémy</a:t>
            </a:r>
            <a:endParaRPr lang="sk-SK" sz="2600" dirty="0"/>
          </a:p>
        </p:txBody>
      </p:sp>
      <p:sp>
        <p:nvSpPr>
          <p:cNvPr id="8" name="Zaoblený obdĺžnik 7"/>
          <p:cNvSpPr/>
          <p:nvPr/>
        </p:nvSpPr>
        <p:spPr>
          <a:xfrm>
            <a:off x="3743400" y="0"/>
            <a:ext cx="5400600" cy="1251520"/>
          </a:xfrm>
          <a:prstGeom prst="roundRect">
            <a:avLst>
              <a:gd name="adj" fmla="val 844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sk-SK" sz="3200" b="1" dirty="0"/>
              <a:t>??? </a:t>
            </a:r>
            <a:r>
              <a:rPr lang="sk-SK" sz="3200" b="1" dirty="0" err="1"/>
              <a:t>myMethod</a:t>
            </a:r>
            <a:r>
              <a:rPr lang="sk-SK" sz="3200" b="1" dirty="0"/>
              <a:t>(</a:t>
            </a:r>
            <a:r>
              <a:rPr lang="sk-SK" sz="3200" b="1" dirty="0" err="1"/>
              <a:t>int</a:t>
            </a:r>
            <a:r>
              <a:rPr lang="sk-SK" sz="3200" b="1" dirty="0"/>
              <a:t> x, </a:t>
            </a:r>
            <a:r>
              <a:rPr lang="sk-SK" sz="3200" b="1" dirty="0" err="1"/>
              <a:t>float</a:t>
            </a:r>
            <a:r>
              <a:rPr lang="sk-SK" sz="3200" b="1" dirty="0"/>
              <a:t> y)</a:t>
            </a:r>
          </a:p>
        </p:txBody>
      </p:sp>
      <p:sp>
        <p:nvSpPr>
          <p:cNvPr id="9" name="BlokTextu 6"/>
          <p:cNvSpPr txBox="1"/>
          <p:nvPr/>
        </p:nvSpPr>
        <p:spPr>
          <a:xfrm>
            <a:off x="3203848" y="5320041"/>
            <a:ext cx="5686063" cy="12773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600" dirty="0"/>
              <a:t>element </a:t>
            </a:r>
            <a:r>
              <a:rPr lang="sk-SK" sz="2600" b="1" dirty="0" err="1"/>
              <a:t>myMethod</a:t>
            </a:r>
            <a:r>
              <a:rPr lang="sk-SK" sz="2600" dirty="0"/>
              <a:t> nie je v XML schéme, čo komplikuje validáciu</a:t>
            </a:r>
          </a:p>
        </p:txBody>
      </p:sp>
    </p:spTree>
    <p:extLst>
      <p:ext uri="{BB962C8B-B14F-4D97-AF65-F5344CB8AC3E}">
        <p14:creationId xmlns:p14="http://schemas.microsoft.com/office/powerpoint/2010/main" val="11140271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RPC/</a:t>
            </a:r>
            <a:r>
              <a:rPr lang="sk-SK" dirty="0" err="1"/>
              <a:t>literal</a:t>
            </a:r>
            <a:endParaRPr lang="sk-SK" dirty="0"/>
          </a:p>
        </p:txBody>
      </p:sp>
      <p:sp>
        <p:nvSpPr>
          <p:cNvPr id="6" name="Zaoblený obdĺžnik 5"/>
          <p:cNvSpPr/>
          <p:nvPr/>
        </p:nvSpPr>
        <p:spPr>
          <a:xfrm>
            <a:off x="448072" y="2057896"/>
            <a:ext cx="8424936" cy="4176464"/>
          </a:xfrm>
          <a:prstGeom prst="roundRect">
            <a:avLst>
              <a:gd name="adj" fmla="val 844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/>
              <a:t>&lt;</a:t>
            </a:r>
            <a:r>
              <a:rPr lang="en-US" sz="2800" dirty="0" err="1"/>
              <a:t>soap:envelope</a:t>
            </a:r>
            <a:r>
              <a:rPr lang="en-US" sz="2800" dirty="0"/>
              <a:t>&gt;</a:t>
            </a:r>
            <a:endParaRPr lang="sk-SK" sz="2800" dirty="0"/>
          </a:p>
          <a:p>
            <a:r>
              <a:rPr lang="sk-SK" sz="2800" dirty="0"/>
              <a:t>  &lt;</a:t>
            </a:r>
            <a:r>
              <a:rPr lang="en-US" sz="2800" dirty="0" err="1"/>
              <a:t>soap:body</a:t>
            </a:r>
            <a:r>
              <a:rPr lang="en-US" sz="2800" dirty="0"/>
              <a:t>&gt;</a:t>
            </a:r>
            <a:endParaRPr lang="sk-SK" sz="2800" dirty="0"/>
          </a:p>
          <a:p>
            <a:r>
              <a:rPr lang="sk-SK" sz="2800" dirty="0"/>
              <a:t>    </a:t>
            </a:r>
            <a:r>
              <a:rPr lang="en-US" sz="2800" dirty="0"/>
              <a:t>&lt;</a:t>
            </a:r>
            <a:r>
              <a:rPr lang="en-US" sz="2800" b="1" dirty="0" err="1"/>
              <a:t>myMethod</a:t>
            </a:r>
            <a:r>
              <a:rPr lang="en-US" sz="2800" dirty="0"/>
              <a:t>&gt;</a:t>
            </a:r>
            <a:endParaRPr lang="sk-SK" sz="2800" dirty="0"/>
          </a:p>
          <a:p>
            <a:r>
              <a:rPr lang="sk-SK" sz="2800" dirty="0"/>
              <a:t>       </a:t>
            </a:r>
            <a:r>
              <a:rPr lang="en-US" sz="2800" dirty="0"/>
              <a:t>&lt;x&gt;5&lt;/x&gt;</a:t>
            </a:r>
            <a:endParaRPr lang="sk-SK" sz="2800" dirty="0"/>
          </a:p>
          <a:p>
            <a:r>
              <a:rPr lang="sk-SK" sz="2800" dirty="0"/>
              <a:t>      </a:t>
            </a:r>
            <a:r>
              <a:rPr lang="en-US" sz="2800" dirty="0"/>
              <a:t> &lt;y&gt;5.0&lt;/y&gt;</a:t>
            </a:r>
            <a:endParaRPr lang="sk-SK" sz="2800" dirty="0"/>
          </a:p>
          <a:p>
            <a:r>
              <a:rPr lang="sk-SK" sz="2800" dirty="0"/>
              <a:t>    </a:t>
            </a:r>
            <a:r>
              <a:rPr lang="en-US" sz="2800" dirty="0"/>
              <a:t>&lt;/</a:t>
            </a:r>
            <a:r>
              <a:rPr lang="en-US" sz="2800" b="1" dirty="0" err="1"/>
              <a:t>myMethod</a:t>
            </a:r>
            <a:r>
              <a:rPr lang="en-US" sz="2800" dirty="0"/>
              <a:t>&gt;</a:t>
            </a:r>
            <a:endParaRPr lang="sk-SK" sz="2800" dirty="0"/>
          </a:p>
          <a:p>
            <a:r>
              <a:rPr lang="sk-SK" sz="2800" dirty="0"/>
              <a:t>  &lt;</a:t>
            </a:r>
            <a:r>
              <a:rPr lang="en-US" sz="2800" dirty="0"/>
              <a:t>/</a:t>
            </a:r>
            <a:r>
              <a:rPr lang="en-US" sz="2800" dirty="0" err="1"/>
              <a:t>soap:body</a:t>
            </a:r>
            <a:r>
              <a:rPr lang="en-US" sz="2800" dirty="0"/>
              <a:t>&gt;</a:t>
            </a:r>
            <a:endParaRPr lang="sk-SK" sz="2800" dirty="0"/>
          </a:p>
          <a:p>
            <a:r>
              <a:rPr lang="en-US" sz="2800" dirty="0"/>
              <a:t>&lt;/</a:t>
            </a:r>
            <a:r>
              <a:rPr lang="en-US" sz="2800" dirty="0" err="1"/>
              <a:t>soap:envelope</a:t>
            </a:r>
            <a:r>
              <a:rPr lang="en-US" sz="2800" dirty="0"/>
              <a:t>&gt;</a:t>
            </a:r>
            <a:endParaRPr lang="sk-SK" sz="2800" dirty="0"/>
          </a:p>
        </p:txBody>
      </p:sp>
      <p:sp>
        <p:nvSpPr>
          <p:cNvPr id="4" name="BlokTextu 3"/>
          <p:cNvSpPr txBox="1"/>
          <p:nvPr/>
        </p:nvSpPr>
        <p:spPr>
          <a:xfrm>
            <a:off x="6012160" y="2060848"/>
            <a:ext cx="2901404" cy="9875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600" dirty="0"/>
              <a:t>názov metódy je priamo v správe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6012160" y="3175649"/>
            <a:ext cx="2931245" cy="194095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600" dirty="0"/>
              <a:t>dátové typy sú uvedené len v schéme</a:t>
            </a:r>
          </a:p>
        </p:txBody>
      </p:sp>
      <p:sp>
        <p:nvSpPr>
          <p:cNvPr id="8" name="Zaoblený obdĺžnik 7"/>
          <p:cNvSpPr/>
          <p:nvPr/>
        </p:nvSpPr>
        <p:spPr>
          <a:xfrm>
            <a:off x="3743400" y="0"/>
            <a:ext cx="5400600" cy="1251520"/>
          </a:xfrm>
          <a:prstGeom prst="roundRect">
            <a:avLst>
              <a:gd name="adj" fmla="val 844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sk-SK" sz="3200" b="1" dirty="0"/>
              <a:t>??? </a:t>
            </a:r>
            <a:r>
              <a:rPr lang="sk-SK" sz="3200" b="1" dirty="0" err="1"/>
              <a:t>myMethod</a:t>
            </a:r>
            <a:r>
              <a:rPr lang="sk-SK" sz="3200" b="1" dirty="0"/>
              <a:t>(??? x, ??? y)</a:t>
            </a:r>
          </a:p>
        </p:txBody>
      </p:sp>
      <p:sp>
        <p:nvSpPr>
          <p:cNvPr id="9" name="BlokTextu 6"/>
          <p:cNvSpPr txBox="1"/>
          <p:nvPr/>
        </p:nvSpPr>
        <p:spPr>
          <a:xfrm>
            <a:off x="3203848" y="5320041"/>
            <a:ext cx="5686063" cy="12773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600" dirty="0"/>
              <a:t>element </a:t>
            </a:r>
            <a:r>
              <a:rPr lang="sk-SK" sz="2600" b="1" dirty="0" err="1"/>
              <a:t>myMethod</a:t>
            </a:r>
            <a:r>
              <a:rPr lang="sk-SK" sz="2600" dirty="0"/>
              <a:t> nie je v XML schéme, čo komplikuje validáciu</a:t>
            </a:r>
          </a:p>
        </p:txBody>
      </p:sp>
    </p:spTree>
    <p:extLst>
      <p:ext uri="{BB962C8B-B14F-4D97-AF65-F5344CB8AC3E}">
        <p14:creationId xmlns:p14="http://schemas.microsoft.com/office/powerpoint/2010/main" val="1757397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SOAP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916832"/>
            <a:ext cx="4258816" cy="4209331"/>
          </a:xfrm>
        </p:spPr>
        <p:txBody>
          <a:bodyPr>
            <a:normAutofit/>
          </a:bodyPr>
          <a:lstStyle/>
          <a:p>
            <a:r>
              <a:rPr lang="sk-SK" sz="3600" dirty="0"/>
              <a:t>správa je vždy XML</a:t>
            </a:r>
          </a:p>
          <a:p>
            <a:r>
              <a:rPr lang="sk-SK" sz="3600" dirty="0"/>
              <a:t>ľubovoľný transport</a:t>
            </a:r>
          </a:p>
          <a:p>
            <a:pPr lvl="1"/>
            <a:r>
              <a:rPr lang="sk-SK" sz="3200" b="1" dirty="0" err="1">
                <a:solidFill>
                  <a:schemeClr val="accent6"/>
                </a:solidFill>
              </a:rPr>
              <a:t>binding</a:t>
            </a:r>
            <a:endParaRPr lang="sk-SK" sz="3200" b="1" dirty="0">
              <a:solidFill>
                <a:schemeClr val="accent6"/>
              </a:solidFill>
            </a:endParaRPr>
          </a:p>
          <a:p>
            <a:pPr lvl="1"/>
            <a:r>
              <a:rPr lang="sk-SK" sz="3200" dirty="0"/>
              <a:t>default: HTTP</a:t>
            </a:r>
          </a:p>
          <a:p>
            <a:pPr lvl="1"/>
            <a:endParaRPr lang="sk-SK" sz="3200" dirty="0"/>
          </a:p>
        </p:txBody>
      </p:sp>
      <p:sp>
        <p:nvSpPr>
          <p:cNvPr id="12" name="Zaoblený obdĺžnik 11"/>
          <p:cNvSpPr/>
          <p:nvPr/>
        </p:nvSpPr>
        <p:spPr>
          <a:xfrm>
            <a:off x="4860753" y="260648"/>
            <a:ext cx="4068452" cy="6354068"/>
          </a:xfrm>
          <a:prstGeom prst="roundRect">
            <a:avLst>
              <a:gd name="adj" fmla="val 696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k-SK" sz="2800" b="1" dirty="0" err="1">
                <a:solidFill>
                  <a:schemeClr val="tx1"/>
                </a:solidFill>
              </a:rPr>
              <a:t>soap:Envelope</a:t>
            </a:r>
            <a:endParaRPr lang="sk-SK" sz="2800" b="1" dirty="0">
              <a:solidFill>
                <a:schemeClr val="tx1"/>
              </a:solidFill>
            </a:endParaRPr>
          </a:p>
        </p:txBody>
      </p:sp>
      <p:sp>
        <p:nvSpPr>
          <p:cNvPr id="13" name="Zaoblený obdĺžnik 12"/>
          <p:cNvSpPr/>
          <p:nvPr/>
        </p:nvSpPr>
        <p:spPr>
          <a:xfrm>
            <a:off x="5028560" y="1016732"/>
            <a:ext cx="3692903" cy="900100"/>
          </a:xfrm>
          <a:prstGeom prst="roundRect">
            <a:avLst>
              <a:gd name="adj" fmla="val 6963"/>
            </a:avLst>
          </a:prstGeom>
          <a:solidFill>
            <a:schemeClr val="accent6">
              <a:lumMod val="50000"/>
              <a:alpha val="39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err="1">
                <a:solidFill>
                  <a:schemeClr val="tx1"/>
                </a:solidFill>
              </a:rPr>
              <a:t>soap:Header</a:t>
            </a:r>
            <a:endParaRPr lang="sk-SK" sz="2800" dirty="0">
              <a:solidFill>
                <a:schemeClr val="tx1"/>
              </a:solidFill>
            </a:endParaRPr>
          </a:p>
        </p:txBody>
      </p:sp>
      <p:sp>
        <p:nvSpPr>
          <p:cNvPr id="14" name="Zaoblený obdĺžnik 13"/>
          <p:cNvSpPr/>
          <p:nvPr/>
        </p:nvSpPr>
        <p:spPr>
          <a:xfrm>
            <a:off x="5048528" y="2204864"/>
            <a:ext cx="3692903" cy="4176464"/>
          </a:xfrm>
          <a:prstGeom prst="roundRect">
            <a:avLst>
              <a:gd name="adj" fmla="val 6963"/>
            </a:avLst>
          </a:prstGeom>
          <a:solidFill>
            <a:schemeClr val="accent6">
              <a:lumMod val="75000"/>
              <a:alpha val="39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err="1">
                <a:solidFill>
                  <a:schemeClr val="tx1"/>
                </a:solidFill>
              </a:rPr>
              <a:t>soap:Body</a:t>
            </a:r>
            <a:endParaRPr lang="sk-SK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2341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ĺžnik 5"/>
          <p:cNvSpPr/>
          <p:nvPr/>
        </p:nvSpPr>
        <p:spPr>
          <a:xfrm>
            <a:off x="467544" y="2060848"/>
            <a:ext cx="8424936" cy="4176464"/>
          </a:xfrm>
          <a:prstGeom prst="roundRect">
            <a:avLst>
              <a:gd name="adj" fmla="val 844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k-SK" sz="2800" dirty="0"/>
              <a:t>&lt;</a:t>
            </a:r>
            <a:r>
              <a:rPr lang="sk-SK" sz="2800" dirty="0" err="1"/>
              <a:t>soap:envelope</a:t>
            </a:r>
            <a:r>
              <a:rPr lang="sk-SK" sz="2800" dirty="0"/>
              <a:t>&gt;</a:t>
            </a:r>
          </a:p>
          <a:p>
            <a:r>
              <a:rPr lang="sk-SK" sz="2800" dirty="0"/>
              <a:t>  &lt;</a:t>
            </a:r>
            <a:r>
              <a:rPr lang="sk-SK" sz="2800" dirty="0" err="1"/>
              <a:t>soap:body</a:t>
            </a:r>
            <a:r>
              <a:rPr lang="sk-SK" sz="2800" dirty="0"/>
              <a:t>&gt; </a:t>
            </a:r>
          </a:p>
          <a:p>
            <a:pPr marL="0" lvl="2"/>
            <a:r>
              <a:rPr lang="sk-SK" sz="2800" dirty="0"/>
              <a:t>    &lt;xElement&gt;5&lt;/xElement&gt;</a:t>
            </a:r>
          </a:p>
          <a:p>
            <a:pPr marL="0" lvl="2"/>
            <a:r>
              <a:rPr lang="sk-SK" sz="2800" dirty="0"/>
              <a:t>    &lt;yElement&gt;5.0&lt;/yElement&gt;</a:t>
            </a:r>
          </a:p>
          <a:p>
            <a:pPr marL="0" lvl="2"/>
            <a:r>
              <a:rPr lang="sk-SK" sz="2800" dirty="0"/>
              <a:t>  &lt;/</a:t>
            </a:r>
            <a:r>
              <a:rPr lang="sk-SK" sz="2800" dirty="0" err="1"/>
              <a:t>soap:body</a:t>
            </a:r>
            <a:r>
              <a:rPr lang="sk-SK" sz="2800" dirty="0"/>
              <a:t>&gt;</a:t>
            </a:r>
          </a:p>
          <a:p>
            <a:pPr marL="0" lvl="2"/>
            <a:r>
              <a:rPr lang="sk-SK" sz="2800" dirty="0"/>
              <a:t>&lt;/</a:t>
            </a:r>
            <a:r>
              <a:rPr lang="sk-SK" sz="2800" dirty="0" err="1"/>
              <a:t>soap:envelope</a:t>
            </a:r>
            <a:r>
              <a:rPr lang="sk-SK" sz="2800" dirty="0"/>
              <a:t>&gt;</a:t>
            </a:r>
          </a:p>
          <a:p>
            <a:pPr algn="ctr"/>
            <a:endParaRPr lang="sk-SK" sz="2800" dirty="0"/>
          </a:p>
        </p:txBody>
      </p:sp>
      <p:sp>
        <p:nvSpPr>
          <p:cNvPr id="8" name="BlokTextu 7"/>
          <p:cNvSpPr txBox="1"/>
          <p:nvPr/>
        </p:nvSpPr>
        <p:spPr>
          <a:xfrm>
            <a:off x="6588224" y="2060848"/>
            <a:ext cx="2304256" cy="12961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/>
              <a:t>telo je dokument</a:t>
            </a:r>
          </a:p>
        </p:txBody>
      </p:sp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Document</a:t>
            </a:r>
            <a:r>
              <a:rPr lang="sk-SK" dirty="0"/>
              <a:t>/</a:t>
            </a:r>
            <a:r>
              <a:rPr lang="sk-SK" dirty="0" err="1"/>
              <a:t>literal</a:t>
            </a:r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6598344" y="3356991"/>
            <a:ext cx="2304256" cy="1940957"/>
          </a:xfrm>
          <a:prstGeom prst="roundRect">
            <a:avLst>
              <a:gd name="adj" fmla="val 10124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3600" dirty="0"/>
              <a:t>nevidím názov metódy!</a:t>
            </a:r>
          </a:p>
        </p:txBody>
      </p:sp>
      <p:sp>
        <p:nvSpPr>
          <p:cNvPr id="9" name="BlokTextu 8"/>
          <p:cNvSpPr txBox="1"/>
          <p:nvPr/>
        </p:nvSpPr>
        <p:spPr>
          <a:xfrm>
            <a:off x="6569000" y="5223922"/>
            <a:ext cx="2304256" cy="1296143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/>
              <a:t>zložité WSDL</a:t>
            </a:r>
          </a:p>
        </p:txBody>
      </p:sp>
      <p:sp>
        <p:nvSpPr>
          <p:cNvPr id="10" name="Zaoblený obdĺžnik 9"/>
          <p:cNvSpPr/>
          <p:nvPr/>
        </p:nvSpPr>
        <p:spPr>
          <a:xfrm>
            <a:off x="4427984" y="0"/>
            <a:ext cx="4716016" cy="1251520"/>
          </a:xfrm>
          <a:prstGeom prst="roundRect">
            <a:avLst>
              <a:gd name="adj" fmla="val 844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sk-SK" sz="3200" b="1" dirty="0"/>
              <a:t>??? ???(??? x, ??? y)</a:t>
            </a:r>
          </a:p>
        </p:txBody>
      </p:sp>
    </p:spTree>
    <p:extLst>
      <p:ext uri="{BB962C8B-B14F-4D97-AF65-F5344CB8AC3E}">
        <p14:creationId xmlns:p14="http://schemas.microsoft.com/office/powerpoint/2010/main" val="16923965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ĺžnik 5"/>
          <p:cNvSpPr/>
          <p:nvPr/>
        </p:nvSpPr>
        <p:spPr>
          <a:xfrm>
            <a:off x="467544" y="2060848"/>
            <a:ext cx="8424936" cy="4176464"/>
          </a:xfrm>
          <a:prstGeom prst="roundRect">
            <a:avLst>
              <a:gd name="adj" fmla="val 844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k-SK" sz="2800" dirty="0"/>
              <a:t>&lt;</a:t>
            </a:r>
            <a:r>
              <a:rPr lang="sk-SK" sz="2800" dirty="0" err="1"/>
              <a:t>soap:envelope</a:t>
            </a:r>
            <a:r>
              <a:rPr lang="sk-SK" sz="2800" dirty="0"/>
              <a:t>&gt;</a:t>
            </a:r>
          </a:p>
          <a:p>
            <a:r>
              <a:rPr lang="sk-SK" sz="2800" dirty="0"/>
              <a:t>  &lt;</a:t>
            </a:r>
            <a:r>
              <a:rPr lang="sk-SK" sz="2800" dirty="0" err="1"/>
              <a:t>soap:body</a:t>
            </a:r>
            <a:r>
              <a:rPr lang="sk-SK" sz="2800" dirty="0"/>
              <a:t>&gt;</a:t>
            </a:r>
          </a:p>
          <a:p>
            <a:r>
              <a:rPr lang="sk-SK" sz="2800" dirty="0"/>
              <a:t>    &lt;</a:t>
            </a:r>
            <a:r>
              <a:rPr lang="sk-SK" sz="2800" dirty="0" err="1"/>
              <a:t>c:computation</a:t>
            </a:r>
            <a:r>
              <a:rPr lang="sk-SK" sz="2800" dirty="0"/>
              <a:t>&gt; </a:t>
            </a:r>
          </a:p>
          <a:p>
            <a:pPr marL="0" lvl="2"/>
            <a:r>
              <a:rPr lang="sk-SK" sz="2800" dirty="0"/>
              <a:t>      &lt;c:parameter1&gt;5&lt;/c:parameter1&gt;</a:t>
            </a:r>
          </a:p>
          <a:p>
            <a:pPr marL="0" lvl="2"/>
            <a:r>
              <a:rPr lang="sk-SK" sz="2800" dirty="0"/>
              <a:t>      &lt;c:parameter2&gt;-15&lt;/c:parameter2&gt;</a:t>
            </a:r>
          </a:p>
          <a:p>
            <a:pPr marL="0" lvl="2"/>
            <a:r>
              <a:rPr lang="sk-SK" sz="2800" dirty="0"/>
              <a:t>    &lt;/</a:t>
            </a:r>
            <a:r>
              <a:rPr lang="sk-SK" sz="2800" dirty="0" err="1"/>
              <a:t>c:computation</a:t>
            </a:r>
            <a:r>
              <a:rPr lang="sk-SK" sz="2800" dirty="0"/>
              <a:t>&gt;</a:t>
            </a:r>
          </a:p>
          <a:p>
            <a:pPr marL="0" lvl="2"/>
            <a:r>
              <a:rPr lang="sk-SK" sz="2800" dirty="0"/>
              <a:t>  &lt;/</a:t>
            </a:r>
            <a:r>
              <a:rPr lang="sk-SK" sz="2800" dirty="0" err="1"/>
              <a:t>soap:body</a:t>
            </a:r>
            <a:r>
              <a:rPr lang="sk-SK" sz="2800" dirty="0"/>
              <a:t>&gt;</a:t>
            </a:r>
          </a:p>
          <a:p>
            <a:pPr marL="0" lvl="2"/>
            <a:r>
              <a:rPr lang="sk-SK" sz="2800" dirty="0"/>
              <a:t>&lt;/</a:t>
            </a:r>
            <a:r>
              <a:rPr lang="sk-SK" sz="2800" dirty="0" err="1"/>
              <a:t>soap:envelope</a:t>
            </a:r>
            <a:r>
              <a:rPr lang="sk-SK" sz="2800" dirty="0"/>
              <a:t>&gt;</a:t>
            </a:r>
          </a:p>
          <a:p>
            <a:pPr algn="ctr"/>
            <a:endParaRPr lang="sk-SK" sz="2800" dirty="0"/>
          </a:p>
        </p:txBody>
      </p:sp>
      <p:sp>
        <p:nvSpPr>
          <p:cNvPr id="8" name="BlokTextu 7"/>
          <p:cNvSpPr txBox="1"/>
          <p:nvPr/>
        </p:nvSpPr>
        <p:spPr>
          <a:xfrm>
            <a:off x="6588224" y="2060848"/>
            <a:ext cx="2304256" cy="12961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/>
              <a:t>v tele dokument</a:t>
            </a:r>
          </a:p>
        </p:txBody>
      </p:sp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WS-I </a:t>
            </a:r>
            <a:r>
              <a:rPr lang="sk-SK" dirty="0" err="1"/>
              <a:t>Document</a:t>
            </a:r>
            <a:r>
              <a:rPr lang="sk-SK" dirty="0"/>
              <a:t>/</a:t>
            </a:r>
            <a:r>
              <a:rPr lang="sk-SK" dirty="0" err="1"/>
              <a:t>literal</a:t>
            </a:r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6598344" y="3356991"/>
            <a:ext cx="2304256" cy="1856125"/>
          </a:xfrm>
          <a:prstGeom prst="roundRect">
            <a:avLst>
              <a:gd name="adj" fmla="val 10124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3600" dirty="0"/>
              <a:t>len jediný element v </a:t>
            </a:r>
            <a:r>
              <a:rPr lang="sk-SK" sz="3600" dirty="0" err="1"/>
              <a:t>soap:body</a:t>
            </a:r>
            <a:endParaRPr lang="sk-SK" sz="3600" dirty="0"/>
          </a:p>
        </p:txBody>
      </p:sp>
      <p:sp>
        <p:nvSpPr>
          <p:cNvPr id="9" name="BlokTextu 8"/>
          <p:cNvSpPr txBox="1"/>
          <p:nvPr/>
        </p:nvSpPr>
        <p:spPr>
          <a:xfrm>
            <a:off x="6569000" y="5223922"/>
            <a:ext cx="2304256" cy="1296143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/>
              <a:t>zložité WSDL</a:t>
            </a:r>
          </a:p>
        </p:txBody>
      </p:sp>
      <p:sp>
        <p:nvSpPr>
          <p:cNvPr id="11" name="BlokTextu 4"/>
          <p:cNvSpPr txBox="1"/>
          <p:nvPr/>
        </p:nvSpPr>
        <p:spPr>
          <a:xfrm>
            <a:off x="1043608" y="3068960"/>
            <a:ext cx="5400600" cy="1728192"/>
          </a:xfrm>
          <a:prstGeom prst="roundRect">
            <a:avLst/>
          </a:prstGeom>
          <a:solidFill>
            <a:schemeClr val="accent6">
              <a:alpha val="29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6874239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RPC </a:t>
            </a:r>
            <a:r>
              <a:rPr lang="sk-SK" dirty="0" err="1"/>
              <a:t>vs</a:t>
            </a:r>
            <a:r>
              <a:rPr lang="sk-SK" dirty="0"/>
              <a:t> </a:t>
            </a:r>
            <a:r>
              <a:rPr lang="sk-SK" dirty="0" err="1"/>
              <a:t>Document</a:t>
            </a:r>
            <a:endParaRPr lang="sk-SK" dirty="0"/>
          </a:p>
        </p:txBody>
      </p:sp>
      <p:sp>
        <p:nvSpPr>
          <p:cNvPr id="6" name="Zástupný symbol textu 5"/>
          <p:cNvSpPr>
            <a:spLocks noGrp="1"/>
          </p:cNvSpPr>
          <p:nvPr>
            <p:ph type="body" idx="1"/>
          </p:nvPr>
        </p:nvSpPr>
        <p:spPr>
          <a:xfrm>
            <a:off x="456183" y="1988840"/>
            <a:ext cx="4040188" cy="639762"/>
          </a:xfrm>
        </p:spPr>
        <p:txBody>
          <a:bodyPr>
            <a:normAutofit lnSpcReduction="10000"/>
          </a:bodyPr>
          <a:lstStyle/>
          <a:p>
            <a:pPr algn="ctr"/>
            <a:r>
              <a:rPr lang="sk-SK" sz="3600" dirty="0"/>
              <a:t>RPC</a:t>
            </a:r>
          </a:p>
        </p:txBody>
      </p:sp>
      <p:sp>
        <p:nvSpPr>
          <p:cNvPr id="7" name="Zástupný symbol obsahu 6"/>
          <p:cNvSpPr>
            <a:spLocks noGrp="1"/>
          </p:cNvSpPr>
          <p:nvPr>
            <p:ph sz="half" idx="2"/>
          </p:nvPr>
        </p:nvSpPr>
        <p:spPr>
          <a:xfrm>
            <a:off x="456183" y="2628602"/>
            <a:ext cx="4040188" cy="3951288"/>
          </a:xfrm>
        </p:spPr>
        <p:txBody>
          <a:bodyPr>
            <a:normAutofit/>
          </a:bodyPr>
          <a:lstStyle/>
          <a:p>
            <a:r>
              <a:rPr lang="sk-SK" sz="3200" dirty="0"/>
              <a:t>uvažujeme v metódach a ich parametroch</a:t>
            </a:r>
          </a:p>
          <a:p>
            <a:r>
              <a:rPr lang="sk-SK" sz="3200" dirty="0"/>
              <a:t>jednoduchší popis </a:t>
            </a:r>
            <a:r>
              <a:rPr lang="sk-SK" sz="3200" dirty="0" err="1"/>
              <a:t>metadát</a:t>
            </a:r>
            <a:r>
              <a:rPr lang="sk-SK" sz="3200" dirty="0"/>
              <a:t> WSDL</a:t>
            </a:r>
          </a:p>
        </p:txBody>
      </p:sp>
      <p:sp>
        <p:nvSpPr>
          <p:cNvPr id="8" name="Zástupný symbol textu 7"/>
          <p:cNvSpPr>
            <a:spLocks noGrp="1"/>
          </p:cNvSpPr>
          <p:nvPr>
            <p:ph type="body" sz="quarter" idx="3"/>
          </p:nvPr>
        </p:nvSpPr>
        <p:spPr>
          <a:xfrm>
            <a:off x="4644008" y="1988840"/>
            <a:ext cx="4041775" cy="639762"/>
          </a:xfrm>
        </p:spPr>
        <p:txBody>
          <a:bodyPr>
            <a:noAutofit/>
          </a:bodyPr>
          <a:lstStyle/>
          <a:p>
            <a:pPr algn="ctr"/>
            <a:r>
              <a:rPr lang="sk-SK" sz="3600" dirty="0" err="1"/>
              <a:t>Document</a:t>
            </a:r>
            <a:endParaRPr lang="sk-SK" sz="3600" dirty="0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4"/>
          </p:nvPr>
        </p:nvSpPr>
        <p:spPr>
          <a:xfrm>
            <a:off x="4644008" y="2628602"/>
            <a:ext cx="4041775" cy="3951288"/>
          </a:xfrm>
        </p:spPr>
        <p:txBody>
          <a:bodyPr/>
          <a:lstStyle/>
          <a:p>
            <a:r>
              <a:rPr lang="sk-SK" sz="3200" dirty="0"/>
              <a:t>posielame hore-dole XML dokumenty</a:t>
            </a:r>
          </a:p>
          <a:p>
            <a:r>
              <a:rPr lang="sk-SK" sz="3200" dirty="0"/>
              <a:t>jednoduchšia validácia tiel správ</a:t>
            </a:r>
          </a:p>
        </p:txBody>
      </p:sp>
    </p:spTree>
    <p:extLst>
      <p:ext uri="{BB962C8B-B14F-4D97-AF65-F5344CB8AC3E}">
        <p14:creationId xmlns:p14="http://schemas.microsoft.com/office/powerpoint/2010/main" val="720042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Štýly sťažujú </a:t>
            </a:r>
            <a:r>
              <a:rPr lang="sk-SK" dirty="0" err="1"/>
              <a:t>interop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30120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3600" b="1" dirty="0" err="1">
                <a:solidFill>
                  <a:schemeClr val="accent6"/>
                </a:solidFill>
              </a:rPr>
              <a:t>Axis</a:t>
            </a:r>
            <a:r>
              <a:rPr lang="sk-SK" sz="3600" b="1" baseline="30000" dirty="0">
                <a:solidFill>
                  <a:schemeClr val="accent6"/>
                </a:solidFill>
              </a:rPr>
              <a:t>[Java]</a:t>
            </a:r>
            <a:r>
              <a:rPr lang="sk-SK" sz="3600" b="1" dirty="0">
                <a:solidFill>
                  <a:schemeClr val="accent6"/>
                </a:solidFill>
              </a:rPr>
              <a:t>, </a:t>
            </a:r>
            <a:r>
              <a:rPr lang="sk-SK" sz="3600" b="1" dirty="0" err="1">
                <a:solidFill>
                  <a:schemeClr val="accent6"/>
                </a:solidFill>
              </a:rPr>
              <a:t>SoapServer</a:t>
            </a:r>
            <a:r>
              <a:rPr lang="sk-SK" sz="3600" b="1" baseline="30000" dirty="0">
                <a:solidFill>
                  <a:schemeClr val="accent6"/>
                </a:solidFill>
              </a:rPr>
              <a:t>[PHP]</a:t>
            </a:r>
            <a:r>
              <a:rPr lang="sk-SK" sz="3600" dirty="0"/>
              <a:t>: len RPC/</a:t>
            </a:r>
            <a:r>
              <a:rPr lang="sk-SK" sz="3600" dirty="0" err="1"/>
              <a:t>encoded</a:t>
            </a:r>
            <a:endParaRPr lang="sk-SK" sz="3600" dirty="0"/>
          </a:p>
          <a:p>
            <a:pPr marL="0" indent="0" algn="ctr">
              <a:buNone/>
            </a:pPr>
            <a:r>
              <a:rPr lang="sk-SK" sz="3600" dirty="0" err="1"/>
              <a:t>vs</a:t>
            </a:r>
            <a:endParaRPr lang="sk-SK" sz="3600" dirty="0"/>
          </a:p>
          <a:p>
            <a:pPr marL="0" indent="0" algn="ctr">
              <a:buNone/>
            </a:pPr>
            <a:r>
              <a:rPr lang="sk-SK" sz="3600" b="1" dirty="0">
                <a:solidFill>
                  <a:schemeClr val="accent6"/>
                </a:solidFill>
              </a:rPr>
              <a:t>JAX-WS 2.0</a:t>
            </a:r>
            <a:r>
              <a:rPr lang="sk-SK" sz="3600" b="1" baseline="30000" dirty="0">
                <a:solidFill>
                  <a:schemeClr val="accent6"/>
                </a:solidFill>
              </a:rPr>
              <a:t>[Java]</a:t>
            </a:r>
            <a:r>
              <a:rPr lang="sk-SK" sz="3600" dirty="0">
                <a:solidFill>
                  <a:schemeClr val="accent6"/>
                </a:solidFill>
              </a:rPr>
              <a:t>:</a:t>
            </a:r>
            <a:r>
              <a:rPr lang="sk-SK" sz="3600" dirty="0"/>
              <a:t> žiadny RPC/</a:t>
            </a:r>
            <a:r>
              <a:rPr lang="sk-SK" sz="3600" dirty="0" err="1"/>
              <a:t>encoded</a:t>
            </a:r>
            <a:endParaRPr lang="sk-SK" sz="3600" dirty="0"/>
          </a:p>
          <a:p>
            <a:pPr marL="0" indent="0" algn="ctr">
              <a:buNone/>
            </a:pPr>
            <a:r>
              <a:rPr lang="sk-SK" sz="3600" dirty="0" err="1"/>
              <a:t>vs</a:t>
            </a:r>
            <a:endParaRPr lang="sk-SK" sz="3600" dirty="0"/>
          </a:p>
          <a:p>
            <a:pPr marL="0" indent="0" algn="ctr">
              <a:buNone/>
            </a:pPr>
            <a:r>
              <a:rPr lang="sk-SK" sz="3600" b="1" dirty="0">
                <a:solidFill>
                  <a:schemeClr val="accent6"/>
                </a:solidFill>
              </a:rPr>
              <a:t>.NET:</a:t>
            </a:r>
            <a:r>
              <a:rPr lang="sk-SK" sz="3600" dirty="0"/>
              <a:t> len </a:t>
            </a:r>
            <a:r>
              <a:rPr lang="sk-SK" sz="3600" dirty="0" err="1"/>
              <a:t>document</a:t>
            </a:r>
            <a:r>
              <a:rPr lang="sk-SK" sz="3600" dirty="0"/>
              <a:t>/</a:t>
            </a:r>
            <a:r>
              <a:rPr lang="sk-SK" sz="3600" dirty="0" err="1"/>
              <a:t>literal</a:t>
            </a:r>
            <a:r>
              <a:rPr lang="sk-SK" sz="3600" dirty="0"/>
              <a:t>/</a:t>
            </a:r>
            <a:r>
              <a:rPr lang="sk-SK" sz="3600" dirty="0" err="1"/>
              <a:t>wrapped</a:t>
            </a: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11423717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Aký štýl v praxi?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vývoj</a:t>
            </a:r>
            <a:r>
              <a:rPr lang="en-US" dirty="0"/>
              <a:t> </a:t>
            </a:r>
            <a:r>
              <a:rPr lang="en-US" dirty="0" err="1"/>
              <a:t>nových</a:t>
            </a:r>
            <a:r>
              <a:rPr lang="en-US" dirty="0"/>
              <a:t> </a:t>
            </a:r>
            <a:r>
              <a:rPr lang="en-US" dirty="0" err="1"/>
              <a:t>služieb</a:t>
            </a:r>
            <a:r>
              <a:rPr lang="en-US" dirty="0"/>
              <a:t> </a:t>
            </a:r>
            <a:r>
              <a:rPr lang="en-US" dirty="0" err="1"/>
              <a:t>vždy</a:t>
            </a:r>
            <a:r>
              <a:rPr lang="en-US" dirty="0"/>
              <a:t> v </a:t>
            </a:r>
            <a:r>
              <a:rPr lang="en-US" dirty="0">
                <a:solidFill>
                  <a:schemeClr val="accent6"/>
                </a:solidFill>
              </a:rPr>
              <a:t>document/literal</a:t>
            </a:r>
          </a:p>
          <a:p>
            <a:pPr lvl="1"/>
            <a:r>
              <a:rPr lang="en-US" dirty="0" err="1"/>
              <a:t>podpora</a:t>
            </a:r>
            <a:r>
              <a:rPr lang="en-US" dirty="0"/>
              <a:t> v .NET</a:t>
            </a:r>
          </a:p>
          <a:p>
            <a:pPr lvl="1"/>
            <a:r>
              <a:rPr lang="en-US" dirty="0" err="1"/>
              <a:t>podpora</a:t>
            </a:r>
            <a:r>
              <a:rPr lang="en-US" dirty="0"/>
              <a:t> v </a:t>
            </a:r>
            <a:r>
              <a:rPr lang="en-US" dirty="0" err="1"/>
              <a:t>Jave</a:t>
            </a:r>
            <a:endParaRPr lang="en-US" dirty="0"/>
          </a:p>
          <a:p>
            <a:pPr lvl="1"/>
            <a:r>
              <a:rPr lang="en-US" dirty="0" err="1"/>
              <a:t>ostatné</a:t>
            </a:r>
            <a:r>
              <a:rPr lang="en-US" dirty="0"/>
              <a:t> </a:t>
            </a:r>
            <a:r>
              <a:rPr lang="en-US" dirty="0" err="1"/>
              <a:t>platformy</a:t>
            </a:r>
            <a:r>
              <a:rPr lang="en-US" dirty="0"/>
              <a:t> </a:t>
            </a: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sú</a:t>
            </a:r>
            <a:r>
              <a:rPr lang="en-US" dirty="0"/>
              <a:t> </a:t>
            </a:r>
            <a:r>
              <a:rPr lang="en-US" dirty="0" err="1"/>
              <a:t>až</a:t>
            </a:r>
            <a:r>
              <a:rPr lang="en-US" dirty="0"/>
              <a:t> </a:t>
            </a:r>
            <a:r>
              <a:rPr lang="en-US" dirty="0" err="1"/>
              <a:t>také</a:t>
            </a:r>
            <a:r>
              <a:rPr lang="en-US" dirty="0"/>
              <a:t> </a:t>
            </a:r>
            <a:r>
              <a:rPr lang="en-US" dirty="0" err="1"/>
              <a:t>relevantné</a:t>
            </a:r>
            <a:endParaRPr lang="en-US" dirty="0"/>
          </a:p>
          <a:p>
            <a:r>
              <a:rPr lang="en-US" dirty="0" err="1"/>
              <a:t>rpc</a:t>
            </a:r>
            <a:r>
              <a:rPr lang="en-US" dirty="0"/>
              <a:t>/literal a document/encoded </a:t>
            </a:r>
            <a:r>
              <a:rPr lang="en-US" dirty="0" err="1"/>
              <a:t>sú</a:t>
            </a:r>
            <a:r>
              <a:rPr lang="en-US" dirty="0"/>
              <a:t> </a:t>
            </a:r>
            <a:r>
              <a:rPr lang="en-US" dirty="0" err="1"/>
              <a:t>obskúrne</a:t>
            </a:r>
            <a:endParaRPr lang="en-US" dirty="0"/>
          </a:p>
          <a:p>
            <a:r>
              <a:rPr lang="en-US" dirty="0"/>
              <a:t>o </a:t>
            </a:r>
            <a:r>
              <a:rPr lang="en-US" dirty="0" err="1"/>
              <a:t>rpc</a:t>
            </a:r>
            <a:r>
              <a:rPr lang="en-US" dirty="0"/>
              <a:t>/encoded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povieme</a:t>
            </a:r>
            <a:r>
              <a:rPr lang="en-US" dirty="0"/>
              <a:t> o </a:t>
            </a:r>
            <a:r>
              <a:rPr lang="en-US" dirty="0" err="1"/>
              <a:t>chvíľu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9040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6000" dirty="0"/>
              <a:t>RPC/</a:t>
            </a:r>
            <a:r>
              <a:rPr lang="sk-SK" sz="6000" dirty="0" err="1"/>
              <a:t>Encoded</a:t>
            </a:r>
            <a:r>
              <a:rPr lang="sk-SK" sz="6000" dirty="0"/>
              <a:t> a Java</a:t>
            </a:r>
          </a:p>
        </p:txBody>
      </p:sp>
    </p:spTree>
    <p:extLst>
      <p:ext uri="{BB962C8B-B14F-4D97-AF65-F5344CB8AC3E}">
        <p14:creationId xmlns:p14="http://schemas.microsoft.com/office/powerpoint/2010/main" val="159998091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RPC/</a:t>
            </a:r>
            <a:r>
              <a:rPr lang="sk-SK" dirty="0" err="1"/>
              <a:t>Encoded</a:t>
            </a:r>
            <a:r>
              <a:rPr lang="sk-SK" dirty="0"/>
              <a:t> je </a:t>
            </a:r>
            <a:r>
              <a:rPr lang="sk-SK" strike="sngStrike" dirty="0"/>
              <a:t>zlo</a:t>
            </a:r>
            <a:r>
              <a:rPr lang="sk-SK" dirty="0"/>
              <a:t> </a:t>
            </a:r>
            <a:r>
              <a:rPr lang="sk-SK" dirty="0" err="1"/>
              <a:t>nonštandard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nekompatibilné s WS-I</a:t>
            </a:r>
          </a:p>
          <a:p>
            <a:pPr lvl="1"/>
            <a:r>
              <a:rPr lang="sk-SK" dirty="0"/>
              <a:t>celé RPC v SOAP je </a:t>
            </a:r>
            <a:r>
              <a:rPr lang="sk-SK" dirty="0" err="1"/>
              <a:t>zastaralá</a:t>
            </a:r>
            <a:r>
              <a:rPr lang="sk-SK" dirty="0"/>
              <a:t> paradigma</a:t>
            </a:r>
          </a:p>
          <a:p>
            <a:r>
              <a:rPr lang="en-US" dirty="0"/>
              <a:t>ale </a:t>
            </a:r>
            <a:r>
              <a:rPr lang="en-US" dirty="0" err="1"/>
              <a:t>stále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nájde</a:t>
            </a:r>
            <a:r>
              <a:rPr lang="en-US" dirty="0"/>
              <a:t> v </a:t>
            </a:r>
            <a:r>
              <a:rPr lang="en-US" dirty="0" err="1"/>
              <a:t>niektorých</a:t>
            </a:r>
            <a:r>
              <a:rPr lang="en-US" dirty="0"/>
              <a:t> </a:t>
            </a:r>
            <a:r>
              <a:rPr lang="en-US" dirty="0" err="1"/>
              <a:t>prastarých</a:t>
            </a:r>
            <a:r>
              <a:rPr lang="en-US" dirty="0"/>
              <a:t> </a:t>
            </a:r>
            <a:r>
              <a:rPr lang="en-US" dirty="0" err="1"/>
              <a:t>službách</a:t>
            </a:r>
            <a:endParaRPr lang="en-US" dirty="0"/>
          </a:p>
          <a:p>
            <a:r>
              <a:rPr lang="en-US" dirty="0" err="1"/>
              <a:t>spoznáme</a:t>
            </a:r>
            <a:r>
              <a:rPr lang="en-US" dirty="0"/>
              <a:t> </a:t>
            </a:r>
            <a:r>
              <a:rPr lang="en-US" dirty="0" err="1"/>
              <a:t>podľa</a:t>
            </a:r>
            <a:r>
              <a:rPr lang="en-US" dirty="0"/>
              <a:t> </a:t>
            </a:r>
            <a:r>
              <a:rPr lang="en-US" dirty="0" err="1"/>
              <a:t>deklarácie</a:t>
            </a:r>
            <a:r>
              <a:rPr lang="en-US" dirty="0"/>
              <a:t> v </a:t>
            </a:r>
            <a:r>
              <a:rPr lang="en-US" dirty="0" err="1"/>
              <a:t>bindingu</a:t>
            </a:r>
            <a:r>
              <a:rPr lang="en-US" dirty="0"/>
              <a:t> </a:t>
            </a:r>
            <a:r>
              <a:rPr lang="en-US" dirty="0" err="1"/>
              <a:t>vo</a:t>
            </a:r>
            <a:r>
              <a:rPr lang="en-US" dirty="0"/>
              <a:t> WSDL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7337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RPC/Encoded do WSDL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060848"/>
            <a:ext cx="8435280" cy="350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wsdl:binding</a:t>
            </a:r>
            <a:r>
              <a:rPr lang="en-US" sz="2000" dirty="0"/>
              <a:t> </a:t>
            </a:r>
            <a:r>
              <a:rPr lang="is-IS" sz="2000" dirty="0"/>
              <a:t>… </a:t>
            </a:r>
            <a:r>
              <a:rPr lang="en-US" sz="2000" dirty="0" err="1"/>
              <a:t>xmlns:soap</a:t>
            </a:r>
            <a:r>
              <a:rPr lang="en-US" sz="2000" dirty="0"/>
              <a:t>="http://</a:t>
            </a:r>
            <a:r>
              <a:rPr lang="en-US" sz="2000" dirty="0" err="1"/>
              <a:t>schemas.xmlsoap.org</a:t>
            </a:r>
            <a:r>
              <a:rPr lang="en-US" sz="2000" dirty="0"/>
              <a:t>/</a:t>
            </a:r>
            <a:r>
              <a:rPr lang="en-US" sz="2000" dirty="0" err="1"/>
              <a:t>wsdl</a:t>
            </a:r>
            <a:r>
              <a:rPr lang="en-US" sz="2000" dirty="0"/>
              <a:t>/soap12/"&gt;</a:t>
            </a:r>
          </a:p>
          <a:p>
            <a:pPr marL="0" indent="0">
              <a:buNone/>
            </a:pPr>
            <a:r>
              <a:rPr lang="en-US" sz="2000" dirty="0"/>
              <a:t>  &lt;</a:t>
            </a:r>
            <a:r>
              <a:rPr lang="en-US" sz="2000" dirty="0" err="1"/>
              <a:t>soap:binding</a:t>
            </a:r>
            <a:r>
              <a:rPr lang="en-US" sz="2000" dirty="0"/>
              <a:t> transport="http://</a:t>
            </a:r>
            <a:r>
              <a:rPr lang="en-US" sz="2000" dirty="0" err="1"/>
              <a:t>schemas.xmlsoap.org</a:t>
            </a:r>
            <a:r>
              <a:rPr lang="en-US" sz="2000" dirty="0"/>
              <a:t>/soap/http"/&gt; </a:t>
            </a:r>
          </a:p>
          <a:p>
            <a:pPr marL="0" indent="0">
              <a:buNone/>
            </a:pPr>
            <a:r>
              <a:rPr lang="en-US" sz="2000" dirty="0"/>
              <a:t>  &lt;</a:t>
            </a:r>
            <a:r>
              <a:rPr lang="en-US" sz="2000" dirty="0" err="1"/>
              <a:t>wsdl:operation</a:t>
            </a:r>
            <a:r>
              <a:rPr lang="en-US" sz="2000" dirty="0"/>
              <a:t> name="</a:t>
            </a:r>
            <a:r>
              <a:rPr lang="en-US" sz="2000" dirty="0" err="1"/>
              <a:t>GetExchangeRate</a:t>
            </a:r>
            <a:r>
              <a:rPr lang="en-US" sz="2000" dirty="0"/>
              <a:t>"&gt;</a:t>
            </a:r>
          </a:p>
          <a:p>
            <a:pPr marL="0" indent="0">
              <a:buNone/>
            </a:pPr>
            <a:r>
              <a:rPr lang="en-US" sz="2000" dirty="0"/>
              <a:t>    &lt;</a:t>
            </a:r>
            <a:r>
              <a:rPr lang="en-US" sz="2000" dirty="0" err="1"/>
              <a:t>soap:operation</a:t>
            </a:r>
            <a:r>
              <a:rPr lang="en-US" sz="2000" dirty="0"/>
              <a:t> </a:t>
            </a:r>
            <a:r>
              <a:rPr lang="en-US" sz="2400" b="1" dirty="0">
                <a:solidFill>
                  <a:schemeClr val="accent6"/>
                </a:solidFill>
              </a:rPr>
              <a:t>style="</a:t>
            </a:r>
            <a:r>
              <a:rPr lang="en-US" sz="2400" b="1" dirty="0" err="1">
                <a:solidFill>
                  <a:schemeClr val="accent6"/>
                </a:solidFill>
              </a:rPr>
              <a:t>rpc</a:t>
            </a:r>
            <a:r>
              <a:rPr lang="en-US" sz="2400" b="1" dirty="0">
                <a:solidFill>
                  <a:schemeClr val="accent6"/>
                </a:solidFill>
              </a:rPr>
              <a:t>"</a:t>
            </a:r>
            <a:r>
              <a:rPr lang="en-US" sz="2000" dirty="0"/>
              <a:t> </a:t>
            </a:r>
            <a:r>
              <a:rPr lang="en-US" sz="2000" dirty="0" err="1"/>
              <a:t>soapActionRequired</a:t>
            </a:r>
            <a:r>
              <a:rPr lang="en-US" sz="2000" dirty="0"/>
              <a:t>="false"/&gt; </a:t>
            </a:r>
          </a:p>
          <a:p>
            <a:pPr marL="0" indent="0">
              <a:buNone/>
            </a:pPr>
            <a:r>
              <a:rPr lang="en-US" sz="2000" dirty="0"/>
              <a:t>    &lt;</a:t>
            </a:r>
            <a:r>
              <a:rPr lang="en-US" sz="2000" dirty="0" err="1"/>
              <a:t>wsdl:input</a:t>
            </a:r>
            <a:r>
              <a:rPr lang="en-US" sz="2000" dirty="0"/>
              <a:t> name=”</a:t>
            </a:r>
            <a:r>
              <a:rPr lang="en-US" sz="2000" dirty="0" err="1"/>
              <a:t>GetExchangeRateInput</a:t>
            </a:r>
            <a:r>
              <a:rPr lang="en-US" sz="2000" dirty="0"/>
              <a:t>"&gt;</a:t>
            </a:r>
          </a:p>
          <a:p>
            <a:pPr marL="0" indent="0">
              <a:buNone/>
            </a:pPr>
            <a:r>
              <a:rPr lang="en-US" sz="2000" dirty="0"/>
              <a:t>      &lt;</a:t>
            </a:r>
            <a:r>
              <a:rPr lang="en-US" sz="2000" dirty="0" err="1"/>
              <a:t>soap:body</a:t>
            </a:r>
            <a:r>
              <a:rPr lang="en-US" sz="2000" dirty="0"/>
              <a:t> </a:t>
            </a:r>
            <a:r>
              <a:rPr lang="en-US" sz="2400" b="1" dirty="0">
                <a:solidFill>
                  <a:schemeClr val="accent6"/>
                </a:solidFill>
              </a:rPr>
              <a:t>use="encoded"</a:t>
            </a:r>
            <a:r>
              <a:rPr lang="en-US" sz="2000" dirty="0"/>
              <a:t> parts=”</a:t>
            </a:r>
            <a:r>
              <a:rPr lang="is-IS" sz="2000" dirty="0"/>
              <a:t>…</a:t>
            </a:r>
            <a:r>
              <a:rPr lang="en-US" sz="2000" dirty="0"/>
              <a:t>"/&gt;</a:t>
            </a:r>
          </a:p>
          <a:p>
            <a:pPr marL="0" indent="0">
              <a:buNone/>
            </a:pPr>
            <a:r>
              <a:rPr lang="en-US" sz="2000" dirty="0"/>
              <a:t>    &lt;/</a:t>
            </a:r>
            <a:r>
              <a:rPr lang="en-US" sz="2000" dirty="0" err="1"/>
              <a:t>wsdl:input</a:t>
            </a:r>
            <a:r>
              <a:rPr lang="en-US" sz="2000" dirty="0"/>
              <a:t>&gt; </a:t>
            </a:r>
          </a:p>
          <a:p>
            <a:pPr marL="0" indent="0">
              <a:buNone/>
            </a:pPr>
            <a:r>
              <a:rPr lang="en-US" sz="2000" dirty="0"/>
              <a:t>  &lt;/</a:t>
            </a:r>
            <a:r>
              <a:rPr lang="en-US" sz="2000" dirty="0" err="1"/>
              <a:t>wsdl:operation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&lt;/</a:t>
            </a:r>
            <a:r>
              <a:rPr lang="en-US" sz="2000" dirty="0" err="1"/>
              <a:t>wsdl:binding</a:t>
            </a:r>
            <a:r>
              <a:rPr lang="en-US" sz="20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4874867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RPC/</a:t>
            </a:r>
            <a:r>
              <a:rPr lang="sk-SK" dirty="0" err="1"/>
              <a:t>Encoded</a:t>
            </a:r>
            <a:r>
              <a:rPr lang="sk-SK" dirty="0"/>
              <a:t> a Java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Java klient k RPC/</a:t>
            </a:r>
            <a:r>
              <a:rPr lang="sk-SK" dirty="0" err="1"/>
              <a:t>encoded</a:t>
            </a:r>
            <a:r>
              <a:rPr lang="sk-SK" dirty="0"/>
              <a:t> službe:</a:t>
            </a:r>
          </a:p>
          <a:p>
            <a:endParaRPr lang="sk-SK" dirty="0"/>
          </a:p>
          <a:p>
            <a:endParaRPr lang="sk-SK" dirty="0"/>
          </a:p>
          <a:p>
            <a:r>
              <a:rPr lang="sk-SK" dirty="0"/>
              <a:t>historicky existuje aj JAX-RPC 1.0</a:t>
            </a:r>
          </a:p>
          <a:p>
            <a:pPr lvl="1"/>
            <a:r>
              <a:rPr lang="sk-SK" dirty="0"/>
              <a:t>zmizlo z povrchu internetového</a:t>
            </a:r>
          </a:p>
          <a:p>
            <a:r>
              <a:rPr lang="sk-SK" dirty="0"/>
              <a:t>JAX-RPC 2.0 = JAX-WS 2.0 = absolútne nepodporuje RPC/</a:t>
            </a:r>
            <a:r>
              <a:rPr lang="sk-SK" dirty="0" err="1"/>
              <a:t>encoded</a:t>
            </a:r>
            <a:endParaRPr lang="sk-SK" dirty="0"/>
          </a:p>
        </p:txBody>
      </p:sp>
      <p:sp>
        <p:nvSpPr>
          <p:cNvPr id="5" name="BlokTextu 4"/>
          <p:cNvSpPr txBox="1"/>
          <p:nvPr/>
        </p:nvSpPr>
        <p:spPr>
          <a:xfrm>
            <a:off x="539552" y="2276872"/>
            <a:ext cx="8064896" cy="7831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4000" dirty="0"/>
              <a:t>Apache </a:t>
            </a:r>
            <a:r>
              <a:rPr lang="sk-SK" sz="4000" dirty="0" err="1"/>
              <a:t>Axis</a:t>
            </a:r>
            <a:r>
              <a:rPr lang="sk-SK" sz="4000" dirty="0"/>
              <a:t> 1.x</a:t>
            </a:r>
          </a:p>
        </p:txBody>
      </p:sp>
    </p:spTree>
    <p:extLst>
      <p:ext uri="{BB962C8B-B14F-4D97-AF65-F5344CB8AC3E}">
        <p14:creationId xmlns:p14="http://schemas.microsoft.com/office/powerpoint/2010/main" val="194106974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Apache</a:t>
            </a:r>
            <a:r>
              <a:rPr lang="sk-SK" dirty="0"/>
              <a:t> </a:t>
            </a:r>
            <a:r>
              <a:rPr lang="sk-SK" dirty="0" err="1"/>
              <a:t>Axis</a:t>
            </a:r>
            <a:r>
              <a:rPr lang="sk-SK" dirty="0"/>
              <a:t> 1.0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podpora </a:t>
            </a:r>
            <a:r>
              <a:rPr lang="sk-SK" sz="3600" b="1" dirty="0">
                <a:solidFill>
                  <a:schemeClr val="accent6"/>
                </a:solidFill>
              </a:rPr>
              <a:t>RPC/</a:t>
            </a:r>
            <a:r>
              <a:rPr lang="sk-SK" sz="3600" b="1" dirty="0" err="1">
                <a:solidFill>
                  <a:schemeClr val="accent6"/>
                </a:solidFill>
              </a:rPr>
              <a:t>encoded</a:t>
            </a:r>
            <a:endParaRPr lang="sk-SK" sz="3600" b="1" dirty="0">
              <a:solidFill>
                <a:schemeClr val="accent6"/>
              </a:solidFill>
            </a:endParaRPr>
          </a:p>
          <a:p>
            <a:r>
              <a:rPr lang="sk-SK" dirty="0"/>
              <a:t>posledná verzia z 2006 (1.4.1)</a:t>
            </a:r>
          </a:p>
          <a:p>
            <a:r>
              <a:rPr lang="sk-SK" dirty="0"/>
              <a:t>ako-tak funguje</a:t>
            </a:r>
          </a:p>
          <a:p>
            <a:r>
              <a:rPr lang="sk-SK" dirty="0"/>
              <a:t>existuje aj verzia 2.0</a:t>
            </a:r>
          </a:p>
          <a:p>
            <a:pPr lvl="1"/>
            <a:r>
              <a:rPr lang="sk-SK" dirty="0"/>
              <a:t>kompletný </a:t>
            </a:r>
            <a:r>
              <a:rPr lang="sk-SK" dirty="0" err="1"/>
              <a:t>rewrite</a:t>
            </a:r>
            <a:endParaRPr lang="sk-SK" dirty="0"/>
          </a:p>
          <a:p>
            <a:pPr lvl="1"/>
            <a:r>
              <a:rPr lang="sk-SK" dirty="0"/>
              <a:t>bez podpory RPC/</a:t>
            </a:r>
            <a:r>
              <a:rPr lang="sk-SK" dirty="0" err="1"/>
              <a:t>encoded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460624" y="5589240"/>
            <a:ext cx="8064896" cy="7831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4000" dirty="0"/>
              <a:t>http://axis.apache.org/axis/</a:t>
            </a:r>
          </a:p>
        </p:txBody>
      </p:sp>
    </p:spTree>
    <p:extLst>
      <p:ext uri="{BB962C8B-B14F-4D97-AF65-F5344CB8AC3E}">
        <p14:creationId xmlns:p14="http://schemas.microsoft.com/office/powerpoint/2010/main" val="1135173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ĺžnik 5"/>
          <p:cNvSpPr/>
          <p:nvPr/>
        </p:nvSpPr>
        <p:spPr>
          <a:xfrm>
            <a:off x="295424" y="260648"/>
            <a:ext cx="8568952" cy="6264696"/>
          </a:xfrm>
          <a:prstGeom prst="roundRect">
            <a:avLst>
              <a:gd name="adj" fmla="val 334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k-SK" sz="2400" dirty="0"/>
              <a:t>POST http://www.webservicex.net/stockquote.asmx</a:t>
            </a:r>
          </a:p>
          <a:p>
            <a:r>
              <a:rPr lang="sk-SK" sz="2400" dirty="0" err="1"/>
              <a:t>SOAPAction</a:t>
            </a:r>
            <a:r>
              <a:rPr lang="sk-SK" sz="2400" dirty="0"/>
              <a:t>: "http://www.webserviceX.NET/GetQuote"</a:t>
            </a:r>
          </a:p>
          <a:p>
            <a:r>
              <a:rPr lang="sk-SK" sz="2400" dirty="0" err="1"/>
              <a:t>Host</a:t>
            </a:r>
            <a:r>
              <a:rPr lang="sk-SK" sz="2400" dirty="0"/>
              <a:t>: </a:t>
            </a:r>
            <a:r>
              <a:rPr lang="sk-SK" sz="2400" dirty="0" err="1"/>
              <a:t>www.webservicex.net</a:t>
            </a:r>
            <a:endParaRPr lang="sk-SK" sz="2400" dirty="0"/>
          </a:p>
          <a:p>
            <a:r>
              <a:rPr lang="sk-SK" sz="2400" dirty="0" err="1"/>
              <a:t>Content-Type</a:t>
            </a:r>
            <a:r>
              <a:rPr lang="sk-SK" sz="2400" dirty="0"/>
              <a:t>: text/xml;charset=UTF-8</a:t>
            </a:r>
          </a:p>
          <a:p>
            <a:endParaRPr lang="sk-SK" sz="2400" b="1" dirty="0"/>
          </a:p>
          <a:p>
            <a:br>
              <a:rPr lang="sk-SK" sz="2400" b="1" dirty="0"/>
            </a:br>
            <a:r>
              <a:rPr lang="sk-SK" sz="2400" b="1" dirty="0"/>
              <a:t>&lt;</a:t>
            </a:r>
            <a:r>
              <a:rPr lang="sk-SK" sz="2400" b="1" dirty="0" err="1"/>
              <a:t>soap:Envelope</a:t>
            </a:r>
            <a:br>
              <a:rPr lang="sk-SK" sz="2400" b="1" dirty="0"/>
            </a:br>
            <a:r>
              <a:rPr lang="sk-SK" sz="2400" b="1" dirty="0"/>
              <a:t>  </a:t>
            </a:r>
            <a:r>
              <a:rPr lang="sk-SK" sz="2400" b="1" dirty="0" err="1"/>
              <a:t>xmlns:soap="http</a:t>
            </a:r>
            <a:r>
              <a:rPr lang="sk-SK" sz="2400" b="1" dirty="0"/>
              <a:t>://schemas.xmlsoap.org/soap/envelope/"</a:t>
            </a:r>
            <a:br>
              <a:rPr lang="sk-SK" sz="2400" b="1" dirty="0"/>
            </a:br>
            <a:r>
              <a:rPr lang="sk-SK" sz="2400" b="1" dirty="0"/>
              <a:t>   &lt;</a:t>
            </a:r>
            <a:r>
              <a:rPr lang="sk-SK" sz="2400" b="1" dirty="0" err="1"/>
              <a:t>soap:Body</a:t>
            </a:r>
            <a:r>
              <a:rPr lang="sk-SK" sz="2400" b="1" dirty="0"/>
              <a:t>&gt;</a:t>
            </a:r>
            <a:br>
              <a:rPr lang="sk-SK" sz="2400" b="1" dirty="0"/>
            </a:br>
            <a:r>
              <a:rPr lang="sk-SK" sz="2400" b="1" dirty="0"/>
              <a:t>       &lt;</a:t>
            </a:r>
            <a:r>
              <a:rPr lang="sk-SK" sz="3600" b="1" dirty="0" err="1">
                <a:solidFill>
                  <a:schemeClr val="accent2"/>
                </a:solidFill>
              </a:rPr>
              <a:t>GetQuote</a:t>
            </a:r>
            <a:r>
              <a:rPr lang="sk-SK" sz="2400" b="1" dirty="0"/>
              <a:t> </a:t>
            </a:r>
            <a:r>
              <a:rPr lang="sk-SK" sz="2400" b="1" dirty="0" err="1"/>
              <a:t>xmlns="http</a:t>
            </a:r>
            <a:r>
              <a:rPr lang="sk-SK" sz="2400" b="1" dirty="0"/>
              <a:t>://www.webserviceX.NET/"&gt;</a:t>
            </a:r>
            <a:br>
              <a:rPr lang="sk-SK" sz="2400" b="1" dirty="0"/>
            </a:br>
            <a:r>
              <a:rPr lang="sk-SK" sz="2400" b="1" dirty="0"/>
              <a:t>           </a:t>
            </a:r>
            <a:r>
              <a:rPr lang="sk-SK" sz="3600" b="1" dirty="0">
                <a:solidFill>
                  <a:schemeClr val="accent2">
                    <a:lumMod val="50000"/>
                  </a:schemeClr>
                </a:solidFill>
              </a:rPr>
              <a:t>&lt;symbol&gt;AAPL&lt;/symbol&gt;</a:t>
            </a:r>
            <a:br>
              <a:rPr lang="sk-SK" sz="3600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sk-SK" sz="2400" b="1" dirty="0"/>
              <a:t>       &lt;</a:t>
            </a:r>
            <a:r>
              <a:rPr lang="sk-SK" sz="3600" b="1" dirty="0">
                <a:solidFill>
                  <a:schemeClr val="accent2"/>
                </a:solidFill>
              </a:rPr>
              <a:t>/</a:t>
            </a:r>
            <a:r>
              <a:rPr lang="sk-SK" sz="3600" b="1" dirty="0" err="1">
                <a:solidFill>
                  <a:schemeClr val="accent2"/>
                </a:solidFill>
              </a:rPr>
              <a:t>GetQuote</a:t>
            </a:r>
            <a:r>
              <a:rPr lang="sk-SK" sz="2400" b="1" dirty="0"/>
              <a:t>&gt;</a:t>
            </a:r>
            <a:br>
              <a:rPr lang="sk-SK" sz="2400" b="1" dirty="0"/>
            </a:br>
            <a:r>
              <a:rPr lang="sk-SK" sz="2400" b="1" dirty="0"/>
              <a:t>   &lt;/</a:t>
            </a:r>
            <a:r>
              <a:rPr lang="sk-SK" sz="2400" b="1" dirty="0" err="1"/>
              <a:t>soap:Body</a:t>
            </a:r>
            <a:r>
              <a:rPr lang="sk-SK" sz="2400" b="1" dirty="0"/>
              <a:t>&gt;</a:t>
            </a:r>
            <a:br>
              <a:rPr lang="sk-SK" sz="2400" b="1" dirty="0"/>
            </a:br>
            <a:r>
              <a:rPr lang="sk-SK" sz="2400" b="1" dirty="0"/>
              <a:t>&lt;/</a:t>
            </a:r>
            <a:r>
              <a:rPr lang="sk-SK" sz="2400" b="1" dirty="0" err="1"/>
              <a:t>soap:Envelope</a:t>
            </a:r>
            <a:r>
              <a:rPr lang="sk-SK" sz="2400" b="1" dirty="0"/>
              <a:t>&gt;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5748808" y="5302552"/>
            <a:ext cx="3096344" cy="12258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6600" dirty="0" err="1"/>
              <a:t>Request</a:t>
            </a:r>
            <a:endParaRPr lang="sk-SK" sz="6600" dirty="0"/>
          </a:p>
        </p:txBody>
      </p:sp>
      <p:sp>
        <p:nvSpPr>
          <p:cNvPr id="3" name="Zaoblený obdĺžnik 2"/>
          <p:cNvSpPr/>
          <p:nvPr/>
        </p:nvSpPr>
        <p:spPr>
          <a:xfrm>
            <a:off x="323528" y="260648"/>
            <a:ext cx="6552728" cy="2304256"/>
          </a:xfrm>
          <a:prstGeom prst="roundRect">
            <a:avLst>
              <a:gd name="adj" fmla="val 10604"/>
            </a:avLst>
          </a:prstGeom>
          <a:solidFill>
            <a:schemeClr val="accent6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8" name="Zaoblený obdĺžnik 7"/>
          <p:cNvSpPr/>
          <p:nvPr/>
        </p:nvSpPr>
        <p:spPr>
          <a:xfrm>
            <a:off x="1170112" y="3861048"/>
            <a:ext cx="7416824" cy="165618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666664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SoapUI</a:t>
            </a:r>
            <a:r>
              <a:rPr lang="sk-SK" dirty="0"/>
              <a:t> </a:t>
            </a:r>
            <a:r>
              <a:rPr lang="sk-SK" dirty="0" err="1"/>
              <a:t>Preferences</a:t>
            </a:r>
            <a:endParaRPr lang="sk-SK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0648" y="1308472"/>
            <a:ext cx="11016753" cy="6336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BlokTextu 12"/>
          <p:cNvSpPr txBox="1"/>
          <p:nvPr/>
        </p:nvSpPr>
        <p:spPr>
          <a:xfrm>
            <a:off x="-1116632" y="4097394"/>
            <a:ext cx="2952328" cy="555741"/>
          </a:xfrm>
          <a:prstGeom prst="roundRect">
            <a:avLst/>
          </a:prstGeom>
          <a:solidFill>
            <a:schemeClr val="accent6">
              <a:alpha val="29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endParaRPr lang="sk-SK" sz="3600" dirty="0"/>
          </a:p>
        </p:txBody>
      </p:sp>
      <p:sp>
        <p:nvSpPr>
          <p:cNvPr id="14" name="BlokTextu 13"/>
          <p:cNvSpPr txBox="1"/>
          <p:nvPr/>
        </p:nvSpPr>
        <p:spPr>
          <a:xfrm>
            <a:off x="1835696" y="3717032"/>
            <a:ext cx="2952328" cy="555741"/>
          </a:xfrm>
          <a:prstGeom prst="roundRect">
            <a:avLst/>
          </a:prstGeom>
          <a:solidFill>
            <a:schemeClr val="accent6">
              <a:alpha val="29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60888266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3823"/>
            <a:ext cx="6912768" cy="6431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137270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66" y="188640"/>
            <a:ext cx="8457143" cy="6467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BlokTextu 6"/>
          <p:cNvSpPr txBox="1"/>
          <p:nvPr/>
        </p:nvSpPr>
        <p:spPr>
          <a:xfrm>
            <a:off x="1590110" y="1628800"/>
            <a:ext cx="6294257" cy="936104"/>
          </a:xfrm>
          <a:prstGeom prst="roundRect">
            <a:avLst/>
          </a:prstGeom>
          <a:solidFill>
            <a:schemeClr val="accent6">
              <a:alpha val="29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213205711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3"/>
          <p:cNvSpPr/>
          <p:nvPr/>
        </p:nvSpPr>
        <p:spPr>
          <a:xfrm>
            <a:off x="263848" y="2204864"/>
            <a:ext cx="8640960" cy="2016224"/>
          </a:xfrm>
          <a:prstGeom prst="roundRect">
            <a:avLst>
              <a:gd name="adj" fmla="val 398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k-SK" sz="3000" dirty="0" err="1"/>
              <a:t>TranslatorLocator</a:t>
            </a:r>
            <a:r>
              <a:rPr lang="sk-SK" sz="3000" dirty="0"/>
              <a:t> </a:t>
            </a:r>
            <a:r>
              <a:rPr lang="sk-SK" sz="3000" dirty="0" err="1"/>
              <a:t>locator</a:t>
            </a:r>
            <a:r>
              <a:rPr lang="sk-SK" sz="3000" dirty="0"/>
              <a:t> = new </a:t>
            </a:r>
            <a:r>
              <a:rPr lang="sk-SK" sz="3000" dirty="0" err="1"/>
              <a:t>TranslatorLocator</a:t>
            </a:r>
            <a:r>
              <a:rPr lang="sk-SK" sz="3000" dirty="0"/>
              <a:t>(); </a:t>
            </a:r>
            <a:r>
              <a:rPr lang="sk-SK" sz="3000" dirty="0" err="1"/>
              <a:t>TranslatorSoap</a:t>
            </a:r>
            <a:r>
              <a:rPr lang="sk-SK" sz="3000" dirty="0"/>
              <a:t> </a:t>
            </a:r>
            <a:r>
              <a:rPr lang="sk-SK" sz="3000" dirty="0" err="1"/>
              <a:t>translator</a:t>
            </a:r>
            <a:r>
              <a:rPr lang="sk-SK" sz="3000" dirty="0"/>
              <a:t> = </a:t>
            </a:r>
            <a:r>
              <a:rPr lang="sk-SK" sz="3000" dirty="0" err="1"/>
              <a:t>locator.getTranslatorSoap</a:t>
            </a:r>
            <a:r>
              <a:rPr lang="sk-SK" sz="3000" dirty="0"/>
              <a:t>(); </a:t>
            </a:r>
            <a:r>
              <a:rPr lang="sk-SK" sz="3000" dirty="0" err="1"/>
              <a:t>System.out.println</a:t>
            </a:r>
            <a:r>
              <a:rPr lang="sk-SK" sz="3000" dirty="0"/>
              <a:t>(</a:t>
            </a:r>
            <a:r>
              <a:rPr lang="sk-SK" sz="3000" dirty="0" err="1"/>
              <a:t>translator.translate</a:t>
            </a:r>
            <a:r>
              <a:rPr lang="sk-SK" sz="3000" dirty="0"/>
              <a:t>("pes")); </a:t>
            </a:r>
            <a:endParaRPr lang="en-US" sz="3000" dirty="0"/>
          </a:p>
        </p:txBody>
      </p:sp>
      <p:sp>
        <p:nvSpPr>
          <p:cNvPr id="12" name="BlokTextu 11"/>
          <p:cNvSpPr txBox="1"/>
          <p:nvPr/>
        </p:nvSpPr>
        <p:spPr>
          <a:xfrm>
            <a:off x="6228184" y="260648"/>
            <a:ext cx="2664296" cy="5788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800" dirty="0" err="1"/>
              <a:t>Java</a:t>
            </a:r>
            <a:endParaRPr lang="sk-SK" sz="2800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Java</a:t>
            </a:r>
            <a:r>
              <a:rPr lang="sk-SK" dirty="0"/>
              <a:t> klient (</a:t>
            </a:r>
            <a:r>
              <a:rPr lang="sk-SK" dirty="0" err="1"/>
              <a:t>main</a:t>
            </a:r>
            <a:r>
              <a:rPr lang="sk-SK" dirty="0"/>
              <a:t>())</a:t>
            </a:r>
          </a:p>
        </p:txBody>
      </p:sp>
      <p:sp>
        <p:nvSpPr>
          <p:cNvPr id="14" name="BlokTextu 13"/>
          <p:cNvSpPr txBox="1"/>
          <p:nvPr/>
        </p:nvSpPr>
        <p:spPr>
          <a:xfrm>
            <a:off x="6225604" y="4581128"/>
            <a:ext cx="2664296" cy="194095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3600" dirty="0"/>
              <a:t>závislosť na knižniciach </a:t>
            </a:r>
            <a:r>
              <a:rPr lang="sk-SK" sz="3600" dirty="0" err="1"/>
              <a:t>Axisu</a:t>
            </a: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57186519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lokTextu 11"/>
          <p:cNvSpPr txBox="1"/>
          <p:nvPr/>
        </p:nvSpPr>
        <p:spPr>
          <a:xfrm>
            <a:off x="395536" y="2636912"/>
            <a:ext cx="8064896" cy="234957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4400" dirty="0"/>
              <a:t>http://ics.upjs.sk/~novotnyr/</a:t>
            </a:r>
          </a:p>
          <a:p>
            <a:pPr algn="ctr"/>
            <a:r>
              <a:rPr lang="sk-SK" sz="4400" dirty="0" err="1"/>
              <a:t>home</a:t>
            </a:r>
            <a:r>
              <a:rPr lang="sk-SK" sz="4400" dirty="0"/>
              <a:t>/programovanie/</a:t>
            </a:r>
            <a:r>
              <a:rPr lang="sk-SK" sz="4400" dirty="0" err="1"/>
              <a:t>java</a:t>
            </a:r>
            <a:r>
              <a:rPr lang="sk-SK" sz="4400" dirty="0"/>
              <a:t>/</a:t>
            </a:r>
            <a:r>
              <a:rPr lang="sk-SK" sz="4400" dirty="0" err="1"/>
              <a:t>axis-tutorial</a:t>
            </a:r>
            <a:r>
              <a:rPr lang="sk-SK" sz="4400" dirty="0"/>
              <a:t>/</a:t>
            </a:r>
            <a:r>
              <a:rPr lang="sk-SK" sz="4400" dirty="0" err="1"/>
              <a:t>axisTutorial.html</a:t>
            </a:r>
            <a:endParaRPr lang="sk-SK" sz="4400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Článok o </a:t>
            </a:r>
            <a:r>
              <a:rPr lang="sk-SK" dirty="0" err="1"/>
              <a:t>Axise</a:t>
            </a:r>
            <a:r>
              <a:rPr lang="sk-SK" dirty="0"/>
              <a:t>: server + klient</a:t>
            </a:r>
          </a:p>
        </p:txBody>
      </p:sp>
    </p:spTree>
    <p:extLst>
      <p:ext uri="{BB962C8B-B14F-4D97-AF65-F5344CB8AC3E}">
        <p14:creationId xmlns:p14="http://schemas.microsoft.com/office/powerpoint/2010/main" val="134894481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6000" dirty="0"/>
              <a:t>SOAP a iné jazyky</a:t>
            </a:r>
          </a:p>
        </p:txBody>
      </p:sp>
    </p:spTree>
    <p:extLst>
      <p:ext uri="{BB962C8B-B14F-4D97-AF65-F5344CB8AC3E}">
        <p14:creationId xmlns:p14="http://schemas.microsoft.com/office/powerpoint/2010/main" val="116942479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symbol obsahu 6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4800" dirty="0"/>
              <a:t>Vytvorte "</a:t>
            </a:r>
            <a:r>
              <a:rPr lang="sk-SK" sz="4800" dirty="0" err="1"/>
              <a:t>Hello</a:t>
            </a:r>
            <a:r>
              <a:rPr lang="sk-SK" sz="4800" dirty="0"/>
              <a:t> </a:t>
            </a:r>
            <a:r>
              <a:rPr lang="sk-SK" sz="4800" dirty="0" err="1"/>
              <a:t>World</a:t>
            </a:r>
            <a:r>
              <a:rPr lang="sk-SK" sz="4800" dirty="0"/>
              <a:t>" </a:t>
            </a:r>
            <a:r>
              <a:rPr lang="sk-SK" sz="4800" dirty="0" err="1"/>
              <a:t>endpoint</a:t>
            </a:r>
            <a:r>
              <a:rPr lang="sk-SK" sz="4800" dirty="0"/>
              <a:t> v PHP</a:t>
            </a:r>
          </a:p>
        </p:txBody>
      </p:sp>
      <p:sp>
        <p:nvSpPr>
          <p:cNvPr id="3" name="BlokTextu 11"/>
          <p:cNvSpPr txBox="1"/>
          <p:nvPr/>
        </p:nvSpPr>
        <p:spPr>
          <a:xfrm>
            <a:off x="4499992" y="764704"/>
            <a:ext cx="4248472" cy="1600438"/>
          </a:xfrm>
          <a:prstGeom prst="roundRect">
            <a:avLst/>
          </a:prstGeom>
          <a:scene3d>
            <a:camera prst="perspectiveContrastingLeftFacing"/>
            <a:lightRig rig="threePt" dir="t"/>
          </a:scene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 err="1"/>
              <a:t>Bonusov</a:t>
            </a:r>
            <a:r>
              <a:rPr lang="sk-SK" sz="4400" dirty="0"/>
              <a:t>á sekcia</a:t>
            </a:r>
          </a:p>
          <a:p>
            <a:pPr algn="ctr"/>
            <a:r>
              <a:rPr lang="sk-SK" sz="4400" dirty="0"/>
              <a:t>na </a:t>
            </a:r>
            <a:r>
              <a:rPr lang="sk-SK" sz="4400" dirty="0" err="1"/>
              <a:t>samoštúdium</a:t>
            </a:r>
            <a:endParaRPr lang="sk-SK" sz="4400" dirty="0"/>
          </a:p>
        </p:txBody>
      </p:sp>
    </p:spTree>
    <p:extLst>
      <p:ext uri="{BB962C8B-B14F-4D97-AF65-F5344CB8AC3E}">
        <p14:creationId xmlns:p14="http://schemas.microsoft.com/office/powerpoint/2010/main" val="73059390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SoapServer</a:t>
            </a:r>
            <a:r>
              <a:rPr lang="sk-SK" dirty="0"/>
              <a:t>: štandard v PHP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852936"/>
            <a:ext cx="8229600" cy="3273227"/>
          </a:xfrm>
        </p:spPr>
        <p:txBody>
          <a:bodyPr>
            <a:normAutofit/>
          </a:bodyPr>
          <a:lstStyle/>
          <a:p>
            <a:r>
              <a:rPr lang="sk-SK" dirty="0"/>
              <a:t>zabudovaný v PHP</a:t>
            </a:r>
          </a:p>
          <a:p>
            <a:r>
              <a:rPr lang="sk-SK" dirty="0"/>
              <a:t>len RPC/</a:t>
            </a:r>
            <a:r>
              <a:rPr lang="sk-SK" dirty="0" err="1"/>
              <a:t>encoded</a:t>
            </a:r>
            <a:endParaRPr lang="sk-SK" dirty="0"/>
          </a:p>
          <a:p>
            <a:r>
              <a:rPr lang="sk-SK" b="1" dirty="0">
                <a:solidFill>
                  <a:schemeClr val="accent6"/>
                </a:solidFill>
              </a:rPr>
              <a:t>biedna</a:t>
            </a:r>
            <a:r>
              <a:rPr lang="sk-SK" dirty="0">
                <a:solidFill>
                  <a:schemeClr val="accent6"/>
                </a:solidFill>
              </a:rPr>
              <a:t> </a:t>
            </a:r>
            <a:r>
              <a:rPr lang="sk-SK" dirty="0"/>
              <a:t>dokumentácia</a:t>
            </a:r>
          </a:p>
          <a:p>
            <a:r>
              <a:rPr lang="sk-SK" dirty="0"/>
              <a:t>implementácia v </a:t>
            </a:r>
            <a:r>
              <a:rPr lang="sk-SK" b="1" dirty="0">
                <a:solidFill>
                  <a:schemeClr val="accent6"/>
                </a:solidFill>
              </a:rPr>
              <a:t>C</a:t>
            </a:r>
          </a:p>
          <a:p>
            <a:r>
              <a:rPr lang="sk-SK" dirty="0"/>
              <a:t>vývoj prakticky ustal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466800" y="1556792"/>
            <a:ext cx="8136904" cy="9998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200" dirty="0"/>
              <a:t>http://php.net/manual/en/class.soapserver.php</a:t>
            </a:r>
          </a:p>
        </p:txBody>
      </p:sp>
    </p:spTree>
    <p:extLst>
      <p:ext uri="{BB962C8B-B14F-4D97-AF65-F5344CB8AC3E}">
        <p14:creationId xmlns:p14="http://schemas.microsoft.com/office/powerpoint/2010/main" val="63260256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PhpWsdl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852936"/>
            <a:ext cx="8229600" cy="3273227"/>
          </a:xfrm>
        </p:spPr>
        <p:txBody>
          <a:bodyPr>
            <a:normAutofit/>
          </a:bodyPr>
          <a:lstStyle/>
          <a:p>
            <a:r>
              <a:rPr lang="sk-SK" sz="3600" dirty="0"/>
              <a:t>nadstavba nad </a:t>
            </a:r>
            <a:r>
              <a:rPr lang="sk-SK" sz="3600" dirty="0" err="1"/>
              <a:t>SoapServerom</a:t>
            </a:r>
            <a:endParaRPr lang="sk-SK" sz="3600" dirty="0"/>
          </a:p>
          <a:p>
            <a:r>
              <a:rPr lang="sk-SK" sz="3600" dirty="0"/>
              <a:t>lepšie API</a:t>
            </a:r>
          </a:p>
          <a:p>
            <a:r>
              <a:rPr lang="sk-SK" sz="3600" b="1" dirty="0">
                <a:solidFill>
                  <a:schemeClr val="accent6"/>
                </a:solidFill>
              </a:rPr>
              <a:t>automatické</a:t>
            </a:r>
            <a:r>
              <a:rPr lang="sk-SK" sz="3600" dirty="0"/>
              <a:t> generovanie </a:t>
            </a:r>
            <a:r>
              <a:rPr lang="sk-SK" sz="3600" b="1" dirty="0">
                <a:solidFill>
                  <a:schemeClr val="accent6"/>
                </a:solidFill>
              </a:rPr>
              <a:t>WSDL</a:t>
            </a:r>
          </a:p>
          <a:p>
            <a:pPr lvl="1"/>
            <a:r>
              <a:rPr lang="sk-SK" sz="3200" dirty="0"/>
              <a:t>a rozličných klientov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466800" y="1556792"/>
            <a:ext cx="8136904" cy="9998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200" dirty="0"/>
              <a:t>http://code.google.com/p/php-wsdl-creator</a:t>
            </a:r>
          </a:p>
        </p:txBody>
      </p:sp>
    </p:spTree>
    <p:extLst>
      <p:ext uri="{BB962C8B-B14F-4D97-AF65-F5344CB8AC3E}">
        <p14:creationId xmlns:p14="http://schemas.microsoft.com/office/powerpoint/2010/main" val="210722369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Inštalácia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k-SK" sz="3600" dirty="0"/>
              <a:t>stiahnuť z webu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3600" dirty="0"/>
              <a:t>rozbaliť do adresára viditeľného v </a:t>
            </a:r>
            <a:r>
              <a:rPr lang="sk-SK" sz="3600" dirty="0" err="1"/>
              <a:t>Apachi</a:t>
            </a:r>
            <a:endParaRPr lang="sk-SK" sz="3600" dirty="0"/>
          </a:p>
          <a:p>
            <a:pPr marL="514350" indent="-514350">
              <a:buFont typeface="+mj-lt"/>
              <a:buAutoNum type="arabicPeriod"/>
            </a:pPr>
            <a:r>
              <a:rPr lang="sk-SK" sz="3600" dirty="0"/>
              <a:t>vytvoriť adresár pre </a:t>
            </a:r>
            <a:r>
              <a:rPr lang="sk-SK" sz="3600" dirty="0" err="1"/>
              <a:t>cache</a:t>
            </a:r>
            <a:r>
              <a:rPr lang="sk-SK" sz="3600" dirty="0"/>
              <a:t> a nastaviť na </a:t>
            </a:r>
            <a:r>
              <a:rPr lang="sk-SK" sz="3600" dirty="0" err="1"/>
              <a:t>zápsi</a:t>
            </a:r>
            <a:endParaRPr lang="sk-SK" sz="3600" dirty="0"/>
          </a:p>
          <a:p>
            <a:pPr marL="514350" indent="-514350">
              <a:buFont typeface="+mj-lt"/>
              <a:buAutoNum type="arabicPeriod"/>
            </a:pPr>
            <a:r>
              <a:rPr lang="sk-SK" sz="3600" dirty="0"/>
              <a:t>vyrobiť obslužnú triedu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3600" dirty="0"/>
              <a:t>vyrobiť obal pre konfiguráciu</a:t>
            </a:r>
          </a:p>
        </p:txBody>
      </p:sp>
    </p:spTree>
    <p:extLst>
      <p:ext uri="{BB962C8B-B14F-4D97-AF65-F5344CB8AC3E}">
        <p14:creationId xmlns:p14="http://schemas.microsoft.com/office/powerpoint/2010/main" val="1955751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ĺžnik 5"/>
          <p:cNvSpPr/>
          <p:nvPr/>
        </p:nvSpPr>
        <p:spPr>
          <a:xfrm>
            <a:off x="324596" y="980356"/>
            <a:ext cx="8756872" cy="5112568"/>
          </a:xfrm>
          <a:prstGeom prst="roundRect">
            <a:avLst>
              <a:gd name="adj" fmla="val 334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sk-SK" sz="2400" dirty="0"/>
              <a:t>HTTP/1.1 200 OK</a:t>
            </a:r>
            <a:br>
              <a:rPr lang="sk-SK" sz="2400" dirty="0"/>
            </a:br>
            <a:r>
              <a:rPr lang="sk-SK" sz="2400" dirty="0" err="1"/>
              <a:t>Content-Type</a:t>
            </a:r>
            <a:r>
              <a:rPr lang="sk-SK" sz="2400" dirty="0"/>
              <a:t>: text/</a:t>
            </a:r>
            <a:r>
              <a:rPr lang="sk-SK" sz="2400" dirty="0" err="1"/>
              <a:t>xml</a:t>
            </a:r>
            <a:r>
              <a:rPr lang="sk-SK" sz="2400" dirty="0"/>
              <a:t>; charset="utf-8"</a:t>
            </a:r>
            <a:br>
              <a:rPr lang="sk-SK" sz="2400" dirty="0"/>
            </a:br>
            <a:r>
              <a:rPr lang="sk-SK" sz="2400" dirty="0" err="1"/>
              <a:t>Content-Length</a:t>
            </a:r>
            <a:r>
              <a:rPr lang="sk-SK" sz="2400" dirty="0"/>
              <a:t>: </a:t>
            </a:r>
            <a:r>
              <a:rPr lang="sk-SK" sz="2400" dirty="0" err="1"/>
              <a:t>nnnn</a:t>
            </a:r>
            <a:br>
              <a:rPr lang="sk-SK" sz="2400" dirty="0"/>
            </a:br>
            <a:br>
              <a:rPr lang="sk-SK" sz="2400" dirty="0"/>
            </a:br>
            <a:r>
              <a:rPr lang="sk-SK" sz="2400" b="1" dirty="0"/>
              <a:t>&lt;</a:t>
            </a:r>
            <a:r>
              <a:rPr lang="sk-SK" sz="2400" b="1" dirty="0" err="1"/>
              <a:t>soap:Envelope</a:t>
            </a:r>
            <a:br>
              <a:rPr lang="sk-SK" sz="2400" b="1" dirty="0"/>
            </a:br>
            <a:r>
              <a:rPr lang="sk-SK" sz="2400" b="1" dirty="0"/>
              <a:t>  </a:t>
            </a:r>
            <a:r>
              <a:rPr lang="sk-SK" sz="2400" b="1" dirty="0" err="1"/>
              <a:t>xmlns:soap="http</a:t>
            </a:r>
            <a:r>
              <a:rPr lang="sk-SK" sz="2400" b="1" dirty="0"/>
              <a:t>://schemas.xmlsoap.org/soap/envelope/"</a:t>
            </a:r>
            <a:br>
              <a:rPr lang="sk-SK" sz="2400" b="1" dirty="0"/>
            </a:br>
            <a:r>
              <a:rPr lang="sk-SK" sz="2400" b="1" dirty="0"/>
              <a:t>   &lt;</a:t>
            </a:r>
            <a:r>
              <a:rPr lang="sk-SK" sz="2400" b="1" dirty="0" err="1"/>
              <a:t>soap:Body</a:t>
            </a:r>
            <a:r>
              <a:rPr lang="sk-SK" sz="2400" b="1" dirty="0"/>
              <a:t>&gt;</a:t>
            </a:r>
            <a:br>
              <a:rPr lang="sk-SK" sz="2400" b="1" dirty="0"/>
            </a:br>
            <a:r>
              <a:rPr lang="sk-SK" sz="2400" b="1" dirty="0"/>
              <a:t>       &lt;</a:t>
            </a:r>
            <a:r>
              <a:rPr lang="sk-SK" sz="2400" b="1" dirty="0" err="1"/>
              <a:t>GetQuoteResult</a:t>
            </a:r>
            <a:r>
              <a:rPr lang="sk-SK" sz="2400" b="1" dirty="0"/>
              <a:t> </a:t>
            </a:r>
            <a:r>
              <a:rPr lang="sk-SK" sz="2400" b="1" dirty="0" err="1"/>
              <a:t>xmlns="http</a:t>
            </a:r>
            <a:r>
              <a:rPr lang="sk-SK" sz="2400" b="1" dirty="0"/>
              <a:t>://www.webserviceX.NET/""&gt;</a:t>
            </a:r>
            <a:br>
              <a:rPr lang="sk-SK" sz="2400" b="1" dirty="0"/>
            </a:br>
            <a:r>
              <a:rPr lang="sk-SK" sz="2400" b="1" dirty="0"/>
              <a:t>           &lt;Price&gt;34.5&lt;/Price&gt;</a:t>
            </a:r>
            <a:br>
              <a:rPr lang="sk-SK" sz="2400" b="1" dirty="0"/>
            </a:br>
            <a:r>
              <a:rPr lang="sk-SK" sz="2400" b="1" dirty="0"/>
              <a:t>       &lt;/</a:t>
            </a:r>
            <a:r>
              <a:rPr lang="sk-SK" sz="2400" b="1" dirty="0" err="1"/>
              <a:t>GetQuoteResult</a:t>
            </a:r>
            <a:r>
              <a:rPr lang="sk-SK" sz="2400" b="1" dirty="0"/>
              <a:t>&gt;</a:t>
            </a:r>
            <a:br>
              <a:rPr lang="sk-SK" sz="2400" b="1" dirty="0"/>
            </a:br>
            <a:r>
              <a:rPr lang="sk-SK" sz="2400" b="1" dirty="0"/>
              <a:t>   &lt;/</a:t>
            </a:r>
            <a:r>
              <a:rPr lang="sk-SK" sz="2400" b="1" dirty="0" err="1"/>
              <a:t>soap:Body</a:t>
            </a:r>
            <a:r>
              <a:rPr lang="sk-SK" sz="2400" b="1" dirty="0"/>
              <a:t>&gt;</a:t>
            </a:r>
            <a:br>
              <a:rPr lang="sk-SK" sz="2400" b="1" dirty="0"/>
            </a:br>
            <a:r>
              <a:rPr lang="sk-SK" sz="2400" b="1" dirty="0"/>
              <a:t>&lt;/</a:t>
            </a:r>
            <a:r>
              <a:rPr lang="sk-SK" sz="2400" b="1" dirty="0" err="1"/>
              <a:t>soap:Envelope</a:t>
            </a:r>
            <a:r>
              <a:rPr lang="sk-SK" sz="2400" b="1" dirty="0"/>
              <a:t>&gt;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5653188" y="980356"/>
            <a:ext cx="3442220" cy="12258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6600" dirty="0" err="1"/>
              <a:t>Response</a:t>
            </a:r>
            <a:endParaRPr lang="sk-SK" sz="6600" dirty="0"/>
          </a:p>
        </p:txBody>
      </p:sp>
      <p:sp>
        <p:nvSpPr>
          <p:cNvPr id="3" name="Zaoblený obdĺžnik 2"/>
          <p:cNvSpPr/>
          <p:nvPr/>
        </p:nvSpPr>
        <p:spPr>
          <a:xfrm>
            <a:off x="336552" y="979612"/>
            <a:ext cx="5040560" cy="1440904"/>
          </a:xfrm>
          <a:prstGeom prst="roundRect">
            <a:avLst>
              <a:gd name="adj" fmla="val 10137"/>
            </a:avLst>
          </a:prstGeom>
          <a:solidFill>
            <a:schemeClr val="accent6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sk-SK"/>
          </a:p>
        </p:txBody>
      </p:sp>
      <p:sp>
        <p:nvSpPr>
          <p:cNvPr id="5" name="Zaoblený obdĺžnik 4"/>
          <p:cNvSpPr/>
          <p:nvPr/>
        </p:nvSpPr>
        <p:spPr>
          <a:xfrm>
            <a:off x="1331640" y="3645024"/>
            <a:ext cx="7344816" cy="1152128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5295976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3"/>
          <p:cNvSpPr/>
          <p:nvPr/>
        </p:nvSpPr>
        <p:spPr>
          <a:xfrm>
            <a:off x="251520" y="260648"/>
            <a:ext cx="8640960" cy="6264696"/>
          </a:xfrm>
          <a:prstGeom prst="roundRect">
            <a:avLst>
              <a:gd name="adj" fmla="val 398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k-SK" sz="2400" dirty="0" err="1"/>
              <a:t>class</a:t>
            </a:r>
            <a:r>
              <a:rPr lang="sk-SK" sz="2400" dirty="0"/>
              <a:t> </a:t>
            </a:r>
            <a:r>
              <a:rPr lang="sk-SK" sz="2400" dirty="0" err="1"/>
              <a:t>Translator</a:t>
            </a:r>
            <a:r>
              <a:rPr lang="sk-SK" sz="2400" dirty="0"/>
              <a:t> {</a:t>
            </a:r>
          </a:p>
          <a:p>
            <a:r>
              <a:rPr lang="sk-SK" sz="2400" dirty="0"/>
              <a:t>	/**</a:t>
            </a:r>
          </a:p>
          <a:p>
            <a:r>
              <a:rPr lang="sk-SK" sz="2400" dirty="0"/>
              <a:t>	* @</a:t>
            </a:r>
            <a:r>
              <a:rPr lang="sk-SK" sz="2400" dirty="0" err="1"/>
              <a:t>param</a:t>
            </a:r>
            <a:r>
              <a:rPr lang="sk-SK" sz="2400" dirty="0"/>
              <a:t> </a:t>
            </a:r>
            <a:r>
              <a:rPr lang="sk-SK" sz="2400" dirty="0" err="1"/>
              <a:t>string</a:t>
            </a:r>
            <a:r>
              <a:rPr lang="sk-SK" sz="2400" dirty="0"/>
              <a:t> $</a:t>
            </a:r>
            <a:r>
              <a:rPr lang="sk-SK" sz="2400" dirty="0" err="1"/>
              <a:t>word</a:t>
            </a:r>
            <a:endParaRPr lang="sk-SK" sz="2400" dirty="0"/>
          </a:p>
          <a:p>
            <a:r>
              <a:rPr lang="sk-SK" sz="2400" dirty="0"/>
              <a:t>	* @</a:t>
            </a:r>
            <a:r>
              <a:rPr lang="sk-SK" sz="2400" dirty="0" err="1"/>
              <a:t>return</a:t>
            </a:r>
            <a:r>
              <a:rPr lang="sk-SK" sz="2400" dirty="0"/>
              <a:t> </a:t>
            </a:r>
            <a:r>
              <a:rPr lang="sk-SK" sz="2400" dirty="0" err="1"/>
              <a:t>string</a:t>
            </a:r>
            <a:endParaRPr lang="sk-SK" sz="2400" dirty="0"/>
          </a:p>
          <a:p>
            <a:r>
              <a:rPr lang="sk-SK" sz="2400" dirty="0"/>
              <a:t>	*/</a:t>
            </a:r>
          </a:p>
          <a:p>
            <a:r>
              <a:rPr lang="sk-SK" sz="2400" dirty="0"/>
              <a:t>	</a:t>
            </a:r>
            <a:r>
              <a:rPr lang="sk-SK" sz="2400" dirty="0" err="1"/>
              <a:t>public</a:t>
            </a:r>
            <a:r>
              <a:rPr lang="sk-SK" sz="2400" dirty="0"/>
              <a:t> </a:t>
            </a:r>
            <a:r>
              <a:rPr lang="sk-SK" sz="2400" dirty="0" err="1"/>
              <a:t>function</a:t>
            </a:r>
            <a:r>
              <a:rPr lang="sk-SK" sz="2400" dirty="0"/>
              <a:t> </a:t>
            </a:r>
            <a:r>
              <a:rPr lang="sk-SK" sz="3200" b="1" dirty="0" err="1">
                <a:solidFill>
                  <a:schemeClr val="accent2"/>
                </a:solidFill>
              </a:rPr>
              <a:t>translate</a:t>
            </a:r>
            <a:r>
              <a:rPr lang="sk-SK" sz="2400" dirty="0"/>
              <a:t>($</a:t>
            </a:r>
            <a:r>
              <a:rPr lang="sk-SK" sz="2400" dirty="0" err="1"/>
              <a:t>word</a:t>
            </a:r>
            <a:r>
              <a:rPr lang="sk-SK" sz="2400" dirty="0"/>
              <a:t>) {</a:t>
            </a:r>
          </a:p>
          <a:p>
            <a:r>
              <a:rPr lang="sk-SK" sz="2400" dirty="0"/>
              <a:t>		$</a:t>
            </a:r>
            <a:r>
              <a:rPr lang="sk-SK" sz="2400" dirty="0" err="1"/>
              <a:t>dictionary</a:t>
            </a:r>
            <a:r>
              <a:rPr lang="sk-SK" sz="2400" dirty="0"/>
              <a:t> = </a:t>
            </a:r>
            <a:r>
              <a:rPr lang="sk-SK" sz="2400" dirty="0" err="1"/>
              <a:t>array</a:t>
            </a:r>
            <a:r>
              <a:rPr lang="sk-SK" sz="2400" dirty="0"/>
              <a:t>("macka" =&gt; "</a:t>
            </a:r>
            <a:r>
              <a:rPr lang="sk-SK" sz="2400" dirty="0" err="1"/>
              <a:t>cat</a:t>
            </a:r>
            <a:r>
              <a:rPr lang="sk-SK" sz="2400" dirty="0"/>
              <a:t>", "pes" =&gt; "</a:t>
            </a:r>
            <a:r>
              <a:rPr lang="sk-SK" sz="2400" dirty="0" err="1"/>
              <a:t>dog</a:t>
            </a:r>
            <a:r>
              <a:rPr lang="sk-SK" sz="2400" dirty="0"/>
              <a:t>");</a:t>
            </a:r>
          </a:p>
          <a:p>
            <a:r>
              <a:rPr lang="sk-SK" sz="2400" dirty="0"/>
              <a:t>		$word=utf8_decode($word);</a:t>
            </a:r>
          </a:p>
          <a:p>
            <a:r>
              <a:rPr lang="sk-SK" sz="2400" dirty="0"/>
              <a:t>		</a:t>
            </a:r>
            <a:r>
              <a:rPr lang="sk-SK" sz="2400" dirty="0" err="1"/>
              <a:t>if</a:t>
            </a:r>
            <a:r>
              <a:rPr lang="sk-SK" sz="2400" dirty="0"/>
              <a:t>(</a:t>
            </a:r>
            <a:r>
              <a:rPr lang="sk-SK" sz="2400" dirty="0" err="1"/>
              <a:t>isset</a:t>
            </a:r>
            <a:r>
              <a:rPr lang="sk-SK" sz="2400" dirty="0"/>
              <a:t>($</a:t>
            </a:r>
            <a:r>
              <a:rPr lang="sk-SK" sz="2400" dirty="0" err="1"/>
              <a:t>dictionary</a:t>
            </a:r>
            <a:r>
              <a:rPr lang="sk-SK" sz="2400" dirty="0"/>
              <a:t>[$</a:t>
            </a:r>
            <a:r>
              <a:rPr lang="sk-SK" sz="2400" dirty="0" err="1"/>
              <a:t>word</a:t>
            </a:r>
            <a:r>
              <a:rPr lang="sk-SK" sz="2400" dirty="0"/>
              <a:t>])) {</a:t>
            </a:r>
          </a:p>
          <a:p>
            <a:r>
              <a:rPr lang="sk-SK" sz="2400" dirty="0"/>
              <a:t>			</a:t>
            </a:r>
            <a:r>
              <a:rPr lang="sk-SK" sz="2400" dirty="0" err="1"/>
              <a:t>return</a:t>
            </a:r>
            <a:r>
              <a:rPr lang="sk-SK" sz="2400" dirty="0"/>
              <a:t> utf8_encode($dictionary[$word]);</a:t>
            </a:r>
          </a:p>
          <a:p>
            <a:r>
              <a:rPr lang="sk-SK" sz="2400" dirty="0"/>
              <a:t>		} </a:t>
            </a:r>
            <a:r>
              <a:rPr lang="sk-SK" sz="2400" dirty="0" err="1"/>
              <a:t>else</a:t>
            </a:r>
            <a:r>
              <a:rPr lang="sk-SK" sz="2400" dirty="0"/>
              <a:t> {</a:t>
            </a:r>
          </a:p>
          <a:p>
            <a:r>
              <a:rPr lang="sk-SK" sz="2400" dirty="0"/>
              <a:t>			</a:t>
            </a:r>
            <a:r>
              <a:rPr lang="sk-SK" sz="2400" dirty="0" err="1"/>
              <a:t>return</a:t>
            </a:r>
            <a:r>
              <a:rPr lang="sk-SK" sz="2400" dirty="0"/>
              <a:t> "???";</a:t>
            </a:r>
          </a:p>
          <a:p>
            <a:r>
              <a:rPr lang="sk-SK" sz="2400" dirty="0"/>
              <a:t>		}</a:t>
            </a:r>
          </a:p>
          <a:p>
            <a:r>
              <a:rPr lang="sk-SK" sz="2400" dirty="0"/>
              <a:t>	}</a:t>
            </a:r>
          </a:p>
          <a:p>
            <a:r>
              <a:rPr lang="sk-SK" sz="2400" dirty="0"/>
              <a:t>}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6588224" y="234752"/>
            <a:ext cx="2304256" cy="7150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3600" dirty="0"/>
              <a:t>PHP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1178124" y="949841"/>
            <a:ext cx="3456384" cy="1543055"/>
          </a:xfrm>
          <a:prstGeom prst="roundRect">
            <a:avLst/>
          </a:prstGeom>
          <a:solidFill>
            <a:schemeClr val="accent6">
              <a:alpha val="29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endParaRPr lang="sk-SK" sz="3600" dirty="0"/>
          </a:p>
        </p:txBody>
      </p:sp>
      <p:sp>
        <p:nvSpPr>
          <p:cNvPr id="8" name="BlokTextu 7"/>
          <p:cNvSpPr txBox="1"/>
          <p:nvPr/>
        </p:nvSpPr>
        <p:spPr>
          <a:xfrm>
            <a:off x="4427984" y="1363823"/>
            <a:ext cx="2664296" cy="7150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3600" dirty="0"/>
              <a:t>dátové typy</a:t>
            </a:r>
          </a:p>
        </p:txBody>
      </p:sp>
      <p:sp>
        <p:nvSpPr>
          <p:cNvPr id="9" name="BlokTextu 8"/>
          <p:cNvSpPr txBox="1"/>
          <p:nvPr/>
        </p:nvSpPr>
        <p:spPr>
          <a:xfrm>
            <a:off x="2411760" y="5296689"/>
            <a:ext cx="6480720" cy="13280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sk-SK"/>
            </a:defPPr>
            <a:lvl1pPr algn="ctr">
              <a:defRPr sz="3600"/>
            </a:lvl1pPr>
          </a:lstStyle>
          <a:p>
            <a:r>
              <a:rPr lang="sk-SK" dirty="0" err="1"/>
              <a:t>translate</a:t>
            </a:r>
            <a:r>
              <a:rPr lang="sk-SK" dirty="0"/>
              <a:t>(): zverejnená operácia</a:t>
            </a:r>
          </a:p>
          <a:p>
            <a:r>
              <a:rPr lang="sk-SK" dirty="0"/>
              <a:t>utf8_????(): konverzné operácie</a:t>
            </a:r>
          </a:p>
        </p:txBody>
      </p:sp>
    </p:spTree>
    <p:extLst>
      <p:ext uri="{BB962C8B-B14F-4D97-AF65-F5344CB8AC3E}">
        <p14:creationId xmlns:p14="http://schemas.microsoft.com/office/powerpoint/2010/main" val="93849073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3"/>
          <p:cNvSpPr/>
          <p:nvPr/>
        </p:nvSpPr>
        <p:spPr>
          <a:xfrm>
            <a:off x="251520" y="260648"/>
            <a:ext cx="8640960" cy="6264696"/>
          </a:xfrm>
          <a:prstGeom prst="roundRect">
            <a:avLst>
              <a:gd name="adj" fmla="val 398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 err="1"/>
              <a:t>require_once</a:t>
            </a:r>
            <a:r>
              <a:rPr lang="en-US" sz="3200" dirty="0"/>
              <a:t>('</a:t>
            </a:r>
            <a:r>
              <a:rPr lang="en-US" sz="3200" dirty="0" err="1"/>
              <a:t>class.translator.php</a:t>
            </a:r>
            <a:r>
              <a:rPr lang="en-US" sz="3200" dirty="0"/>
              <a:t>');</a:t>
            </a:r>
          </a:p>
          <a:p>
            <a:r>
              <a:rPr lang="en-US" sz="3200" dirty="0" err="1"/>
              <a:t>require_once</a:t>
            </a:r>
            <a:r>
              <a:rPr lang="en-US" sz="3200" dirty="0"/>
              <a:t>('</a:t>
            </a:r>
            <a:r>
              <a:rPr lang="en-US" sz="3200" dirty="0" err="1"/>
              <a:t>class.phpwsdl.php</a:t>
            </a:r>
            <a:r>
              <a:rPr lang="en-US" sz="3200" dirty="0"/>
              <a:t>');</a:t>
            </a:r>
          </a:p>
          <a:p>
            <a:endParaRPr lang="sk-SK" sz="3200" dirty="0"/>
          </a:p>
          <a:p>
            <a:r>
              <a:rPr lang="en-US" sz="3200" dirty="0"/>
              <a:t>$soap=</a:t>
            </a:r>
            <a:r>
              <a:rPr lang="en-US" sz="3200" dirty="0" err="1"/>
              <a:t>PhpWsdl</a:t>
            </a:r>
            <a:r>
              <a:rPr lang="en-US" sz="3200" dirty="0"/>
              <a:t>::</a:t>
            </a:r>
            <a:r>
              <a:rPr lang="en-US" sz="3200" dirty="0" err="1"/>
              <a:t>CreateInstance</a:t>
            </a:r>
            <a:r>
              <a:rPr lang="en-US" sz="3200" dirty="0"/>
              <a:t>(null, null, './cache', </a:t>
            </a:r>
            <a:endParaRPr lang="sk-SK" sz="3200" dirty="0"/>
          </a:p>
          <a:p>
            <a:r>
              <a:rPr lang="sk-SK" sz="3200" dirty="0"/>
              <a:t>	</a:t>
            </a:r>
            <a:r>
              <a:rPr lang="en-US" sz="3200" dirty="0"/>
              <a:t>Array('</a:t>
            </a:r>
            <a:r>
              <a:rPr lang="en-US" sz="3200" dirty="0" err="1"/>
              <a:t>class.translator.php</a:t>
            </a:r>
            <a:r>
              <a:rPr lang="en-US" sz="3200" dirty="0"/>
              <a:t>'), </a:t>
            </a:r>
            <a:endParaRPr lang="sk-SK" sz="3200" dirty="0"/>
          </a:p>
          <a:p>
            <a:r>
              <a:rPr lang="sk-SK" sz="3200" dirty="0"/>
              <a:t>	</a:t>
            </a:r>
            <a:r>
              <a:rPr lang="en-US" sz="3200" dirty="0"/>
              <a:t>null, null, null, false, false); </a:t>
            </a:r>
            <a:endParaRPr lang="sk-SK" sz="3200" dirty="0"/>
          </a:p>
          <a:p>
            <a:endParaRPr lang="sk-SK" sz="3200" dirty="0"/>
          </a:p>
          <a:p>
            <a:r>
              <a:rPr lang="en-US" sz="3200" dirty="0" err="1"/>
              <a:t>ini_set</a:t>
            </a:r>
            <a:r>
              <a:rPr lang="en-US" sz="3200" dirty="0"/>
              <a:t>('soap.wsdl_cache_enabled',0);</a:t>
            </a:r>
          </a:p>
          <a:p>
            <a:r>
              <a:rPr lang="en-US" sz="3200" dirty="0" err="1"/>
              <a:t>PhpWsdl</a:t>
            </a:r>
            <a:r>
              <a:rPr lang="en-US" sz="3200" dirty="0"/>
              <a:t>::$</a:t>
            </a:r>
            <a:r>
              <a:rPr lang="en-US" sz="3200" dirty="0" err="1"/>
              <a:t>CacheTime</a:t>
            </a:r>
            <a:r>
              <a:rPr lang="en-US" sz="3200" dirty="0"/>
              <a:t>=0;</a:t>
            </a:r>
          </a:p>
          <a:p>
            <a:endParaRPr lang="sk-SK" sz="3200" dirty="0"/>
          </a:p>
          <a:p>
            <a:r>
              <a:rPr lang="en-US" sz="3200" dirty="0"/>
              <a:t>$soap-&gt;</a:t>
            </a:r>
            <a:r>
              <a:rPr lang="en-US" sz="3200" dirty="0" err="1"/>
              <a:t>RunServer</a:t>
            </a:r>
            <a:r>
              <a:rPr lang="en-US" sz="3200" dirty="0"/>
              <a:t>();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6228184" y="4077072"/>
            <a:ext cx="2664296" cy="10556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800" dirty="0"/>
              <a:t>vypnutie </a:t>
            </a:r>
            <a:r>
              <a:rPr lang="sk-SK" sz="2800" dirty="0" err="1"/>
              <a:t>cache</a:t>
            </a:r>
            <a:r>
              <a:rPr lang="sk-SK" sz="2800" dirty="0"/>
              <a:t> pre WSDL</a:t>
            </a:r>
          </a:p>
        </p:txBody>
      </p:sp>
      <p:sp>
        <p:nvSpPr>
          <p:cNvPr id="11" name="BlokTextu 10"/>
          <p:cNvSpPr txBox="1"/>
          <p:nvPr/>
        </p:nvSpPr>
        <p:spPr>
          <a:xfrm>
            <a:off x="6216848" y="2636912"/>
            <a:ext cx="2664296" cy="10556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800" dirty="0"/>
              <a:t>vytvorenie inštancie</a:t>
            </a:r>
          </a:p>
        </p:txBody>
      </p:sp>
      <p:sp>
        <p:nvSpPr>
          <p:cNvPr id="12" name="BlokTextu 11"/>
          <p:cNvSpPr txBox="1"/>
          <p:nvPr/>
        </p:nvSpPr>
        <p:spPr>
          <a:xfrm>
            <a:off x="6216848" y="692696"/>
            <a:ext cx="2664296" cy="10556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800" dirty="0"/>
              <a:t>obslužná trieda + jadro</a:t>
            </a:r>
          </a:p>
        </p:txBody>
      </p:sp>
      <p:sp>
        <p:nvSpPr>
          <p:cNvPr id="13" name="BlokTextu 12"/>
          <p:cNvSpPr txBox="1"/>
          <p:nvPr/>
        </p:nvSpPr>
        <p:spPr>
          <a:xfrm>
            <a:off x="6216848" y="5517232"/>
            <a:ext cx="2664296" cy="5788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800" dirty="0"/>
              <a:t>spustenie</a:t>
            </a:r>
          </a:p>
        </p:txBody>
      </p:sp>
    </p:spTree>
    <p:extLst>
      <p:ext uri="{BB962C8B-B14F-4D97-AF65-F5344CB8AC3E}">
        <p14:creationId xmlns:p14="http://schemas.microsoft.com/office/powerpoint/2010/main" val="209392999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Parametre konštruktora</a:t>
            </a:r>
          </a:p>
        </p:txBody>
      </p:sp>
      <p:graphicFrame>
        <p:nvGraphicFramePr>
          <p:cNvPr id="6" name="Zástupný symbol obsahu 5"/>
          <p:cNvGraphicFramePr>
            <a:graphicFrameLocks noGrp="1"/>
          </p:cNvGraphicFramePr>
          <p:nvPr>
            <p:ph idx="1"/>
          </p:nvPr>
        </p:nvGraphicFramePr>
        <p:xfrm>
          <a:off x="467544" y="1916832"/>
          <a:ext cx="8229600" cy="451104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200" b="1" dirty="0" err="1"/>
                        <a:t>null</a:t>
                      </a:r>
                      <a:endParaRPr lang="sk-SK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200" dirty="0"/>
                        <a:t>menný priestor sa určí automaticky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200" b="1" dirty="0" err="1"/>
                        <a:t>null</a:t>
                      </a:r>
                      <a:endParaRPr lang="sk-SK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200" dirty="0"/>
                        <a:t>URL pre </a:t>
                      </a:r>
                      <a:r>
                        <a:rPr lang="sk-SK" sz="2200" dirty="0" err="1"/>
                        <a:t>endpoint</a:t>
                      </a:r>
                      <a:r>
                        <a:rPr lang="sk-SK" sz="2200" dirty="0"/>
                        <a:t> sa určí automaticky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200" b="1" dirty="0"/>
                        <a:t>"./</a:t>
                      </a:r>
                      <a:r>
                        <a:rPr lang="sk-SK" sz="2200" b="1" dirty="0" err="1"/>
                        <a:t>cache</a:t>
                      </a:r>
                      <a:r>
                        <a:rPr lang="sk-SK" sz="2200" b="1" dirty="0"/>
                        <a:t>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200" dirty="0"/>
                        <a:t>adresár s </a:t>
                      </a:r>
                      <a:r>
                        <a:rPr lang="sk-SK" sz="2200" dirty="0" err="1"/>
                        <a:t>cache</a:t>
                      </a:r>
                      <a:r>
                        <a:rPr lang="sk-SK" sz="2200" baseline="0" dirty="0"/>
                        <a:t> (s právom na zápis)</a:t>
                      </a:r>
                      <a:endParaRPr lang="sk-SK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200" b="1" dirty="0" err="1"/>
                        <a:t>Array</a:t>
                      </a:r>
                      <a:r>
                        <a:rPr lang="sk-SK" sz="2200" b="1" dirty="0"/>
                        <a:t>("</a:t>
                      </a:r>
                      <a:r>
                        <a:rPr lang="sk-SK" sz="2200" b="1" dirty="0" err="1"/>
                        <a:t>class.translator.php</a:t>
                      </a:r>
                      <a:r>
                        <a:rPr lang="sk-SK" sz="2200" b="1" dirty="0"/>
                        <a:t>")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200" dirty="0"/>
                        <a:t>obslužné triedy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200" b="1" dirty="0" err="1"/>
                        <a:t>null</a:t>
                      </a:r>
                      <a:endParaRPr lang="sk-SK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200" dirty="0"/>
                        <a:t>názov obslužnej triedy sa určí automaticky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200" b="1" dirty="0" err="1"/>
                        <a:t>null</a:t>
                      </a:r>
                      <a:endParaRPr lang="sk-SK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200" dirty="0"/>
                        <a:t>zverejnené</a:t>
                      </a:r>
                      <a:r>
                        <a:rPr lang="sk-SK" sz="2200" baseline="0" dirty="0"/>
                        <a:t> metódy sú anotované</a:t>
                      </a:r>
                      <a:endParaRPr lang="sk-SK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200" b="1" dirty="0" err="1"/>
                        <a:t>null</a:t>
                      </a:r>
                      <a:endParaRPr lang="sk-SK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200" dirty="0"/>
                        <a:t>komplexné typy sú anotované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200" b="1" dirty="0" err="1"/>
                        <a:t>false</a:t>
                      </a:r>
                      <a:endParaRPr lang="sk-SK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200" dirty="0"/>
                        <a:t>neposielať</a:t>
                      </a:r>
                      <a:r>
                        <a:rPr lang="sk-SK" sz="2200" baseline="0" dirty="0"/>
                        <a:t> hneď WSDL</a:t>
                      </a:r>
                      <a:endParaRPr lang="sk-SK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200" b="1" dirty="0" err="1"/>
                        <a:t>false</a:t>
                      </a:r>
                      <a:endParaRPr lang="sk-SK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200" dirty="0"/>
                        <a:t>server ne</a:t>
                      </a:r>
                      <a:r>
                        <a:rPr lang="sk-SK" sz="2200" baseline="0" dirty="0"/>
                        <a:t>spúšťať v konštruktore</a:t>
                      </a:r>
                      <a:endParaRPr lang="sk-SK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695299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60" y="620688"/>
            <a:ext cx="8644024" cy="55446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217130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7340"/>
            <a:ext cx="8136904" cy="64399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BlokTextu 4"/>
          <p:cNvSpPr txBox="1"/>
          <p:nvPr/>
        </p:nvSpPr>
        <p:spPr>
          <a:xfrm>
            <a:off x="5940152" y="1052736"/>
            <a:ext cx="2664296" cy="15323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800" dirty="0"/>
              <a:t>automaticky generované WSDL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6084168" y="3151295"/>
            <a:ext cx="1440160" cy="432048"/>
          </a:xfrm>
          <a:prstGeom prst="roundRect">
            <a:avLst/>
          </a:prstGeom>
          <a:solidFill>
            <a:schemeClr val="accent6">
              <a:alpha val="29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endParaRPr lang="sk-SK" sz="3600" dirty="0"/>
          </a:p>
        </p:txBody>
      </p:sp>
      <p:sp>
        <p:nvSpPr>
          <p:cNvPr id="7" name="BlokTextu 6"/>
          <p:cNvSpPr txBox="1"/>
          <p:nvPr/>
        </p:nvSpPr>
        <p:spPr>
          <a:xfrm>
            <a:off x="1979712" y="4437112"/>
            <a:ext cx="1440160" cy="432048"/>
          </a:xfrm>
          <a:prstGeom prst="roundRect">
            <a:avLst/>
          </a:prstGeom>
          <a:solidFill>
            <a:schemeClr val="accent6">
              <a:alpha val="29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endParaRPr lang="sk-SK" sz="3600" dirty="0"/>
          </a:p>
        </p:txBody>
      </p:sp>
      <p:sp>
        <p:nvSpPr>
          <p:cNvPr id="8" name="BlokTextu 7"/>
          <p:cNvSpPr txBox="1"/>
          <p:nvPr/>
        </p:nvSpPr>
        <p:spPr>
          <a:xfrm>
            <a:off x="1979712" y="3861048"/>
            <a:ext cx="1440160" cy="432048"/>
          </a:xfrm>
          <a:prstGeom prst="roundRect">
            <a:avLst/>
          </a:prstGeom>
          <a:solidFill>
            <a:schemeClr val="accent6">
              <a:alpha val="29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176344464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symbol obsahu 6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4800" dirty="0"/>
              <a:t>Vytvorte </a:t>
            </a:r>
            <a:r>
              <a:rPr lang="sk-SK" sz="4800" dirty="0" err="1"/>
              <a:t>pythonovského</a:t>
            </a:r>
            <a:r>
              <a:rPr lang="sk-SK" sz="4800" dirty="0"/>
              <a:t> klienta k JAX-WS službe</a:t>
            </a:r>
          </a:p>
        </p:txBody>
      </p:sp>
    </p:spTree>
    <p:extLst>
      <p:ext uri="{BB962C8B-B14F-4D97-AF65-F5344CB8AC3E}">
        <p14:creationId xmlns:p14="http://schemas.microsoft.com/office/powerpoint/2010/main" val="172880403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11"/>
          <p:cNvSpPr txBox="1"/>
          <p:nvPr/>
        </p:nvSpPr>
        <p:spPr>
          <a:xfrm>
            <a:off x="467544" y="2492896"/>
            <a:ext cx="8064896" cy="30987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4400" dirty="0"/>
              <a:t>http://</a:t>
            </a:r>
            <a:r>
              <a:rPr lang="sk-SK" sz="4400" dirty="0" err="1"/>
              <a:t>ics.upjs.sk</a:t>
            </a:r>
            <a:r>
              <a:rPr lang="sk-SK" sz="4400" dirty="0"/>
              <a:t>/~</a:t>
            </a:r>
            <a:r>
              <a:rPr lang="sk-SK" sz="4400" dirty="0" err="1"/>
              <a:t>novotnyr</a:t>
            </a:r>
            <a:r>
              <a:rPr lang="sk-SK" sz="4400" dirty="0"/>
              <a:t>/blog/1481/pysimplesoap-pythonovsky-klient-k-webovej-sluzbe-jax-ws-2-0-2013</a:t>
            </a:r>
          </a:p>
        </p:txBody>
      </p:sp>
    </p:spTree>
    <p:extLst>
      <p:ext uri="{BB962C8B-B14F-4D97-AF65-F5344CB8AC3E}">
        <p14:creationId xmlns:p14="http://schemas.microsoft.com/office/powerpoint/2010/main" val="1766113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Ako postaviť </a:t>
            </a:r>
            <a:r>
              <a:rPr lang="sk-SK" dirty="0" err="1"/>
              <a:t>endpoint</a:t>
            </a:r>
            <a:r>
              <a:rPr lang="sk-SK" dirty="0"/>
              <a:t>?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k-SK" sz="3600" dirty="0"/>
              <a:t>vezmem HTTP server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3600" dirty="0"/>
              <a:t>prijmem XML v požiadavke + </a:t>
            </a:r>
            <a:r>
              <a:rPr lang="sk-SK" sz="3600" dirty="0" err="1"/>
              <a:t>naparsujem</a:t>
            </a:r>
            <a:endParaRPr lang="sk-SK" sz="3600" dirty="0"/>
          </a:p>
          <a:p>
            <a:pPr marL="514350" indent="-514350">
              <a:buFont typeface="+mj-lt"/>
              <a:buAutoNum type="arabicPeriod"/>
            </a:pPr>
            <a:r>
              <a:rPr lang="sk-SK" sz="3600" dirty="0"/>
              <a:t>spočítam výsledok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3600" dirty="0"/>
              <a:t>zlepím XML, pošlem do odpovede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3600" dirty="0"/>
              <a:t>???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4400" b="1" dirty="0"/>
              <a:t>PROFIT!</a:t>
            </a:r>
          </a:p>
        </p:txBody>
      </p:sp>
    </p:spTree>
    <p:extLst>
      <p:ext uri="{BB962C8B-B14F-4D97-AF65-F5344CB8AC3E}">
        <p14:creationId xmlns:p14="http://schemas.microsoft.com/office/powerpoint/2010/main" val="76308364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aven">
      <a:majorFont>
        <a:latin typeface="GFS Neohellenic Rg"/>
        <a:ea typeface=""/>
        <a:cs typeface=""/>
      </a:majorFont>
      <a:minorFont>
        <a:latin typeface="GFS Neohellenic R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6129</TotalTime>
  <Words>2229</Words>
  <Application>Microsoft Macintosh PowerPoint</Application>
  <PresentationFormat>On-screen Show (4:3)</PresentationFormat>
  <Paragraphs>492</Paragraphs>
  <Slides>86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0" baseType="lpstr">
      <vt:lpstr>Arial</vt:lpstr>
      <vt:lpstr>Calibri</vt:lpstr>
      <vt:lpstr>GFS Neohellenic Rg</vt:lpstr>
      <vt:lpstr>Motív Office</vt:lpstr>
      <vt:lpstr>SOAPované distribuované systémy</vt:lpstr>
      <vt:lpstr>20. storočie v Remote Procedure Calls</vt:lpstr>
      <vt:lpstr>Čo bol je SOAP?</vt:lpstr>
      <vt:lpstr>PowerPoint Presentation</vt:lpstr>
      <vt:lpstr>PowerPoint Presentation</vt:lpstr>
      <vt:lpstr>SOAP</vt:lpstr>
      <vt:lpstr>PowerPoint Presentation</vt:lpstr>
      <vt:lpstr>PowerPoint Presentation</vt:lpstr>
      <vt:lpstr>Ako postaviť endpoint?</vt:lpstr>
      <vt:lpstr>Instantný SOAP service v Jave</vt:lpstr>
      <vt:lpstr>PowerPoint Presentation</vt:lpstr>
      <vt:lpstr>JAX-WS: webservices v Jave</vt:lpstr>
      <vt:lpstr>PowerPoint Presentation</vt:lpstr>
      <vt:lpstr>PowerPoint Presentation</vt:lpstr>
      <vt:lpstr>PowerPoint Presentation</vt:lpstr>
      <vt:lpstr>Ako sa pripojiť?</vt:lpstr>
      <vt:lpstr>WSDL</vt:lpstr>
      <vt:lpstr>WSDL: automatické generovanie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Ako vytvoriť klienta v main()</vt:lpstr>
      <vt:lpstr>V predošlých dieloch sme videli</vt:lpstr>
      <vt:lpstr>Sumár</vt:lpstr>
      <vt:lpstr>PowerPoint Presentation</vt:lpstr>
      <vt:lpstr>WSDL</vt:lpstr>
      <vt:lpstr>Návrh webových služieb</vt:lpstr>
      <vt:lpstr>Contract-last! Bottom-up</vt:lpstr>
      <vt:lpstr>Contract-first! Top Down!</vt:lpstr>
      <vt:lpstr>XML schéma: XSD</vt:lpstr>
      <vt:lpstr>Príklad XSD definície</vt:lpstr>
      <vt:lpstr>PowerPoint Presentation</vt:lpstr>
      <vt:lpstr>PowerPoint Presentation</vt:lpstr>
      <vt:lpstr>PowerPoint Presentation</vt:lpstr>
      <vt:lpstr>Ručná tvorba WSDL</vt:lpstr>
      <vt:lpstr>Nástroje</vt:lpstr>
      <vt:lpstr>Postup</vt:lpstr>
      <vt:lpstr>PowerPoint Presentation</vt:lpstr>
      <vt:lpstr>PowerPoint Presentation</vt:lpstr>
      <vt:lpstr>Tvorba WSDL: screencast</vt:lpstr>
      <vt:lpstr>WSDL -&gt; Server</vt:lpstr>
      <vt:lpstr>Tutoriál pre generovanie JAX-WS 2.0</vt:lpstr>
      <vt:lpstr>WSDL -&gt; klient</vt:lpstr>
      <vt:lpstr>PowerPoint Presentation</vt:lpstr>
      <vt:lpstr>Encoding rules</vt:lpstr>
      <vt:lpstr>Je jeden svet a predsa sú dva svety...</vt:lpstr>
      <vt:lpstr>PowerPoint Presentation</vt:lpstr>
      <vt:lpstr>RPC/encoded</vt:lpstr>
      <vt:lpstr>RPC/literal</vt:lpstr>
      <vt:lpstr>Document/literal</vt:lpstr>
      <vt:lpstr>WS-I Document/literal</vt:lpstr>
      <vt:lpstr>RPC vs Document</vt:lpstr>
      <vt:lpstr>Štýly sťažujú interop</vt:lpstr>
      <vt:lpstr>Aký štýl v praxi?</vt:lpstr>
      <vt:lpstr>PowerPoint Presentation</vt:lpstr>
      <vt:lpstr>RPC/Encoded je zlo nonštandard</vt:lpstr>
      <vt:lpstr>RPC/Encoded do WSDL</vt:lpstr>
      <vt:lpstr>RPC/Encoded a Java</vt:lpstr>
      <vt:lpstr>Apache Axis 1.0</vt:lpstr>
      <vt:lpstr>SoapUI Preferences</vt:lpstr>
      <vt:lpstr>PowerPoint Presentation</vt:lpstr>
      <vt:lpstr>PowerPoint Presentation</vt:lpstr>
      <vt:lpstr>Java klient (main())</vt:lpstr>
      <vt:lpstr>Článok o Axise: server + klient</vt:lpstr>
      <vt:lpstr>PowerPoint Presentation</vt:lpstr>
      <vt:lpstr>PowerPoint Presentation</vt:lpstr>
      <vt:lpstr>SoapServer: štandard v PHP</vt:lpstr>
      <vt:lpstr>PhpWsdl</vt:lpstr>
      <vt:lpstr>Inštalácia</vt:lpstr>
      <vt:lpstr>PowerPoint Presentation</vt:lpstr>
      <vt:lpstr>PowerPoint Presentation</vt:lpstr>
      <vt:lpstr>Parametre konštruktora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RESTované distribuované systémy</dc:title>
  <dc:creator>rn</dc:creator>
  <cp:lastModifiedBy>RNDr. Róbert Novotný PhD.</cp:lastModifiedBy>
  <cp:revision>54</cp:revision>
  <dcterms:created xsi:type="dcterms:W3CDTF">2012-11-18T12:40:00Z</dcterms:created>
  <dcterms:modified xsi:type="dcterms:W3CDTF">2019-09-30T14:04:18Z</dcterms:modified>
</cp:coreProperties>
</file>