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3" r:id="rId2"/>
    <p:sldId id="257" r:id="rId3"/>
    <p:sldId id="284" r:id="rId4"/>
    <p:sldId id="258" r:id="rId5"/>
    <p:sldId id="259" r:id="rId6"/>
    <p:sldId id="261" r:id="rId7"/>
    <p:sldId id="262" r:id="rId8"/>
    <p:sldId id="263" r:id="rId9"/>
    <p:sldId id="264" r:id="rId10"/>
    <p:sldId id="277" r:id="rId11"/>
    <p:sldId id="266" r:id="rId12"/>
    <p:sldId id="279" r:id="rId13"/>
    <p:sldId id="280" r:id="rId14"/>
    <p:sldId id="281" r:id="rId15"/>
    <p:sldId id="267" r:id="rId16"/>
    <p:sldId id="289" r:id="rId17"/>
    <p:sldId id="269" r:id="rId18"/>
    <p:sldId id="268" r:id="rId19"/>
    <p:sldId id="285" r:id="rId20"/>
    <p:sldId id="271" r:id="rId21"/>
    <p:sldId id="286" r:id="rId22"/>
    <p:sldId id="288" r:id="rId23"/>
    <p:sldId id="287" r:id="rId24"/>
    <p:sldId id="292" r:id="rId25"/>
    <p:sldId id="298" r:id="rId26"/>
    <p:sldId id="291" r:id="rId27"/>
    <p:sldId id="293" r:id="rId28"/>
    <p:sldId id="294" r:id="rId29"/>
    <p:sldId id="296" r:id="rId30"/>
    <p:sldId id="297" r:id="rId31"/>
    <p:sldId id="299" r:id="rId32"/>
    <p:sldId id="300" r:id="rId33"/>
    <p:sldId id="301" r:id="rId34"/>
    <p:sldId id="302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1" r:id="rId52"/>
    <p:sldId id="320" r:id="rId53"/>
    <p:sldId id="323" r:id="rId54"/>
    <p:sldId id="322" r:id="rId5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81937" autoAdjust="0"/>
  </p:normalViewPr>
  <p:slideViewPr>
    <p:cSldViewPr>
      <p:cViewPr>
        <p:scale>
          <a:sx n="75" d="100"/>
          <a:sy n="75" d="100"/>
        </p:scale>
        <p:origin x="4208" y="1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commentAuthors" Target="commentAuthor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teoretické základy 1973 (</a:t>
            </a:r>
            <a:r>
              <a:rPr lang="sk-SK" dirty="0" err="1" smtClean="0"/>
              <a:t>Hewitt</a:t>
            </a:r>
            <a:r>
              <a:rPr lang="sk-SK" dirty="0" smtClean="0"/>
              <a:t>, </a:t>
            </a:r>
            <a:r>
              <a:rPr lang="sk-SK" dirty="0" err="1" smtClean="0"/>
              <a:t>Bishop</a:t>
            </a:r>
            <a:r>
              <a:rPr lang="sk-SK" dirty="0" smtClean="0"/>
              <a:t>, </a:t>
            </a:r>
            <a:r>
              <a:rPr lang="sk-SK" dirty="0" err="1" smtClean="0"/>
              <a:t>Steiger</a:t>
            </a:r>
            <a:r>
              <a:rPr lang="sk-SK" dirty="0" smtClean="0"/>
              <a:t>)</a:t>
            </a:r>
          </a:p>
          <a:p>
            <a:r>
              <a:rPr lang="sk-SK" dirty="0" smtClean="0"/>
              <a:t>implementácia: jazyk </a:t>
            </a:r>
            <a:r>
              <a:rPr lang="sk-SK" dirty="0" err="1" smtClean="0"/>
              <a:t>Erlang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1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Props</a:t>
            </a:r>
            <a:r>
              <a:rPr lang="sk-SK" dirty="0" smtClean="0"/>
              <a:t>: konfiguračná trieda s nastaveniami pre vytváranie </a:t>
            </a:r>
            <a:r>
              <a:rPr lang="sk-SK" dirty="0" err="1" smtClean="0"/>
              <a:t>aktorov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43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http://nurkiewicz.blogspot.sk/2013/07/managing-congested-actors-in-akka.html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34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618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http://letitcrash.com/post/30165507578/shutdown-patterns-in-akka-2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41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1774870"/>
            <a:ext cx="75082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700" b="1" dirty="0" err="1" smtClean="0">
                <a:solidFill>
                  <a:srgbClr val="FEF2E8"/>
                </a:solidFill>
              </a:rPr>
              <a:t>akka</a:t>
            </a:r>
            <a:endParaRPr lang="sk-SK" sz="287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19.12.16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Aktorový</a:t>
            </a:r>
            <a:r>
              <a:rPr lang="sk-SK" dirty="0" smtClean="0"/>
              <a:t> model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Róbert Novotný</a:t>
            </a:r>
          </a:p>
          <a:p>
            <a:r>
              <a:rPr lang="sk-SK" dirty="0" smtClean="0"/>
              <a:t>UINF/KOPR, </a:t>
            </a:r>
            <a:br>
              <a:rPr lang="sk-SK" dirty="0" smtClean="0"/>
            </a:br>
            <a:r>
              <a:rPr lang="sk-SK" dirty="0" smtClean="0"/>
              <a:t>19. </a:t>
            </a:r>
            <a:r>
              <a:rPr lang="sk-SK" dirty="0" smtClean="0"/>
              <a:t>december </a:t>
            </a:r>
            <a:r>
              <a:rPr lang="sk-SK" dirty="0" smtClean="0"/>
              <a:t>2016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461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Implementácie </a:t>
            </a:r>
            <a:r>
              <a:rPr lang="sk-SK" dirty="0" err="1" smtClean="0"/>
              <a:t>aktorového</a:t>
            </a:r>
            <a:r>
              <a:rPr lang="sk-SK" dirty="0" smtClean="0"/>
              <a:t> modelu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Erlang</a:t>
            </a:r>
            <a:endParaRPr lang="sk-SK" sz="3600" dirty="0" smtClean="0"/>
          </a:p>
          <a:p>
            <a:pPr lvl="1"/>
            <a:r>
              <a:rPr lang="sk-SK" sz="3200" dirty="0" err="1" smtClean="0"/>
              <a:t>funkcionálny</a:t>
            </a:r>
            <a:r>
              <a:rPr lang="sk-SK" sz="3200" dirty="0" smtClean="0"/>
              <a:t> jazyk</a:t>
            </a:r>
          </a:p>
          <a:p>
            <a:pPr lvl="1"/>
            <a:r>
              <a:rPr lang="sk-SK" sz="3200" dirty="0" smtClean="0"/>
              <a:t>namiesto </a:t>
            </a:r>
            <a:r>
              <a:rPr lang="sk-SK" sz="3200" dirty="0" err="1" smtClean="0"/>
              <a:t>zdieľaného</a:t>
            </a:r>
            <a:r>
              <a:rPr lang="sk-SK" sz="3200" dirty="0" smtClean="0"/>
              <a:t> stavu odovzdávanie správ</a:t>
            </a:r>
          </a:p>
          <a:p>
            <a:r>
              <a:rPr lang="sk-SK" sz="3600" dirty="0" err="1" smtClean="0"/>
              <a:t>Akka</a:t>
            </a:r>
            <a:endParaRPr lang="sk-SK" sz="3600" dirty="0" smtClean="0"/>
          </a:p>
          <a:p>
            <a:pPr lvl="1"/>
            <a:r>
              <a:rPr lang="sk-SK" sz="3200" dirty="0" err="1"/>
              <a:t>open</a:t>
            </a:r>
            <a:r>
              <a:rPr lang="sk-SK" sz="3200" dirty="0"/>
              <a:t> </a:t>
            </a:r>
            <a:r>
              <a:rPr lang="sk-SK" sz="3200" dirty="0" err="1"/>
              <a:t>source</a:t>
            </a:r>
            <a:r>
              <a:rPr lang="sk-SK" sz="3200" dirty="0"/>
              <a:t> </a:t>
            </a:r>
            <a:r>
              <a:rPr lang="sk-SK" sz="3200" dirty="0" err="1"/>
              <a:t>framework</a:t>
            </a:r>
            <a:r>
              <a:rPr lang="sk-SK" sz="3200" dirty="0"/>
              <a:t> pre </a:t>
            </a:r>
            <a:r>
              <a:rPr lang="sk-SK" sz="3200" dirty="0" err="1"/>
              <a:t>aktorov</a:t>
            </a:r>
            <a:endParaRPr lang="sk-SK" sz="3200" dirty="0"/>
          </a:p>
          <a:p>
            <a:pPr lvl="1"/>
            <a:r>
              <a:rPr lang="sk-SK" sz="3200" dirty="0"/>
              <a:t>implementácie: </a:t>
            </a:r>
            <a:r>
              <a:rPr lang="sk-SK" sz="3200" dirty="0" err="1"/>
              <a:t>Java</a:t>
            </a:r>
            <a:r>
              <a:rPr lang="sk-SK" sz="3200" dirty="0"/>
              <a:t> / </a:t>
            </a:r>
            <a:r>
              <a:rPr lang="sk-SK" sz="3200" dirty="0" err="1" smtClean="0"/>
              <a:t>Scala</a:t>
            </a:r>
            <a:endParaRPr lang="sk-SK" sz="3200" dirty="0" smtClean="0"/>
          </a:p>
          <a:p>
            <a:pPr lvl="1"/>
            <a:endParaRPr lang="sk-SK" sz="3200" dirty="0"/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0141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Aktory</a:t>
            </a:r>
            <a:r>
              <a:rPr lang="sk-SK" dirty="0" smtClean="0"/>
              <a:t> v </a:t>
            </a:r>
            <a:r>
              <a:rPr lang="sk-SK" dirty="0" err="1" smtClean="0"/>
              <a:t>Akke</a:t>
            </a:r>
            <a:r>
              <a:rPr lang="sk-SK" dirty="0" smtClean="0"/>
              <a:t> = </a:t>
            </a:r>
            <a:r>
              <a:rPr lang="sk-SK" dirty="0" err="1" smtClean="0"/>
              <a:t>akktory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objekty so stavom a správaním	</a:t>
            </a:r>
          </a:p>
          <a:p>
            <a:pPr lvl="1"/>
            <a:r>
              <a:rPr lang="sk-SK" dirty="0" smtClean="0"/>
              <a:t>deja </a:t>
            </a:r>
            <a:r>
              <a:rPr lang="sk-SK" dirty="0" err="1" smtClean="0"/>
              <a:t>vu</a:t>
            </a:r>
            <a:r>
              <a:rPr lang="sk-SK" dirty="0" smtClean="0"/>
              <a:t> z OOP</a:t>
            </a:r>
          </a:p>
          <a:p>
            <a:r>
              <a:rPr lang="sk-SK" dirty="0" smtClean="0"/>
              <a:t>stav i správanie sa menia len na základe prijatej správy</a:t>
            </a:r>
          </a:p>
          <a:p>
            <a:r>
              <a:rPr lang="sk-SK" dirty="0" err="1" smtClean="0"/>
              <a:t>aktor</a:t>
            </a:r>
            <a:r>
              <a:rPr lang="sk-SK" dirty="0" smtClean="0"/>
              <a:t> v </a:t>
            </a:r>
            <a:r>
              <a:rPr lang="sk-SK" dirty="0" err="1" smtClean="0"/>
              <a:t>Akke</a:t>
            </a:r>
            <a:r>
              <a:rPr lang="sk-SK" dirty="0" smtClean="0"/>
              <a:t>: implementovaný ako vlákno</a:t>
            </a:r>
          </a:p>
          <a:p>
            <a:pPr lvl="1"/>
            <a:r>
              <a:rPr lang="sk-SK" dirty="0" smtClean="0"/>
              <a:t>to nás nemá čo zaujímať ;-)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431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Hello</a:t>
            </a:r>
            <a:r>
              <a:rPr lang="sk-SK" dirty="0" smtClean="0"/>
              <a:t> </a:t>
            </a:r>
            <a:r>
              <a:rPr lang="sk-SK" dirty="0" err="1" smtClean="0"/>
              <a:t>World</a:t>
            </a:r>
            <a:r>
              <a:rPr lang="sk-SK" dirty="0" smtClean="0"/>
              <a:t> </a:t>
            </a:r>
            <a:r>
              <a:rPr lang="sk-SK" dirty="0" err="1" smtClean="0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import </a:t>
            </a:r>
            <a:r>
              <a:rPr lang="en-US" sz="2800" dirty="0" err="1"/>
              <a:t>akka.actor.UntypedActor</a:t>
            </a:r>
            <a:r>
              <a:rPr lang="en-US" sz="2800" dirty="0"/>
              <a:t>;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akka.event</a:t>
            </a:r>
            <a:r>
              <a:rPr lang="en-US" sz="2800" dirty="0" smtClean="0"/>
              <a:t>.</a:t>
            </a:r>
            <a:r>
              <a:rPr lang="sk-SK" sz="2800" dirty="0" smtClean="0"/>
              <a:t>*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 smtClean="0"/>
              <a:t>public </a:t>
            </a:r>
            <a:r>
              <a:rPr lang="en-US" sz="2800" dirty="0"/>
              <a:t>class </a:t>
            </a:r>
            <a:r>
              <a:rPr lang="sk-SK" sz="2800" dirty="0" err="1" smtClean="0"/>
              <a:t>Example</a:t>
            </a:r>
            <a:r>
              <a:rPr lang="en-US" sz="2800" dirty="0" smtClean="0"/>
              <a:t>Actor </a:t>
            </a:r>
            <a:r>
              <a:rPr lang="en-US" sz="2800" dirty="0"/>
              <a:t>extends </a:t>
            </a:r>
            <a:r>
              <a:rPr lang="en-US" sz="2800" dirty="0" err="1"/>
              <a:t>UntypedActor</a:t>
            </a:r>
            <a:r>
              <a:rPr lang="en-US" sz="2800" dirty="0"/>
              <a:t> {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private</a:t>
            </a:r>
            <a:r>
              <a:rPr lang="sk-SK" sz="2800" dirty="0" smtClean="0"/>
              <a:t> </a:t>
            </a:r>
            <a:r>
              <a:rPr lang="en-US" sz="2800" dirty="0" err="1" smtClean="0"/>
              <a:t>LoggingAdapter</a:t>
            </a:r>
            <a:r>
              <a:rPr lang="en-US" sz="2800" dirty="0" smtClean="0"/>
              <a:t> </a:t>
            </a:r>
            <a:r>
              <a:rPr lang="en-US" sz="2800" dirty="0"/>
              <a:t>log 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  </a:t>
            </a:r>
            <a:r>
              <a:rPr lang="en-US" sz="2800" dirty="0" smtClean="0"/>
              <a:t>= </a:t>
            </a:r>
            <a:r>
              <a:rPr lang="en-US" sz="2800" dirty="0" err="1"/>
              <a:t>Logging.getLogger</a:t>
            </a:r>
            <a:r>
              <a:rPr lang="en-US" sz="2800" dirty="0"/>
              <a:t>(</a:t>
            </a:r>
            <a:r>
              <a:rPr lang="en-US" sz="2800" dirty="0" err="1"/>
              <a:t>getContext</a:t>
            </a:r>
            <a:r>
              <a:rPr lang="en-US" sz="2800" dirty="0"/>
              <a:t>().system(), this);</a:t>
            </a:r>
          </a:p>
          <a:p>
            <a:endParaRPr lang="en-US" sz="2800" dirty="0"/>
          </a:p>
          <a:p>
            <a:r>
              <a:rPr lang="sk-SK" sz="2800" dirty="0" smtClean="0"/>
              <a:t>  </a:t>
            </a:r>
            <a:r>
              <a:rPr lang="en-US" sz="2800" dirty="0" smtClean="0"/>
              <a:t>public </a:t>
            </a:r>
            <a:r>
              <a:rPr lang="en-US" sz="2800" dirty="0"/>
              <a:t>void </a:t>
            </a:r>
            <a:r>
              <a:rPr lang="en-US" sz="2800" dirty="0" err="1"/>
              <a:t>onReceive</a:t>
            </a:r>
            <a:r>
              <a:rPr lang="en-US" sz="2800" dirty="0"/>
              <a:t>(Object message) throws Exception </a:t>
            </a:r>
            <a:r>
              <a:rPr lang="en-US" sz="2800" dirty="0" smtClean="0"/>
              <a:t>{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</a:t>
            </a:r>
            <a:r>
              <a:rPr lang="en-US" sz="2800" dirty="0" smtClean="0"/>
              <a:t>if </a:t>
            </a:r>
            <a:r>
              <a:rPr lang="en-US" sz="2800" dirty="0"/>
              <a:t>(message </a:t>
            </a:r>
            <a:r>
              <a:rPr lang="en-US" sz="2800" dirty="0" err="1"/>
              <a:t>instanceof</a:t>
            </a:r>
            <a:r>
              <a:rPr lang="en-US" sz="2800" dirty="0"/>
              <a:t> String)</a:t>
            </a:r>
          </a:p>
          <a:p>
            <a:r>
              <a:rPr lang="sk-SK" sz="2800" dirty="0" smtClean="0"/>
              <a:t>      </a:t>
            </a:r>
            <a:r>
              <a:rPr lang="en-US" sz="2800" dirty="0" smtClean="0"/>
              <a:t>log.info</a:t>
            </a:r>
            <a:r>
              <a:rPr lang="en-US" sz="2800" dirty="0"/>
              <a:t>("Received String message: {}", message);</a:t>
            </a:r>
          </a:p>
          <a:p>
            <a:r>
              <a:rPr lang="sk-SK" sz="2800" dirty="0" smtClean="0"/>
              <a:t>    </a:t>
            </a:r>
            <a:r>
              <a:rPr lang="en-US" sz="2800" dirty="0" smtClean="0"/>
              <a:t>else</a:t>
            </a:r>
            <a:endParaRPr lang="en-US" sz="2800" dirty="0"/>
          </a:p>
          <a:p>
            <a:r>
              <a:rPr lang="sk-SK" sz="2800" dirty="0" smtClean="0"/>
              <a:t>      </a:t>
            </a:r>
            <a:r>
              <a:rPr lang="en-US" sz="2800" dirty="0" smtClean="0"/>
              <a:t>unhandled(message</a:t>
            </a:r>
            <a:r>
              <a:rPr lang="en-US" sz="2800" dirty="0"/>
              <a:t>);</a:t>
            </a:r>
          </a:p>
          <a:p>
            <a:r>
              <a:rPr lang="sk-SK" sz="2800" dirty="0" smtClean="0"/>
              <a:t>    }</a:t>
            </a:r>
            <a:endParaRPr lang="en-US" sz="2800" dirty="0"/>
          </a:p>
          <a:p>
            <a:r>
              <a:rPr lang="sk-SK" sz="2800" dirty="0" smtClean="0"/>
              <a:t>  </a:t>
            </a:r>
            <a:r>
              <a:rPr lang="en-US" sz="2800" dirty="0" smtClean="0"/>
              <a:t>}</a:t>
            </a:r>
            <a:endParaRPr lang="sk-SK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431540" y="2924944"/>
            <a:ext cx="8280920" cy="3168352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894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Hello</a:t>
            </a:r>
            <a:r>
              <a:rPr lang="sk-SK" dirty="0" smtClean="0"/>
              <a:t> </a:t>
            </a:r>
            <a:r>
              <a:rPr lang="sk-SK" dirty="0" err="1" smtClean="0"/>
              <a:t>World</a:t>
            </a:r>
            <a:r>
              <a:rPr lang="sk-SK" dirty="0" smtClean="0"/>
              <a:t> </a:t>
            </a:r>
            <a:r>
              <a:rPr lang="sk-SK" dirty="0" err="1" smtClean="0"/>
              <a:t>akktor</a:t>
            </a:r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51520" y="1988840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ActorSystem</a:t>
            </a:r>
            <a:r>
              <a:rPr lang="en-US" sz="2800" dirty="0"/>
              <a:t> system = </a:t>
            </a:r>
            <a:r>
              <a:rPr lang="en-US" sz="2800" dirty="0" err="1"/>
              <a:t>ActorSystem.create</a:t>
            </a:r>
            <a:r>
              <a:rPr lang="en-US" sz="2800" dirty="0"/>
              <a:t>();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ActorRef</a:t>
            </a:r>
            <a:r>
              <a:rPr lang="en-US" sz="2800" dirty="0"/>
              <a:t> </a:t>
            </a:r>
            <a:r>
              <a:rPr lang="sk-SK" sz="2800" dirty="0" err="1" smtClean="0"/>
              <a:t>actor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system.actorOf</a:t>
            </a:r>
            <a:r>
              <a:rPr lang="en-US" sz="2800" dirty="0" smtClean="0"/>
              <a:t>(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          </a:t>
            </a:r>
            <a:r>
              <a:rPr lang="en-US" sz="2800" dirty="0" smtClean="0"/>
              <a:t>new Props(</a:t>
            </a:r>
            <a:r>
              <a:rPr lang="sk-SK" sz="2800" dirty="0" err="1" smtClean="0"/>
              <a:t>Example</a:t>
            </a:r>
            <a:r>
              <a:rPr lang="en-US" sz="2800" dirty="0" err="1" smtClean="0"/>
              <a:t>Actor.class</a:t>
            </a:r>
            <a:r>
              <a:rPr lang="en-US" sz="2800" dirty="0"/>
              <a:t>));  </a:t>
            </a:r>
          </a:p>
          <a:p>
            <a:endParaRPr lang="en-US" sz="2800" dirty="0"/>
          </a:p>
          <a:p>
            <a:r>
              <a:rPr lang="en-US" sz="2800" dirty="0"/>
              <a:t>  for (</a:t>
            </a:r>
            <a:r>
              <a:rPr lang="en-US" sz="2800" dirty="0" err="1"/>
              <a:t>int</a:t>
            </a:r>
            <a:r>
              <a:rPr lang="en-US" sz="2800" dirty="0"/>
              <a:t> i = 0; i &lt; 5; i++) {</a:t>
            </a:r>
          </a:p>
          <a:p>
            <a:r>
              <a:rPr lang="en-US" sz="2800" dirty="0"/>
              <a:t>    </a:t>
            </a:r>
            <a:r>
              <a:rPr lang="sk-SK" sz="2800" dirty="0" err="1" smtClean="0"/>
              <a:t>actor</a:t>
            </a:r>
            <a:r>
              <a:rPr lang="en-US" sz="2800" dirty="0" smtClean="0"/>
              <a:t>.tell</a:t>
            </a:r>
            <a:r>
              <a:rPr lang="en-US" sz="2800" dirty="0"/>
              <a:t>("Hello at " + new Date());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189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Thread-safety</a:t>
            </a:r>
            <a:r>
              <a:rPr lang="sk-SK" dirty="0" smtClean="0"/>
              <a:t> </a:t>
            </a:r>
            <a:r>
              <a:rPr lang="sk-SK" dirty="0" err="1" smtClean="0"/>
              <a:t>aktorových</a:t>
            </a:r>
            <a:r>
              <a:rPr lang="sk-SK" dirty="0" smtClean="0"/>
              <a:t> tried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akktor</a:t>
            </a:r>
            <a:r>
              <a:rPr lang="sk-SK" dirty="0" smtClean="0"/>
              <a:t> spracuje správu pred spracovaním ďalšej správy</a:t>
            </a:r>
          </a:p>
          <a:p>
            <a:pPr lvl="1"/>
            <a:r>
              <a:rPr lang="sk-SK" dirty="0" smtClean="0"/>
              <a:t>v súlade s "</a:t>
            </a:r>
            <a:r>
              <a:rPr lang="sk-SK" dirty="0" err="1" smtClean="0"/>
              <a:t>happens-before</a:t>
            </a:r>
            <a:r>
              <a:rPr lang="sk-SK" dirty="0" smtClean="0"/>
              <a:t>" zásadou z JVM</a:t>
            </a:r>
            <a:endParaRPr lang="sk-SK" dirty="0"/>
          </a:p>
          <a:p>
            <a:pPr lvl="1"/>
            <a:r>
              <a:rPr lang="sk-SK" dirty="0" smtClean="0"/>
              <a:t>inštančné premenné </a:t>
            </a:r>
            <a:r>
              <a:rPr lang="sk-SK" dirty="0" err="1" smtClean="0"/>
              <a:t>akktora</a:t>
            </a:r>
            <a:r>
              <a:rPr lang="sk-SK" dirty="0" smtClean="0"/>
              <a:t> nemusia byť </a:t>
            </a:r>
            <a:r>
              <a:rPr lang="sk-SK" dirty="0" err="1" smtClean="0"/>
              <a:t>volatile</a:t>
            </a:r>
            <a:r>
              <a:rPr lang="sk-SK" dirty="0" smtClean="0"/>
              <a:t> a pod.</a:t>
            </a:r>
          </a:p>
          <a:p>
            <a:r>
              <a:rPr lang="sk-SK" dirty="0" smtClean="0"/>
              <a:t>implementácia cez ideu </a:t>
            </a:r>
            <a:r>
              <a:rPr lang="sk-SK" b="1" dirty="0" err="1" smtClean="0">
                <a:solidFill>
                  <a:schemeClr val="accent6"/>
                </a:solidFill>
              </a:rPr>
              <a:t>mailboxu</a:t>
            </a:r>
            <a:endParaRPr lang="sk-SK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Mailboxy</a:t>
            </a:r>
            <a:r>
              <a:rPr lang="sk-SK" dirty="0" smtClean="0"/>
              <a:t> a </a:t>
            </a:r>
            <a:r>
              <a:rPr lang="sk-SK" dirty="0" err="1" smtClean="0"/>
              <a:t>buffrovanie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akktor</a:t>
            </a:r>
            <a:r>
              <a:rPr lang="sk-SK" dirty="0" smtClean="0"/>
              <a:t> má </a:t>
            </a:r>
            <a:r>
              <a:rPr lang="sk-SK" dirty="0" err="1" smtClean="0"/>
              <a:t>mailbox</a:t>
            </a:r>
            <a:r>
              <a:rPr lang="sk-SK" dirty="0" smtClean="0"/>
              <a:t> v ktorom sa kopia správy</a:t>
            </a:r>
          </a:p>
          <a:p>
            <a:pPr lvl="1"/>
            <a:r>
              <a:rPr lang="sk-SK" dirty="0" smtClean="0"/>
              <a:t>každý </a:t>
            </a:r>
            <a:r>
              <a:rPr lang="sk-SK" dirty="0" err="1" smtClean="0"/>
              <a:t>akktor</a:t>
            </a:r>
            <a:r>
              <a:rPr lang="sk-SK" dirty="0" smtClean="0"/>
              <a:t> má vlastný</a:t>
            </a:r>
          </a:p>
          <a:p>
            <a:pPr lvl="1"/>
            <a:r>
              <a:rPr lang="sk-SK" dirty="0" smtClean="0"/>
              <a:t>nedajú sa </a:t>
            </a:r>
            <a:r>
              <a:rPr lang="sk-SK" dirty="0" err="1" smtClean="0"/>
              <a:t>zdieľať</a:t>
            </a:r>
            <a:endParaRPr lang="sk-SK" dirty="0" smtClean="0"/>
          </a:p>
          <a:p>
            <a:r>
              <a:rPr lang="sk-SK" dirty="0" smtClean="0"/>
              <a:t>správy </a:t>
            </a:r>
            <a:r>
              <a:rPr lang="sk-SK" dirty="0" err="1" smtClean="0"/>
              <a:t>defaultne</a:t>
            </a:r>
            <a:r>
              <a:rPr lang="sk-SK" dirty="0" smtClean="0"/>
              <a:t> radené podľa času odoslania</a:t>
            </a:r>
          </a:p>
          <a:p>
            <a:r>
              <a:rPr lang="sk-SK" dirty="0" smtClean="0"/>
              <a:t>možno využiť prioritný </a:t>
            </a:r>
            <a:r>
              <a:rPr lang="sk-SK" dirty="0" err="1" smtClean="0"/>
              <a:t>mailbox</a:t>
            </a:r>
            <a:r>
              <a:rPr lang="sk-SK" dirty="0" smtClean="0"/>
              <a:t>:</a:t>
            </a:r>
          </a:p>
          <a:p>
            <a:pPr lvl="1"/>
            <a:r>
              <a:rPr lang="sk-SK" dirty="0" smtClean="0"/>
              <a:t>radenie podľa priority</a:t>
            </a:r>
          </a:p>
          <a:p>
            <a:r>
              <a:rPr lang="sk-SK" dirty="0" err="1" smtClean="0"/>
              <a:t>mailbox</a:t>
            </a:r>
            <a:r>
              <a:rPr lang="sk-SK" dirty="0" smtClean="0"/>
              <a:t> je front!</a:t>
            </a:r>
          </a:p>
          <a:p>
            <a:pPr lvl="1"/>
            <a:r>
              <a:rPr lang="sk-SK" dirty="0" err="1" smtClean="0"/>
              <a:t>aktor</a:t>
            </a:r>
            <a:r>
              <a:rPr lang="sk-SK" dirty="0" smtClean="0"/>
              <a:t> vidí </a:t>
            </a:r>
            <a:r>
              <a:rPr lang="sk-SK" b="1" dirty="0" smtClean="0"/>
              <a:t>len</a:t>
            </a:r>
            <a:r>
              <a:rPr lang="sk-SK" dirty="0" smtClean="0"/>
              <a:t> jeho začiatok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82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sk-SK" dirty="0" err="1" smtClean="0"/>
              <a:t>ôležité</a:t>
            </a:r>
            <a:r>
              <a:rPr lang="sk-SK" dirty="0" smtClean="0"/>
              <a:t> rysy </a:t>
            </a:r>
            <a:r>
              <a:rPr lang="sk-SK" dirty="0" err="1" smtClean="0"/>
              <a:t>aktora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 smtClean="0"/>
              <a:t>aktor</a:t>
            </a:r>
            <a:r>
              <a:rPr lang="sk-SK" dirty="0" smtClean="0"/>
              <a:t> spracováva v danom čase </a:t>
            </a:r>
            <a:r>
              <a:rPr lang="sk-SK" b="1" dirty="0" smtClean="0">
                <a:solidFill>
                  <a:schemeClr val="accent6"/>
                </a:solidFill>
              </a:rPr>
              <a:t>len jednu správu</a:t>
            </a:r>
          </a:p>
          <a:p>
            <a:pPr lvl="1"/>
            <a:r>
              <a:rPr lang="sk-SK" dirty="0" smtClean="0"/>
              <a:t>ostatné sa kopia vo fronte</a:t>
            </a:r>
          </a:p>
          <a:p>
            <a:pPr lvl="1"/>
            <a:r>
              <a:rPr lang="sk-SK" dirty="0" smtClean="0"/>
              <a:t>dlhotrvajúce spracovanie správy znamená dlhšie čakanie!</a:t>
            </a:r>
          </a:p>
          <a:p>
            <a:r>
              <a:rPr lang="sk-SK" dirty="0" smtClean="0"/>
              <a:t>správy z </a:t>
            </a:r>
            <a:r>
              <a:rPr lang="sk-SK" dirty="0" err="1" smtClean="0"/>
              <a:t>aktora</a:t>
            </a:r>
            <a:r>
              <a:rPr lang="sk-SK" dirty="0" smtClean="0"/>
              <a:t> A do </a:t>
            </a:r>
            <a:r>
              <a:rPr lang="sk-SK" dirty="0" err="1" smtClean="0"/>
              <a:t>aktora</a:t>
            </a:r>
            <a:r>
              <a:rPr lang="sk-SK" dirty="0" smtClean="0"/>
              <a:t> B </a:t>
            </a:r>
            <a:r>
              <a:rPr lang="sk-SK" b="1" dirty="0" smtClean="0">
                <a:solidFill>
                  <a:schemeClr val="accent6"/>
                </a:solidFill>
              </a:rPr>
              <a:t>garantujú poradie </a:t>
            </a:r>
            <a:r>
              <a:rPr lang="sk-SK" dirty="0" smtClean="0"/>
              <a:t>doručenia</a:t>
            </a:r>
          </a:p>
          <a:p>
            <a:pPr lvl="1"/>
            <a:r>
              <a:rPr lang="sk-SK" dirty="0" smtClean="0"/>
              <a:t>ak nemáme špeciálny typ </a:t>
            </a:r>
            <a:r>
              <a:rPr lang="sk-SK" dirty="0" err="1" smtClean="0"/>
              <a:t>mailboxu</a:t>
            </a:r>
            <a:endParaRPr lang="sk-SK" dirty="0" smtClean="0"/>
          </a:p>
          <a:p>
            <a:pPr lvl="1"/>
            <a:r>
              <a:rPr lang="sk-SK" dirty="0" smtClean="0"/>
              <a:t>nespoliehajme sa na poradie doručenia správ z rozličných </a:t>
            </a:r>
            <a:r>
              <a:rPr lang="sk-SK" dirty="0" err="1" smtClean="0"/>
              <a:t>aktorov</a:t>
            </a:r>
            <a:r>
              <a:rPr lang="sk-SK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344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Typické nasadenie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rozsiahle transakčné operácie</a:t>
            </a:r>
          </a:p>
          <a:p>
            <a:pPr lvl="1"/>
            <a:r>
              <a:rPr lang="sk-SK" dirty="0" smtClean="0"/>
              <a:t>bankové systémy</a:t>
            </a:r>
          </a:p>
          <a:p>
            <a:r>
              <a:rPr lang="sk-SK" dirty="0" smtClean="0"/>
              <a:t>SOAP/REST </a:t>
            </a:r>
            <a:r>
              <a:rPr lang="sk-SK" dirty="0" err="1" smtClean="0"/>
              <a:t>webservices</a:t>
            </a:r>
            <a:endParaRPr lang="sk-SK" dirty="0"/>
          </a:p>
          <a:p>
            <a:pPr lvl="1"/>
            <a:r>
              <a:rPr lang="sk-SK" dirty="0" smtClean="0"/>
              <a:t>tony volaní, ktoré nepotrebujú stav</a:t>
            </a:r>
          </a:p>
          <a:p>
            <a:r>
              <a:rPr lang="sk-SK" dirty="0" smtClean="0"/>
              <a:t>dávkové spracovanie</a:t>
            </a:r>
          </a:p>
          <a:p>
            <a:pPr lvl="1"/>
            <a:r>
              <a:rPr lang="sk-SK" dirty="0" err="1" smtClean="0"/>
              <a:t>map</a:t>
            </a:r>
            <a:r>
              <a:rPr lang="sk-SK" dirty="0" smtClean="0"/>
              <a:t>/</a:t>
            </a:r>
            <a:r>
              <a:rPr lang="sk-SK" dirty="0" err="1" smtClean="0"/>
              <a:t>reduce</a:t>
            </a:r>
            <a:r>
              <a:rPr lang="sk-SK" dirty="0" smtClean="0"/>
              <a:t>, </a:t>
            </a:r>
            <a:r>
              <a:rPr lang="sk-SK" dirty="0" err="1" smtClean="0"/>
              <a:t>grid</a:t>
            </a:r>
            <a:r>
              <a:rPr lang="sk-SK" dirty="0" smtClean="0"/>
              <a:t>..</a:t>
            </a:r>
          </a:p>
          <a:p>
            <a:r>
              <a:rPr lang="sk-SK" dirty="0" smtClean="0"/>
              <a:t>integrácia systémov</a:t>
            </a:r>
          </a:p>
          <a:p>
            <a:pPr lvl="1"/>
            <a:r>
              <a:rPr lang="sk-SK" dirty="0" err="1" smtClean="0"/>
              <a:t>mediácia</a:t>
            </a:r>
            <a:r>
              <a:rPr lang="sk-SK" dirty="0" smtClean="0"/>
              <a:t>, transformácia správ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87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črty </a:t>
            </a:r>
            <a:r>
              <a:rPr lang="sk-SK" dirty="0" err="1" smtClean="0"/>
              <a:t>akktorov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hierarchia </a:t>
            </a:r>
            <a:r>
              <a:rPr lang="sk-SK" dirty="0" err="1" smtClean="0"/>
              <a:t>akktorov</a:t>
            </a:r>
            <a:endParaRPr lang="sk-SK" dirty="0" smtClean="0"/>
          </a:p>
          <a:p>
            <a:pPr lvl="1"/>
            <a:r>
              <a:rPr lang="sk-SK" dirty="0" smtClean="0"/>
              <a:t>vhodné pri rozdeľovaní práce na </a:t>
            </a:r>
            <a:r>
              <a:rPr lang="sk-SK" dirty="0" err="1" smtClean="0"/>
              <a:t>podúlohy</a:t>
            </a:r>
            <a:endParaRPr lang="sk-SK" dirty="0" smtClean="0"/>
          </a:p>
          <a:p>
            <a:r>
              <a:rPr lang="sk-SK" dirty="0" smtClean="0"/>
              <a:t>jednoznačná identifikácia</a:t>
            </a:r>
          </a:p>
          <a:p>
            <a:pPr lvl="1"/>
            <a:r>
              <a:rPr lang="sk-SK" dirty="0" smtClean="0"/>
              <a:t>pomocou URI (</a:t>
            </a:r>
            <a:r>
              <a:rPr lang="sk-SK" dirty="0" err="1" smtClean="0"/>
              <a:t>hostname</a:t>
            </a:r>
            <a:r>
              <a:rPr lang="sk-SK" dirty="0" smtClean="0"/>
              <a:t>, port, cesta)</a:t>
            </a:r>
          </a:p>
          <a:p>
            <a:r>
              <a:rPr lang="sk-SK" dirty="0" smtClean="0"/>
              <a:t>a iné</a:t>
            </a:r>
          </a:p>
          <a:p>
            <a:pPr lvl="1"/>
            <a:r>
              <a:rPr lang="sk-SK" dirty="0" smtClean="0"/>
              <a:t>voliteľná </a:t>
            </a:r>
            <a:r>
              <a:rPr lang="sk-SK" dirty="0" err="1" smtClean="0"/>
              <a:t>synchronicita</a:t>
            </a:r>
            <a:r>
              <a:rPr lang="sk-SK" dirty="0" smtClean="0"/>
              <a:t> posielania správ</a:t>
            </a:r>
          </a:p>
          <a:p>
            <a:pPr lvl="1"/>
            <a:r>
              <a:rPr lang="sk-SK" dirty="0" smtClean="0"/>
              <a:t>podpora transakcií (model STM)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89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Demo&gt; </a:t>
            </a:r>
            <a:r>
              <a:rPr lang="en-US" dirty="0" err="1" smtClean="0"/>
              <a:t>po</a:t>
            </a:r>
            <a:r>
              <a:rPr lang="sk-SK" dirty="0" smtClean="0"/>
              <a:t>čítanie frekvencií slov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5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Základný problém vláknovej </a:t>
            </a:r>
            <a:r>
              <a:rPr lang="sk-SK" dirty="0" err="1" smtClean="0"/>
              <a:t>konkurentnosti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r>
              <a:rPr lang="sk-SK" dirty="0" smtClean="0"/>
              <a:t>mašinéria zámkov, monitorov...</a:t>
            </a:r>
          </a:p>
          <a:p>
            <a:r>
              <a:rPr lang="sk-SK" dirty="0" smtClean="0"/>
              <a:t>ťažko sa ladí</a:t>
            </a:r>
          </a:p>
          <a:p>
            <a:pPr lvl="1"/>
            <a:r>
              <a:rPr lang="sk-SK" dirty="0" smtClean="0"/>
              <a:t>ťažké reprodukovať problémy</a:t>
            </a:r>
          </a:p>
          <a:p>
            <a:pPr lvl="1"/>
            <a:r>
              <a:rPr lang="sk-SK" dirty="0" smtClean="0"/>
              <a:t>správanie je často nepredvídateľné</a:t>
            </a:r>
          </a:p>
          <a:p>
            <a:pPr lvl="1"/>
            <a:r>
              <a:rPr lang="sk-SK" dirty="0" smtClean="0"/>
              <a:t>vývojár musí uvažovať na mnohých frontoch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1700808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smtClean="0"/>
              <a:t>Ako </a:t>
            </a:r>
            <a:r>
              <a:rPr lang="sk-SK" sz="3200" dirty="0"/>
              <a:t>spravovať prístup k </a:t>
            </a:r>
            <a:r>
              <a:rPr lang="sk-SK" sz="3200" dirty="0" err="1"/>
              <a:t>zdieľanej</a:t>
            </a:r>
            <a:r>
              <a:rPr lang="sk-SK" sz="3200" dirty="0"/>
              <a:t> pamäti?</a:t>
            </a:r>
          </a:p>
        </p:txBody>
      </p:sp>
    </p:spTree>
    <p:extLst>
      <p:ext uri="{BB962C8B-B14F-4D97-AF65-F5344CB8AC3E}">
        <p14:creationId xmlns:p14="http://schemas.microsoft.com/office/powerpoint/2010/main" val="17672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Frekvencia slov v dokumentoch</a:t>
            </a:r>
            <a:endParaRPr lang="sk-SK" dirty="0"/>
          </a:p>
        </p:txBody>
      </p:sp>
      <p:sp>
        <p:nvSpPr>
          <p:cNvPr id="5" name="BlokTextu 3"/>
          <p:cNvSpPr txBox="1"/>
          <p:nvPr/>
        </p:nvSpPr>
        <p:spPr>
          <a:xfrm>
            <a:off x="754584" y="1665487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sk-SK" sz="3200" dirty="0"/>
              <a:t>N</a:t>
            </a:r>
            <a:r>
              <a:rPr lang="sk-SK" sz="3200" dirty="0" smtClean="0"/>
              <a:t>apadlo </a:t>
            </a:r>
            <a:r>
              <a:rPr lang="sk-SK" sz="3200" dirty="0"/>
              <a:t>mu: zlom dobro </a:t>
            </a:r>
            <a:r>
              <a:rPr lang="sk-SK" sz="3200" dirty="0" smtClean="0"/>
              <a:t>zlom.</a:t>
            </a:r>
            <a:endParaRPr lang="sk-SK" sz="3200" dirty="0"/>
          </a:p>
          <a:p>
            <a:pPr lvl="1"/>
            <a:r>
              <a:rPr lang="sk-SK" sz="3200" dirty="0" smtClean="0"/>
              <a:t>V </a:t>
            </a:r>
            <a:r>
              <a:rPr lang="sk-SK" sz="3200" dirty="0"/>
              <a:t>krajine Mu napadlo mnoho </a:t>
            </a:r>
            <a:r>
              <a:rPr lang="sk-SK" sz="3200" dirty="0" smtClean="0"/>
              <a:t>snehu.</a:t>
            </a:r>
            <a:endParaRPr lang="sk-SK" sz="3200" dirty="0"/>
          </a:p>
        </p:txBody>
      </p:sp>
      <p:sp>
        <p:nvSpPr>
          <p:cNvPr id="6" name="BlokTextu 3"/>
          <p:cNvSpPr txBox="1"/>
          <p:nvPr/>
        </p:nvSpPr>
        <p:spPr>
          <a:xfrm>
            <a:off x="792560" y="4797152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200" dirty="0"/>
              <a:t>napadlo:2, mu:2, zlom:2, dobro:1, v:1, krajine:1, mnoho:1, snehu:1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51920" y="3068960"/>
            <a:ext cx="936104" cy="18722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823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na deľbu práce?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Jednotlivé vety rozhadzujeme na </a:t>
            </a:r>
            <a:r>
              <a:rPr lang="sk-SK" sz="3600" b="1" dirty="0" smtClean="0">
                <a:solidFill>
                  <a:schemeClr val="accent6"/>
                </a:solidFill>
              </a:rPr>
              <a:t>uzly</a:t>
            </a:r>
            <a:r>
              <a:rPr lang="sk-SK" sz="3600" dirty="0" smtClean="0"/>
              <a:t>.</a:t>
            </a:r>
          </a:p>
          <a:p>
            <a:r>
              <a:rPr lang="sk-SK" sz="3600" b="1" dirty="0">
                <a:solidFill>
                  <a:schemeClr val="accent6"/>
                </a:solidFill>
              </a:rPr>
              <a:t>Uzol</a:t>
            </a:r>
            <a:r>
              <a:rPr lang="sk-SK" sz="3600" dirty="0">
                <a:solidFill>
                  <a:schemeClr val="accent6"/>
                </a:solidFill>
              </a:rPr>
              <a:t> </a:t>
            </a:r>
            <a:r>
              <a:rPr lang="sk-SK" sz="3600" dirty="0"/>
              <a:t>zráta frekvencie slov v jednej vete.</a:t>
            </a:r>
          </a:p>
          <a:p>
            <a:r>
              <a:rPr lang="sk-SK" sz="3600" dirty="0" smtClean="0"/>
              <a:t>Samostatný </a:t>
            </a:r>
            <a:r>
              <a:rPr lang="sk-SK" sz="3600" b="1" dirty="0" smtClean="0">
                <a:solidFill>
                  <a:schemeClr val="accent6"/>
                </a:solidFill>
              </a:rPr>
              <a:t>uzol</a:t>
            </a:r>
            <a:r>
              <a:rPr lang="sk-SK" sz="3600" dirty="0" smtClean="0">
                <a:solidFill>
                  <a:schemeClr val="accent6"/>
                </a:solidFill>
              </a:rPr>
              <a:t> </a:t>
            </a:r>
            <a:r>
              <a:rPr lang="sk-SK" sz="3600" dirty="0" smtClean="0"/>
              <a:t>berie čiastkové výsledky a kumuluje ich.</a:t>
            </a:r>
          </a:p>
          <a:p>
            <a:endParaRPr lang="sk-SK" sz="3600" dirty="0"/>
          </a:p>
        </p:txBody>
      </p:sp>
      <p:sp>
        <p:nvSpPr>
          <p:cNvPr id="4" name="BlokTextu 3"/>
          <p:cNvSpPr txBox="1"/>
          <p:nvPr/>
        </p:nvSpPr>
        <p:spPr>
          <a:xfrm>
            <a:off x="787748" y="4653136"/>
            <a:ext cx="7488832" cy="15283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 algn="ctr"/>
            <a:r>
              <a:rPr lang="sk-SK" sz="3600" dirty="0" smtClean="0"/>
              <a:t>uzol = </a:t>
            </a:r>
            <a:r>
              <a:rPr lang="sk-SK" sz="3600" dirty="0" err="1" smtClean="0"/>
              <a:t>aktor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23654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k-SK" dirty="0" err="1" smtClean="0"/>
              <a:t>ávrh</a:t>
            </a:r>
            <a:r>
              <a:rPr lang="sk-SK" dirty="0" smtClean="0"/>
              <a:t> v </a:t>
            </a:r>
            <a:r>
              <a:rPr lang="sk-SK" dirty="0" err="1" smtClean="0"/>
              <a:t>Akke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potrebujeme navrhnúť správy tečúce medzi </a:t>
            </a:r>
            <a:r>
              <a:rPr lang="sk-SK" sz="3600" dirty="0" err="1" smtClean="0"/>
              <a:t>aktormi</a:t>
            </a:r>
            <a:endParaRPr lang="sk-SK" sz="3600" dirty="0" smtClean="0"/>
          </a:p>
          <a:p>
            <a:r>
              <a:rPr lang="sk-SK" sz="3600" dirty="0" smtClean="0"/>
              <a:t>správa je identifikovaná svojim dátovým typom</a:t>
            </a:r>
          </a:p>
          <a:p>
            <a:pPr lvl="1"/>
            <a:r>
              <a:rPr lang="sk-SK" dirty="0" smtClean="0"/>
              <a:t>trieda v Jave</a:t>
            </a:r>
          </a:p>
          <a:p>
            <a:r>
              <a:rPr lang="sk-SK" b="1" dirty="0" smtClean="0">
                <a:solidFill>
                  <a:schemeClr val="accent6"/>
                </a:solidFill>
              </a:rPr>
              <a:t>odporúčanie:</a:t>
            </a:r>
            <a:r>
              <a:rPr lang="sk-SK" dirty="0" smtClean="0"/>
              <a:t> z rozličných </a:t>
            </a:r>
            <a:r>
              <a:rPr lang="sk-SK" dirty="0" err="1" smtClean="0"/>
              <a:t>aktorov</a:t>
            </a:r>
            <a:r>
              <a:rPr lang="sk-SK" dirty="0" smtClean="0"/>
              <a:t> musia prichádzať správy rozličných typov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986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71308" y="1124744"/>
            <a:ext cx="6633139" cy="4608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al 3"/>
          <p:cNvSpPr/>
          <p:nvPr/>
        </p:nvSpPr>
        <p:spPr>
          <a:xfrm>
            <a:off x="6315235" y="2437805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Sentence</a:t>
            </a:r>
          </a:p>
          <a:p>
            <a:pPr algn="ctr"/>
            <a:r>
              <a:rPr lang="en-US" sz="2200" dirty="0" smtClean="0"/>
              <a:t>Frequency</a:t>
            </a:r>
          </a:p>
          <a:p>
            <a:pPr algn="ctr"/>
            <a:r>
              <a:rPr lang="en-US" sz="2200" dirty="0" smtClean="0"/>
              <a:t>Counter</a:t>
            </a:r>
            <a:endParaRPr lang="sk-SK" sz="2200" dirty="0"/>
          </a:p>
        </p:txBody>
      </p:sp>
      <p:sp>
        <p:nvSpPr>
          <p:cNvPr id="6" name="Oval 5"/>
          <p:cNvSpPr/>
          <p:nvPr/>
        </p:nvSpPr>
        <p:spPr>
          <a:xfrm>
            <a:off x="2210779" y="2329793"/>
            <a:ext cx="1891295" cy="18912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Master</a:t>
            </a:r>
            <a:endParaRPr lang="sk-SK" sz="2400" dirty="0"/>
          </a:p>
        </p:txBody>
      </p:sp>
      <p:cxnSp>
        <p:nvCxnSpPr>
          <p:cNvPr id="16" name="Curved Connector 15"/>
          <p:cNvCxnSpPr>
            <a:stCxn id="6" idx="0"/>
            <a:endCxn id="4" idx="0"/>
          </p:cNvCxnSpPr>
          <p:nvPr/>
        </p:nvCxnSpPr>
        <p:spPr>
          <a:xfrm rot="16200000" flipH="1">
            <a:off x="5154649" y="331571"/>
            <a:ext cx="108012" cy="4104456"/>
          </a:xfrm>
          <a:prstGeom prst="curvedConnector3">
            <a:avLst>
              <a:gd name="adj1" fmla="val -68196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38972" y="198884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veta [</a:t>
            </a:r>
            <a:r>
              <a:rPr lang="sk-SK" sz="2400" dirty="0" err="1" smtClean="0"/>
              <a:t>String</a:t>
            </a:r>
            <a:r>
              <a:rPr lang="sk-SK" sz="2400" dirty="0" smtClean="0"/>
              <a:t>]</a:t>
            </a:r>
            <a:endParaRPr lang="sk-SK" sz="2400" dirty="0"/>
          </a:p>
        </p:txBody>
      </p:sp>
      <p:cxnSp>
        <p:nvCxnSpPr>
          <p:cNvPr id="19" name="Curved Connector 18"/>
          <p:cNvCxnSpPr>
            <a:stCxn id="4" idx="4"/>
            <a:endCxn id="6" idx="4"/>
          </p:cNvCxnSpPr>
          <p:nvPr/>
        </p:nvCxnSpPr>
        <p:spPr>
          <a:xfrm rot="5400000" flipH="1">
            <a:off x="5154649" y="2222866"/>
            <a:ext cx="108012" cy="4104456"/>
          </a:xfrm>
          <a:prstGeom prst="curvedConnector3">
            <a:avLst>
              <a:gd name="adj1" fmla="val -8936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38972" y="378904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frekvencie [</a:t>
            </a:r>
            <a:r>
              <a:rPr lang="sk-SK" sz="2400" dirty="0" err="1" smtClean="0"/>
              <a:t>Map</a:t>
            </a:r>
            <a:r>
              <a:rPr lang="sk-SK" sz="2400" dirty="0" smtClean="0"/>
              <a:t>&lt;</a:t>
            </a:r>
            <a:r>
              <a:rPr lang="sk-SK" sz="2400" dirty="0" err="1" smtClean="0"/>
              <a:t>String</a:t>
            </a:r>
            <a:r>
              <a:rPr lang="sk-SK" sz="2400" dirty="0" smtClean="0"/>
              <a:t>, </a:t>
            </a:r>
            <a:r>
              <a:rPr lang="sk-SK" sz="2400" dirty="0" err="1" smtClean="0"/>
              <a:t>Integer</a:t>
            </a:r>
            <a:r>
              <a:rPr lang="sk-SK" sz="2400" dirty="0" smtClean="0"/>
              <a:t>&gt;]</a:t>
            </a:r>
            <a:endParaRPr lang="sk-SK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1520" y="2860738"/>
            <a:ext cx="2235323" cy="364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120630">
            <a:off x="119365" y="26007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veta [</a:t>
            </a:r>
            <a:r>
              <a:rPr lang="sk-SK" sz="2400" dirty="0" err="1" smtClean="0"/>
              <a:t>String</a:t>
            </a:r>
            <a:r>
              <a:rPr lang="sk-SK" sz="2400" dirty="0" smtClean="0"/>
              <a:t>]</a:t>
            </a:r>
            <a:endParaRPr lang="sk-SK" sz="2400" dirty="0"/>
          </a:p>
        </p:txBody>
      </p:sp>
      <p:sp>
        <p:nvSpPr>
          <p:cNvPr id="40" name="BlokTextu 3"/>
          <p:cNvSpPr txBox="1"/>
          <p:nvPr/>
        </p:nvSpPr>
        <p:spPr>
          <a:xfrm>
            <a:off x="6239519" y="5079379"/>
            <a:ext cx="2364928" cy="1512168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 smtClean="0"/>
              <a:t>SFCov</a:t>
            </a:r>
            <a:r>
              <a:rPr lang="sk-SK" sz="2800" dirty="0" smtClean="0"/>
              <a:t> bude viac</a:t>
            </a:r>
            <a:endParaRPr lang="sk-SK" sz="28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135695" y="4143275"/>
            <a:ext cx="1671228" cy="1692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8832919">
            <a:off x="1089725" y="48861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výsledok [</a:t>
            </a:r>
            <a:r>
              <a:rPr lang="sk-SK" sz="2400" dirty="0" err="1" smtClean="0"/>
              <a:t>Map</a:t>
            </a:r>
            <a:r>
              <a:rPr lang="sk-SK" sz="2400" dirty="0" smtClean="0"/>
              <a:t>&lt;</a:t>
            </a:r>
            <a:r>
              <a:rPr lang="sk-SK" sz="2400" dirty="0" err="1" smtClean="0"/>
              <a:t>String</a:t>
            </a:r>
            <a:r>
              <a:rPr lang="sk-SK" sz="2400" dirty="0" smtClean="0"/>
              <a:t>, </a:t>
            </a:r>
            <a:r>
              <a:rPr lang="sk-SK" sz="2400" dirty="0" err="1" smtClean="0"/>
              <a:t>Integer</a:t>
            </a:r>
            <a:r>
              <a:rPr lang="sk-SK" sz="2400" dirty="0" smtClean="0"/>
              <a:t>&gt;]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85518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public class Master extends </a:t>
            </a:r>
            <a:r>
              <a:rPr lang="en-US" sz="2600" dirty="0" err="1"/>
              <a:t>UntypedActor</a:t>
            </a:r>
            <a:r>
              <a:rPr lang="en-US" sz="2600" dirty="0"/>
              <a:t> {</a:t>
            </a:r>
          </a:p>
          <a:p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private Map&lt;String, Integer&gt; </a:t>
            </a:r>
            <a:r>
              <a:rPr lang="sk-SK" sz="2600" b="1" dirty="0" err="1" smtClean="0">
                <a:solidFill>
                  <a:schemeClr val="accent6">
                    <a:lumMod val="50000"/>
                  </a:schemeClr>
                </a:solidFill>
              </a:rPr>
              <a:t>allFreqs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sk-SK" sz="2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sk-SK" sz="2600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new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HashMap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&lt;&gt;();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sz="2600" dirty="0" smtClean="0"/>
              <a:t>  </a:t>
            </a:r>
            <a:r>
              <a:rPr lang="en-US" sz="2600" dirty="0" smtClean="0"/>
              <a:t>public </a:t>
            </a:r>
            <a:r>
              <a:rPr lang="en-US" sz="2600" dirty="0"/>
              <a:t>void </a:t>
            </a:r>
            <a:r>
              <a:rPr lang="en-US" sz="2600" dirty="0" err="1"/>
              <a:t>onReceive</a:t>
            </a:r>
            <a:r>
              <a:rPr lang="en-US" sz="2600" dirty="0"/>
              <a:t>(Object message) throws Exception {</a:t>
            </a:r>
          </a:p>
          <a:p>
            <a:r>
              <a:rPr lang="en-US" sz="2600" dirty="0"/>
              <a:t>    if (message </a:t>
            </a:r>
            <a:r>
              <a:rPr lang="en-US" sz="2600" dirty="0" err="1"/>
              <a:t>instanceof</a:t>
            </a:r>
            <a:r>
              <a:rPr lang="en-US" sz="2600" dirty="0"/>
              <a:t> String) {</a:t>
            </a:r>
          </a:p>
          <a:p>
            <a:r>
              <a:rPr lang="en-US" sz="2600" dirty="0"/>
              <a:t>      </a:t>
            </a:r>
            <a:r>
              <a:rPr lang="en-US" sz="2600" dirty="0" err="1"/>
              <a:t>sentenceFrequencyCounters.tell</a:t>
            </a:r>
            <a:r>
              <a:rPr lang="en-US" sz="2600" dirty="0"/>
              <a:t>(message, </a:t>
            </a:r>
            <a:r>
              <a:rPr lang="en-US" sz="2600" dirty="0" err="1"/>
              <a:t>getSelf</a:t>
            </a:r>
            <a:r>
              <a:rPr lang="en-US" sz="2600" dirty="0"/>
              <a:t>());</a:t>
            </a:r>
          </a:p>
          <a:p>
            <a:r>
              <a:rPr lang="en-US" sz="2600" dirty="0"/>
              <a:t>    } else if (message </a:t>
            </a:r>
            <a:r>
              <a:rPr lang="en-US" sz="2600" dirty="0" err="1"/>
              <a:t>instanceof</a:t>
            </a:r>
            <a:r>
              <a:rPr lang="en-US" sz="2600" dirty="0"/>
              <a:t> Map&lt;?, ?&gt;) </a:t>
            </a:r>
            <a:r>
              <a:rPr lang="en-US" sz="2600" dirty="0" smtClean="0"/>
              <a:t>{</a:t>
            </a:r>
            <a:endParaRPr lang="sk-SK" sz="2600" dirty="0" smtClean="0"/>
          </a:p>
          <a:p>
            <a:r>
              <a:rPr lang="sk-SK" sz="2600" dirty="0" smtClean="0"/>
              <a:t>      </a:t>
            </a:r>
            <a:r>
              <a:rPr lang="sk-SK" sz="2600" dirty="0" err="1" smtClean="0"/>
              <a:t>Map</a:t>
            </a:r>
            <a:r>
              <a:rPr lang="sk-SK" sz="2600" dirty="0" smtClean="0"/>
              <a:t>&lt;</a:t>
            </a:r>
            <a:r>
              <a:rPr lang="sk-SK" sz="2600" dirty="0" err="1" smtClean="0"/>
              <a:t>String</a:t>
            </a:r>
            <a:r>
              <a:rPr lang="sk-SK" sz="2600" dirty="0"/>
              <a:t>, </a:t>
            </a:r>
            <a:r>
              <a:rPr lang="sk-SK" sz="2600" dirty="0" err="1"/>
              <a:t>Integer</a:t>
            </a:r>
            <a:r>
              <a:rPr lang="sk-SK" sz="2600" dirty="0" smtClean="0"/>
              <a:t>&gt; </a:t>
            </a:r>
            <a:r>
              <a:rPr lang="sk-SK" sz="2600" dirty="0" err="1"/>
              <a:t>sentenceFreqs</a:t>
            </a:r>
            <a:r>
              <a:rPr lang="sk-SK" sz="2600" dirty="0"/>
              <a:t> </a:t>
            </a:r>
            <a:endParaRPr lang="sk-SK" sz="2600" dirty="0" smtClean="0"/>
          </a:p>
          <a:p>
            <a:r>
              <a:rPr lang="sk-SK" sz="2600" dirty="0"/>
              <a:t> </a:t>
            </a:r>
            <a:r>
              <a:rPr lang="sk-SK" sz="2600" dirty="0" smtClean="0"/>
              <a:t>       = </a:t>
            </a:r>
            <a:r>
              <a:rPr lang="sk-SK" sz="2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k-SK" sz="2600" dirty="0" err="1" smtClean="0">
                <a:solidFill>
                  <a:schemeClr val="bg1">
                    <a:lumMod val="50000"/>
                  </a:schemeClr>
                </a:solidFill>
              </a:rPr>
              <a:t>Map</a:t>
            </a:r>
            <a:r>
              <a:rPr lang="sk-SK" sz="26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sk-SK" sz="2600" dirty="0" err="1" smtClean="0">
                <a:solidFill>
                  <a:schemeClr val="bg1">
                    <a:lumMod val="50000"/>
                  </a:schemeClr>
                </a:solidFill>
              </a:rPr>
              <a:t>String</a:t>
            </a:r>
            <a:r>
              <a:rPr lang="sk-SK" sz="2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k-SK" sz="2600" dirty="0" err="1" smtClean="0">
                <a:solidFill>
                  <a:schemeClr val="bg1">
                    <a:lumMod val="50000"/>
                  </a:schemeClr>
                </a:solidFill>
              </a:rPr>
              <a:t>Integer</a:t>
            </a:r>
            <a:r>
              <a:rPr lang="sk-SK" sz="2600" dirty="0" smtClean="0">
                <a:solidFill>
                  <a:schemeClr val="bg1">
                    <a:lumMod val="50000"/>
                  </a:schemeClr>
                </a:solidFill>
              </a:rPr>
              <a:t>&gt;) </a:t>
            </a:r>
            <a:r>
              <a:rPr lang="sk-SK" sz="2600" dirty="0" err="1" smtClean="0"/>
              <a:t>message</a:t>
            </a:r>
            <a:r>
              <a:rPr lang="sk-SK" sz="2600" dirty="0" smtClean="0"/>
              <a:t>;</a:t>
            </a:r>
            <a:endParaRPr lang="en-US" sz="2600" dirty="0"/>
          </a:p>
          <a:p>
            <a:r>
              <a:rPr lang="sk-SK" sz="2600" dirty="0"/>
              <a:t> </a:t>
            </a:r>
            <a:r>
              <a:rPr lang="sk-SK" sz="2600" dirty="0" smtClean="0"/>
              <a:t>     </a:t>
            </a:r>
            <a:r>
              <a:rPr lang="en-US" sz="2600" dirty="0" smtClean="0"/>
              <a:t>aggregate(</a:t>
            </a:r>
            <a:r>
              <a:rPr lang="sk-SK" sz="2600" dirty="0" err="1" smtClean="0"/>
              <a:t>allFreqs</a:t>
            </a:r>
            <a:r>
              <a:rPr lang="en-US" sz="2600" dirty="0" smtClean="0"/>
              <a:t>, </a:t>
            </a:r>
            <a:r>
              <a:rPr lang="sk-SK" sz="2600" dirty="0" err="1" smtClean="0"/>
              <a:t>sentenceFreqs</a:t>
            </a:r>
            <a:r>
              <a:rPr lang="en-US" sz="2600" dirty="0" smtClean="0"/>
              <a:t>);</a:t>
            </a:r>
            <a:endParaRPr lang="en-US" sz="2600" dirty="0"/>
          </a:p>
          <a:p>
            <a:r>
              <a:rPr lang="en-US" sz="2600" dirty="0"/>
              <a:t>    }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else {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     unhandled(message);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sz="2600" dirty="0"/>
              <a:t>  }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932040" y="4509120"/>
            <a:ext cx="3312368" cy="1611560"/>
          </a:xfrm>
          <a:prstGeom prst="wedgeRoundRectCallout">
            <a:avLst>
              <a:gd name="adj1" fmla="val -85640"/>
              <a:gd name="adj2" fmla="val -694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združenie frekvencií vety s globálnymi frekvenciami</a:t>
            </a:r>
            <a:endParaRPr lang="sk-SK" sz="28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51520" y="1052736"/>
            <a:ext cx="86409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520" y="1772816"/>
            <a:ext cx="86409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6588224" y="233636"/>
            <a:ext cx="2304256" cy="1309836"/>
          </a:xfrm>
          <a:prstGeom prst="wedgeRoundRectCallout">
            <a:avLst>
              <a:gd name="adj1" fmla="val -123118"/>
              <a:gd name="adj2" fmla="val 13420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zaslanie vety do </a:t>
            </a:r>
            <a:r>
              <a:rPr lang="sk-SK" sz="2800" dirty="0" err="1" smtClean="0">
                <a:solidFill>
                  <a:schemeClr val="bg1"/>
                </a:solidFill>
              </a:rPr>
              <a:t>workerov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5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/>
              <a:t>public class Master extends </a:t>
            </a:r>
            <a:r>
              <a:rPr lang="en-US" sz="2600" dirty="0" err="1"/>
              <a:t>UntypedActor</a:t>
            </a:r>
            <a:r>
              <a:rPr lang="en-US" sz="2600" dirty="0"/>
              <a:t> {</a:t>
            </a:r>
          </a:p>
          <a:p>
            <a:r>
              <a:rPr lang="en-US" sz="2600" dirty="0" smtClean="0"/>
              <a:t>  </a:t>
            </a:r>
            <a:endParaRPr lang="en-US" sz="2600" dirty="0"/>
          </a:p>
          <a:p>
            <a:r>
              <a:rPr lang="en-US" sz="2600" dirty="0"/>
              <a:t>  private Map&lt;String, Integer&gt; </a:t>
            </a:r>
            <a:r>
              <a:rPr lang="en-US" sz="2600" dirty="0" err="1"/>
              <a:t>allFrequencies</a:t>
            </a:r>
            <a:r>
              <a:rPr lang="en-US" sz="2600" dirty="0"/>
              <a:t> </a:t>
            </a:r>
            <a:endParaRPr lang="sk-SK" sz="2600" dirty="0" smtClean="0"/>
          </a:p>
          <a:p>
            <a:r>
              <a:rPr lang="sk-SK" sz="2600" dirty="0"/>
              <a:t> </a:t>
            </a:r>
            <a:r>
              <a:rPr lang="sk-SK" sz="2600" dirty="0" smtClean="0"/>
              <a:t>    </a:t>
            </a:r>
            <a:r>
              <a:rPr lang="en-US" sz="2600" dirty="0" smtClean="0"/>
              <a:t>= </a:t>
            </a:r>
            <a:r>
              <a:rPr lang="en-US" sz="2600" dirty="0"/>
              <a:t>new </a:t>
            </a:r>
            <a:r>
              <a:rPr lang="en-US" sz="2600" dirty="0" err="1"/>
              <a:t>HashMap</a:t>
            </a:r>
            <a:r>
              <a:rPr lang="en-US" sz="2600" dirty="0"/>
              <a:t>&lt;String, Integer&gt;();</a:t>
            </a:r>
          </a:p>
          <a:p>
            <a:endParaRPr lang="en-US" sz="2600" dirty="0"/>
          </a:p>
          <a:p>
            <a:r>
              <a:rPr lang="en-US" sz="2600" dirty="0"/>
              <a:t>  private </a:t>
            </a:r>
            <a:r>
              <a:rPr lang="en-US" sz="2600" dirty="0" err="1"/>
              <a:t>ActorRef</a:t>
            </a:r>
            <a:r>
              <a:rPr lang="en-US" sz="2600" dirty="0"/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sentenceFrequencyCounters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600" dirty="0"/>
              <a:t> </a:t>
            </a:r>
            <a:r>
              <a:rPr lang="en-US" sz="2600" dirty="0" smtClean="0"/>
              <a:t>  = </a:t>
            </a:r>
            <a:r>
              <a:rPr lang="en-US" sz="2600" dirty="0" err="1"/>
              <a:t>getContext</a:t>
            </a:r>
            <a:r>
              <a:rPr lang="en-US" sz="2600" dirty="0"/>
              <a:t>().</a:t>
            </a:r>
            <a:r>
              <a:rPr lang="en-US" sz="2600" dirty="0" err="1"/>
              <a:t>actorOf</a:t>
            </a:r>
            <a:r>
              <a:rPr lang="en-US" sz="2600" dirty="0"/>
              <a:t>(</a:t>
            </a:r>
          </a:p>
          <a:p>
            <a:r>
              <a:rPr lang="en-US" sz="2600" dirty="0"/>
              <a:t>   </a:t>
            </a:r>
            <a:r>
              <a:rPr lang="en-US" sz="2600" dirty="0" smtClean="0"/>
              <a:t>     </a:t>
            </a:r>
            <a:r>
              <a:rPr lang="en-US" sz="2600" dirty="0" err="1"/>
              <a:t>Props.create</a:t>
            </a:r>
            <a:r>
              <a:rPr lang="en-US" sz="2600" dirty="0"/>
              <a:t>(</a:t>
            </a:r>
            <a:r>
              <a:rPr lang="en-US" sz="2600" dirty="0" err="1"/>
              <a:t>SentenceCountActor.class</a:t>
            </a:r>
            <a:r>
              <a:rPr lang="en-US" sz="2600" dirty="0"/>
              <a:t>).</a:t>
            </a:r>
            <a:r>
              <a:rPr lang="en-US" sz="2600" dirty="0" err="1"/>
              <a:t>withRouter</a:t>
            </a:r>
            <a:r>
              <a:rPr lang="en-US" sz="2600" dirty="0"/>
              <a:t>(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/>
              <a:t>new </a:t>
            </a:r>
            <a:r>
              <a:rPr lang="en-US" sz="2600" dirty="0" err="1" smtClean="0"/>
              <a:t>RoundRobinPool</a:t>
            </a:r>
            <a:r>
              <a:rPr lang="en-US" sz="2600" dirty="0" smtClean="0"/>
              <a:t>(3))));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….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88024" y="4725144"/>
            <a:ext cx="3816424" cy="1800200"/>
          </a:xfrm>
          <a:prstGeom prst="wedgeRoundRectCallout">
            <a:avLst>
              <a:gd name="adj1" fmla="val -83492"/>
              <a:gd name="adj2" fmla="val -5559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vytvorený </a:t>
            </a:r>
            <a:r>
              <a:rPr lang="sk-SK" sz="2800" dirty="0" err="1" smtClean="0">
                <a:solidFill>
                  <a:schemeClr val="bg1"/>
                </a:solidFill>
              </a:rPr>
              <a:t>router</a:t>
            </a:r>
            <a:r>
              <a:rPr lang="sk-SK" sz="2800" dirty="0" smtClean="0">
                <a:solidFill>
                  <a:schemeClr val="bg1"/>
                </a:solidFill>
              </a:rPr>
              <a:t> s troma </a:t>
            </a:r>
            <a:r>
              <a:rPr lang="sk-SK" sz="2800" dirty="0" err="1" smtClean="0">
                <a:solidFill>
                  <a:schemeClr val="bg1"/>
                </a:solidFill>
              </a:rPr>
              <a:t>workermi</a:t>
            </a:r>
            <a:r>
              <a:rPr lang="sk-SK" sz="2800" dirty="0" smtClean="0">
                <a:solidFill>
                  <a:schemeClr val="bg1"/>
                </a:solidFill>
              </a:rPr>
              <a:t>, robota sa odovzdáva na striedačku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588224" y="260648"/>
            <a:ext cx="2304256" cy="1309836"/>
          </a:xfrm>
          <a:prstGeom prst="wedgeRoundRectCallout">
            <a:avLst>
              <a:gd name="adj1" fmla="val -66349"/>
              <a:gd name="adj2" fmla="val 91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glob</a:t>
            </a:r>
            <a:r>
              <a:rPr lang="sk-SK" sz="2800" dirty="0" err="1" smtClean="0">
                <a:solidFill>
                  <a:schemeClr val="bg1"/>
                </a:solidFill>
              </a:rPr>
              <a:t>álne</a:t>
            </a:r>
            <a:r>
              <a:rPr lang="sk-SK" sz="2800" dirty="0" smtClean="0">
                <a:solidFill>
                  <a:schemeClr val="bg1"/>
                </a:solidFill>
              </a:rPr>
              <a:t> frekvencie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2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260648"/>
            <a:ext cx="8640960" cy="62646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public class </a:t>
            </a:r>
            <a:r>
              <a:rPr lang="en-US" sz="2400" dirty="0" err="1"/>
              <a:t>SentenceCountActor</a:t>
            </a:r>
            <a:r>
              <a:rPr lang="en-US" sz="2400" dirty="0"/>
              <a:t> extends </a:t>
            </a:r>
            <a:r>
              <a:rPr lang="en-US" sz="2400" dirty="0" err="1"/>
              <a:t>UntypedActor</a:t>
            </a:r>
            <a:r>
              <a:rPr lang="en-US" sz="2400" dirty="0"/>
              <a:t> {</a:t>
            </a:r>
          </a:p>
          <a:p>
            <a:r>
              <a:rPr lang="en-US" sz="2400" dirty="0"/>
              <a:t>  @Override</a:t>
            </a:r>
          </a:p>
          <a:p>
            <a:r>
              <a:rPr lang="en-US" sz="2400" dirty="0"/>
              <a:t>  public void </a:t>
            </a:r>
            <a:r>
              <a:rPr lang="en-US" sz="2400" dirty="0" err="1"/>
              <a:t>onReceive</a:t>
            </a:r>
            <a:r>
              <a:rPr lang="en-US" sz="2400" dirty="0"/>
              <a:t>(Object message) throws Exception {</a:t>
            </a:r>
          </a:p>
          <a:p>
            <a:r>
              <a:rPr lang="en-US" sz="2400" dirty="0"/>
              <a:t>    if(message </a:t>
            </a:r>
            <a:r>
              <a:rPr lang="en-US" sz="2400" dirty="0" err="1"/>
              <a:t>instanceof</a:t>
            </a:r>
            <a:r>
              <a:rPr lang="en-US" sz="2400" dirty="0"/>
              <a:t> String) { </a:t>
            </a:r>
          </a:p>
          <a:p>
            <a:r>
              <a:rPr lang="en-US" sz="2400" dirty="0"/>
              <a:t>      String sentence = (String) message</a:t>
            </a:r>
            <a:r>
              <a:rPr lang="en-US" sz="2400" dirty="0" smtClean="0"/>
              <a:t>;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</a:t>
            </a:r>
            <a:r>
              <a:rPr lang="en-US" sz="2400" dirty="0" smtClean="0"/>
              <a:t>Map&lt;String</a:t>
            </a:r>
            <a:r>
              <a:rPr lang="en-US" sz="2400" dirty="0"/>
              <a:t>, Integer&gt; </a:t>
            </a:r>
            <a:r>
              <a:rPr lang="en-US" sz="2400" dirty="0" err="1"/>
              <a:t>freqs</a:t>
            </a:r>
            <a:r>
              <a:rPr lang="en-US" sz="2400" dirty="0"/>
              <a:t> = </a:t>
            </a:r>
            <a:r>
              <a:rPr lang="en-US" sz="2400" b="1" dirty="0" err="1"/>
              <a:t>calculateFrequencies</a:t>
            </a:r>
            <a:r>
              <a:rPr lang="en-US" sz="2400" b="1" dirty="0"/>
              <a:t>(sentence);</a:t>
            </a:r>
          </a:p>
          <a:p>
            <a:r>
              <a:rPr lang="en-US" sz="2400" dirty="0"/>
              <a:t>      </a:t>
            </a:r>
            <a:r>
              <a:rPr lang="en-US" sz="2400" b="1" dirty="0" err="1"/>
              <a:t>getSender</a:t>
            </a:r>
            <a:r>
              <a:rPr lang="en-US" sz="2400" b="1" dirty="0"/>
              <a:t>().tell(</a:t>
            </a:r>
            <a:r>
              <a:rPr lang="en-US" sz="2400" b="1" dirty="0" err="1"/>
              <a:t>freqs</a:t>
            </a:r>
            <a:r>
              <a:rPr lang="en-US" sz="2400" b="1" dirty="0"/>
              <a:t>, </a:t>
            </a:r>
            <a:r>
              <a:rPr lang="en-US" sz="2400" b="1" dirty="0" err="1"/>
              <a:t>getSelf</a:t>
            </a:r>
            <a:r>
              <a:rPr lang="en-US" sz="2400" b="1" dirty="0"/>
              <a:t>());</a:t>
            </a:r>
          </a:p>
          <a:p>
            <a:r>
              <a:rPr lang="en-US" sz="2400" dirty="0"/>
              <a:t>    }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else {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  unhandled(message);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}</a:t>
            </a:r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...</a:t>
            </a:r>
          </a:p>
          <a:p>
            <a:r>
              <a:rPr lang="sk-SK" sz="2400" dirty="0"/>
              <a:t>}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077072"/>
            <a:ext cx="3312368" cy="2232248"/>
          </a:xfrm>
          <a:prstGeom prst="wedgeRoundRectCallout">
            <a:avLst>
              <a:gd name="adj1" fmla="val -85640"/>
              <a:gd name="adj2" fmla="val -694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odpoveď odosielateľovi (</a:t>
            </a:r>
            <a:r>
              <a:rPr lang="sk-SK" sz="2800" dirty="0" err="1" smtClean="0">
                <a:solidFill>
                  <a:schemeClr val="bg1"/>
                </a:solidFill>
              </a:rPr>
              <a:t>masterovi</a:t>
            </a:r>
            <a:r>
              <a:rPr lang="sk-SK" sz="2800" dirty="0" smtClean="0">
                <a:solidFill>
                  <a:schemeClr val="bg1"/>
                </a:solidFill>
              </a:rPr>
              <a:t>)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8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Zlé demo!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sk-SK" sz="4000" dirty="0" smtClean="0"/>
              <a:t>kde vidím výstup?</a:t>
            </a:r>
          </a:p>
          <a:p>
            <a:pPr marL="742950" indent="-742950">
              <a:buFont typeface="+mj-lt"/>
              <a:buAutoNum type="arabicPeriod"/>
            </a:pPr>
            <a:r>
              <a:rPr lang="sk-SK" sz="4000" dirty="0" smtClean="0"/>
              <a:t>kedy systém skončí?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24718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	Kedy systém skončí?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/>
          <a:lstStyle/>
          <a:p>
            <a:r>
              <a:rPr lang="sk-SK" dirty="0" smtClean="0"/>
              <a:t>čo keď príde o minútu ďalšia správa?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1560" y="1772816"/>
            <a:ext cx="7992888" cy="2232248"/>
          </a:xfrm>
          <a:prstGeom prst="wedgeRoundRectCallout">
            <a:avLst>
              <a:gd name="adj1" fmla="val -20077"/>
              <a:gd name="adj2" fmla="val -125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Mýtus: keď sa vyprázdnia </a:t>
            </a:r>
            <a:r>
              <a:rPr lang="sk-SK" sz="3600" dirty="0" err="1" smtClean="0"/>
              <a:t>mailboxy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44251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	Kedy systém skončí?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master</a:t>
            </a:r>
            <a:r>
              <a:rPr lang="sk-SK" dirty="0" smtClean="0"/>
              <a:t> nemôže čakať na dobehnutie </a:t>
            </a:r>
            <a:r>
              <a:rPr lang="sk-SK" dirty="0" err="1" smtClean="0"/>
              <a:t>workerov</a:t>
            </a:r>
            <a:endParaRPr lang="sk-SK" dirty="0" smtClean="0"/>
          </a:p>
          <a:p>
            <a:r>
              <a:rPr lang="sk-SK" dirty="0" smtClean="0"/>
              <a:t>blokoval by príchod ďalších správ</a:t>
            </a:r>
          </a:p>
          <a:p>
            <a:r>
              <a:rPr lang="sk-SK" b="1" dirty="0" smtClean="0">
                <a:solidFill>
                  <a:schemeClr val="accent6"/>
                </a:solidFill>
              </a:rPr>
              <a:t>blokovanie</a:t>
            </a:r>
            <a:r>
              <a:rPr lang="sk-SK" dirty="0" smtClean="0">
                <a:solidFill>
                  <a:schemeClr val="accent6"/>
                </a:solidFill>
              </a:rPr>
              <a:t> </a:t>
            </a:r>
            <a:r>
              <a:rPr lang="sk-SK" dirty="0" smtClean="0"/>
              <a:t>v </a:t>
            </a:r>
            <a:r>
              <a:rPr lang="sk-SK" dirty="0" err="1" smtClean="0"/>
              <a:t>aktorovom</a:t>
            </a:r>
            <a:r>
              <a:rPr lang="sk-SK" dirty="0" smtClean="0"/>
              <a:t> modeli je </a:t>
            </a:r>
            <a:r>
              <a:rPr lang="sk-SK" b="1" dirty="0" smtClean="0">
                <a:solidFill>
                  <a:schemeClr val="accent6"/>
                </a:solidFill>
              </a:rPr>
              <a:t>ZLO</a:t>
            </a:r>
            <a:endParaRPr lang="sk-SK" b="1" dirty="0">
              <a:solidFill>
                <a:schemeClr val="accent6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40656" y="4021212"/>
            <a:ext cx="7992888" cy="2232248"/>
          </a:xfrm>
          <a:prstGeom prst="wedgeRoundRectCallout">
            <a:avLst>
              <a:gd name="adj1" fmla="val -20077"/>
              <a:gd name="adj2" fmla="val -1251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err="1" smtClean="0"/>
              <a:t>Akka</a:t>
            </a:r>
            <a:r>
              <a:rPr lang="sk-SK" sz="3600" dirty="0" smtClean="0"/>
              <a:t> neháda, kedy naša aplikácia skončí, musíme jej to povedať.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58457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Škálovateľnosť</a:t>
            </a:r>
            <a:r>
              <a:rPr lang="sk-SK" dirty="0" smtClean="0"/>
              <a:t> má hranice</a:t>
            </a:r>
            <a:endParaRPr lang="sk-SK" dirty="0"/>
          </a:p>
        </p:txBody>
      </p:sp>
      <p:pic>
        <p:nvPicPr>
          <p:cNvPr id="1026" name="Picture 2" descr="http://www.fullcirclebisonranch.com/product_images/uploaded_images/lg-black-weaner-pi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840760" cy="45747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6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Riešenie č. 1: ak viem, koľko správ pošlem do systému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sk-SK" dirty="0" smtClean="0"/>
              <a:t>viem, koľko správ pošlem do systému</a:t>
            </a:r>
          </a:p>
          <a:p>
            <a:pPr lvl="1"/>
            <a:r>
              <a:rPr lang="sk-SK" dirty="0" smtClean="0"/>
              <a:t>koľko viet, toľko správ</a:t>
            </a:r>
          </a:p>
          <a:p>
            <a:r>
              <a:rPr lang="sk-SK" dirty="0" err="1" smtClean="0"/>
              <a:t>mastera</a:t>
            </a:r>
            <a:r>
              <a:rPr lang="sk-SK" dirty="0" smtClean="0"/>
              <a:t> vytvorí s počítadlom</a:t>
            </a:r>
          </a:p>
          <a:p>
            <a:r>
              <a:rPr lang="sk-SK" dirty="0" smtClean="0"/>
              <a:t>s každou došlou správou od </a:t>
            </a:r>
            <a:r>
              <a:rPr lang="sk-SK" dirty="0" err="1" smtClean="0"/>
              <a:t>workera</a:t>
            </a:r>
            <a:r>
              <a:rPr lang="sk-SK" dirty="0" smtClean="0"/>
              <a:t> znížim počítadlo</a:t>
            </a:r>
          </a:p>
          <a:p>
            <a:r>
              <a:rPr lang="sk-SK" dirty="0" smtClean="0"/>
              <a:t>ak počítadlo klesne na nulu:</a:t>
            </a:r>
          </a:p>
          <a:p>
            <a:pPr lvl="1"/>
            <a:r>
              <a:rPr lang="sk-SK" sz="3200" b="1" dirty="0" smtClean="0">
                <a:solidFill>
                  <a:schemeClr val="accent6"/>
                </a:solidFill>
              </a:rPr>
              <a:t>vypisujem výsledok</a:t>
            </a:r>
          </a:p>
          <a:p>
            <a:pPr lvl="1"/>
            <a:r>
              <a:rPr lang="sk-SK" sz="3200" b="1" dirty="0" smtClean="0">
                <a:solidFill>
                  <a:schemeClr val="accent6"/>
                </a:solidFill>
              </a:rPr>
              <a:t>zatváram systém</a:t>
            </a:r>
            <a:endParaRPr lang="sk-SK" sz="3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06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836712"/>
            <a:ext cx="8640960" cy="208823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/>
              <a:t>public</a:t>
            </a:r>
            <a:r>
              <a:rPr lang="sk-SK" sz="2800" dirty="0"/>
              <a:t> </a:t>
            </a:r>
            <a:r>
              <a:rPr lang="sk-SK" sz="2800" dirty="0" err="1"/>
              <a:t>Master</a:t>
            </a:r>
            <a:r>
              <a:rPr lang="sk-SK" sz="2800" dirty="0"/>
              <a:t>(</a:t>
            </a:r>
            <a:r>
              <a:rPr lang="sk-SK" sz="2800" dirty="0" err="1"/>
              <a:t>int</a:t>
            </a:r>
            <a:r>
              <a:rPr lang="sk-SK" sz="2800" dirty="0"/>
              <a:t> </a:t>
            </a:r>
            <a:r>
              <a:rPr lang="sk-SK" sz="2800" dirty="0" err="1"/>
              <a:t>numberOfSentences</a:t>
            </a:r>
            <a:r>
              <a:rPr lang="sk-SK" sz="2800" dirty="0"/>
              <a:t>) {</a:t>
            </a:r>
          </a:p>
          <a:p>
            <a:r>
              <a:rPr lang="sk-SK" sz="2800" dirty="0" smtClean="0"/>
              <a:t>	</a:t>
            </a:r>
            <a:r>
              <a:rPr lang="sk-SK" sz="2800" dirty="0" err="1" smtClean="0"/>
              <a:t>this.numberOfSentences</a:t>
            </a:r>
            <a:r>
              <a:rPr lang="sk-SK" sz="2800" dirty="0" smtClean="0"/>
              <a:t> </a:t>
            </a:r>
            <a:r>
              <a:rPr lang="sk-SK" sz="2800" dirty="0"/>
              <a:t>= </a:t>
            </a:r>
            <a:r>
              <a:rPr lang="sk-SK" sz="2800" dirty="0" err="1"/>
              <a:t>numberOfSentences</a:t>
            </a:r>
            <a:r>
              <a:rPr lang="sk-SK" sz="2800" dirty="0"/>
              <a:t>;</a:t>
            </a:r>
          </a:p>
          <a:p>
            <a:r>
              <a:rPr lang="sk-SK" sz="2800" dirty="0" smtClean="0"/>
              <a:t>}</a:t>
            </a:r>
            <a:endParaRPr lang="en-US" sz="2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588224" y="233636"/>
            <a:ext cx="2304256" cy="1309836"/>
          </a:xfrm>
          <a:prstGeom prst="wedgeRoundRectCallout">
            <a:avLst>
              <a:gd name="adj1" fmla="val -95009"/>
              <a:gd name="adj2" fmla="val 2269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konštruktor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7" name="Zaoblený obdĺžnik 3"/>
          <p:cNvSpPr/>
          <p:nvPr/>
        </p:nvSpPr>
        <p:spPr>
          <a:xfrm>
            <a:off x="220068" y="3501008"/>
            <a:ext cx="8640960" cy="27363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/>
              <a:t>public</a:t>
            </a:r>
            <a:r>
              <a:rPr lang="sk-SK" sz="2800" dirty="0"/>
              <a:t> </a:t>
            </a:r>
            <a:r>
              <a:rPr lang="sk-SK" sz="2800" dirty="0" err="1"/>
              <a:t>class</a:t>
            </a:r>
            <a:r>
              <a:rPr lang="sk-SK" sz="2800" dirty="0"/>
              <a:t> </a:t>
            </a:r>
            <a:r>
              <a:rPr lang="sk-SK" sz="2800" dirty="0" err="1"/>
              <a:t>Runner</a:t>
            </a:r>
            <a:r>
              <a:rPr lang="sk-SK" sz="2800" dirty="0"/>
              <a:t> {</a:t>
            </a:r>
          </a:p>
          <a:p>
            <a:r>
              <a:rPr lang="sk-SK" sz="2800" dirty="0" smtClean="0"/>
              <a:t>  </a:t>
            </a:r>
            <a:r>
              <a:rPr lang="en-US" sz="2800" dirty="0" smtClean="0"/>
              <a:t>public </a:t>
            </a:r>
            <a:r>
              <a:rPr lang="en-US" sz="2800" dirty="0"/>
              <a:t>static void main(String[] </a:t>
            </a:r>
            <a:r>
              <a:rPr lang="en-US" sz="2800" dirty="0" err="1"/>
              <a:t>args</a:t>
            </a:r>
            <a:r>
              <a:rPr lang="en-US" sz="2800" dirty="0" smtClean="0"/>
              <a:t>)</a:t>
            </a:r>
            <a:r>
              <a:rPr lang="sk-SK" sz="2800" dirty="0" smtClean="0"/>
              <a:t> {</a:t>
            </a:r>
            <a:endParaRPr lang="en-US" sz="2800" dirty="0"/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ActorSystem</a:t>
            </a:r>
            <a:r>
              <a:rPr lang="sk-SK" sz="2800" dirty="0" smtClean="0"/>
              <a:t> </a:t>
            </a:r>
            <a:r>
              <a:rPr lang="sk-SK" sz="2800" dirty="0" err="1"/>
              <a:t>system</a:t>
            </a:r>
            <a:r>
              <a:rPr lang="sk-SK" sz="2800" dirty="0"/>
              <a:t> = </a:t>
            </a:r>
            <a:r>
              <a:rPr lang="sk-SK" sz="2800" dirty="0" err="1"/>
              <a:t>ActorSystem.</a:t>
            </a:r>
            <a:r>
              <a:rPr lang="sk-SK" sz="2800" i="1" dirty="0" err="1"/>
              <a:t>create</a:t>
            </a:r>
            <a:r>
              <a:rPr lang="sk-SK" sz="2800" i="1" dirty="0"/>
              <a:t>();</a:t>
            </a:r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ActorRef</a:t>
            </a:r>
            <a:r>
              <a:rPr lang="sk-SK" sz="2800" dirty="0" smtClean="0"/>
              <a:t> </a:t>
            </a:r>
            <a:r>
              <a:rPr lang="sk-SK" sz="2800" dirty="0" err="1"/>
              <a:t>master</a:t>
            </a:r>
            <a:r>
              <a:rPr lang="sk-SK" sz="2800" dirty="0"/>
              <a:t> 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  = </a:t>
            </a:r>
            <a:r>
              <a:rPr lang="sk-SK" sz="2800" dirty="0" err="1"/>
              <a:t>system.actorOf</a:t>
            </a:r>
            <a:r>
              <a:rPr lang="sk-SK" sz="2800" dirty="0"/>
              <a:t>(</a:t>
            </a:r>
            <a:r>
              <a:rPr lang="sk-SK" sz="2800" dirty="0" err="1"/>
              <a:t>Props.</a:t>
            </a:r>
            <a:r>
              <a:rPr lang="sk-SK" sz="2800" i="1" dirty="0" err="1"/>
              <a:t>create</a:t>
            </a:r>
            <a:r>
              <a:rPr lang="sk-SK" sz="2800" i="1" dirty="0"/>
              <a:t>(</a:t>
            </a:r>
            <a:r>
              <a:rPr lang="sk-SK" sz="2800" i="1" dirty="0" err="1"/>
              <a:t>Master.class</a:t>
            </a:r>
            <a:r>
              <a:rPr lang="sk-SK" sz="2800" i="1" dirty="0"/>
              <a:t>, </a:t>
            </a:r>
            <a:r>
              <a:rPr lang="sk-SK" sz="3600" b="1" i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sk-SK" sz="2800" i="1" dirty="0"/>
              <a:t>));</a:t>
            </a:r>
            <a:endParaRPr lang="en-US" sz="28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896596" y="3140968"/>
            <a:ext cx="1995884" cy="1309836"/>
          </a:xfrm>
          <a:prstGeom prst="wedgeRoundRectCallout">
            <a:avLst>
              <a:gd name="adj1" fmla="val -22257"/>
              <a:gd name="adj2" fmla="val 12644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poslané do konštruktora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7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251520" y="1556792"/>
            <a:ext cx="8640960" cy="4536504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else if (message </a:t>
            </a:r>
            <a:r>
              <a:rPr lang="en-US" sz="2800" dirty="0" err="1"/>
              <a:t>instanceof</a:t>
            </a:r>
            <a:r>
              <a:rPr lang="en-US" sz="2800" dirty="0"/>
              <a:t> Map&lt;?, ?&gt;) {</a:t>
            </a:r>
            <a:endParaRPr lang="sk-SK" sz="2800" dirty="0"/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String</a:t>
            </a:r>
            <a:r>
              <a:rPr lang="sk-SK" sz="2800" dirty="0" smtClean="0"/>
              <a:t> </a:t>
            </a:r>
            <a:r>
              <a:rPr lang="sk-SK" sz="2800" dirty="0" err="1"/>
              <a:t>sentenceFreqs</a:t>
            </a:r>
            <a:r>
              <a:rPr lang="sk-SK" sz="2800" dirty="0"/>
              <a:t> = (</a:t>
            </a:r>
            <a:r>
              <a:rPr lang="sk-SK" sz="2800" dirty="0" err="1"/>
              <a:t>Map</a:t>
            </a:r>
            <a:r>
              <a:rPr lang="sk-SK" sz="2800" dirty="0"/>
              <a:t>&lt;</a:t>
            </a:r>
            <a:r>
              <a:rPr lang="sk-SK" sz="2800" dirty="0" err="1"/>
              <a:t>String</a:t>
            </a:r>
            <a:r>
              <a:rPr lang="sk-SK" sz="2800" dirty="0"/>
              <a:t>, </a:t>
            </a:r>
            <a:r>
              <a:rPr lang="sk-SK" sz="2800" dirty="0" err="1"/>
              <a:t>Integer</a:t>
            </a:r>
            <a:r>
              <a:rPr lang="sk-SK" sz="2800" dirty="0"/>
              <a:t>&gt;) </a:t>
            </a:r>
            <a:r>
              <a:rPr lang="sk-SK" sz="2800" dirty="0" err="1"/>
              <a:t>message</a:t>
            </a:r>
            <a:r>
              <a:rPr lang="sk-SK" sz="2800" dirty="0"/>
              <a:t>;</a:t>
            </a:r>
            <a:endParaRPr lang="en-US" sz="2800" dirty="0"/>
          </a:p>
          <a:p>
            <a:r>
              <a:rPr lang="sk-SK" sz="2800" dirty="0" smtClean="0"/>
              <a:t>  </a:t>
            </a:r>
            <a:r>
              <a:rPr lang="en-US" sz="2800" dirty="0" smtClean="0"/>
              <a:t>aggregate(</a:t>
            </a:r>
            <a:r>
              <a:rPr lang="sk-SK" sz="2800" dirty="0" err="1"/>
              <a:t>allFreqs</a:t>
            </a:r>
            <a:r>
              <a:rPr lang="en-US" sz="2800" dirty="0"/>
              <a:t>, </a:t>
            </a:r>
            <a:r>
              <a:rPr lang="sk-SK" sz="2800" dirty="0" err="1"/>
              <a:t>sentenceFreqs</a:t>
            </a:r>
            <a:r>
              <a:rPr lang="en-US" sz="2800" dirty="0" smtClean="0"/>
              <a:t>);</a:t>
            </a:r>
            <a:endParaRPr lang="sk-SK" sz="2800" dirty="0" smtClean="0"/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numberOfSentences</a:t>
            </a:r>
            <a:r>
              <a:rPr lang="sk-SK" sz="2800" dirty="0" smtClean="0"/>
              <a:t>-</a:t>
            </a:r>
            <a:r>
              <a:rPr lang="sk-SK" sz="2800" dirty="0"/>
              <a:t>-;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if</a:t>
            </a:r>
            <a:r>
              <a:rPr lang="sk-SK" sz="2800" dirty="0" smtClean="0"/>
              <a:t>(</a:t>
            </a:r>
            <a:r>
              <a:rPr lang="sk-SK" sz="2800" dirty="0" err="1" smtClean="0"/>
              <a:t>numberOfSentences</a:t>
            </a:r>
            <a:r>
              <a:rPr lang="sk-SK" sz="2800" dirty="0" smtClean="0"/>
              <a:t> </a:t>
            </a:r>
            <a:r>
              <a:rPr lang="sk-SK" sz="2800" dirty="0"/>
              <a:t>== 0) {</a:t>
            </a:r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logger.info</a:t>
            </a:r>
            <a:r>
              <a:rPr lang="sk-SK" sz="2800" dirty="0" smtClean="0"/>
              <a:t>(</a:t>
            </a:r>
            <a:r>
              <a:rPr lang="sk-SK" sz="2800" dirty="0" err="1" smtClean="0"/>
              <a:t>allFrequencies.toString</a:t>
            </a:r>
            <a:r>
              <a:rPr lang="sk-SK" sz="2800" dirty="0"/>
              <a:t>());</a:t>
            </a:r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getContext</a:t>
            </a:r>
            <a:r>
              <a:rPr lang="sk-SK" sz="2800" dirty="0"/>
              <a:t>().</a:t>
            </a:r>
            <a:r>
              <a:rPr lang="sk-SK" sz="2800" dirty="0" err="1"/>
              <a:t>system</a:t>
            </a:r>
            <a:r>
              <a:rPr lang="sk-SK" sz="2800" dirty="0"/>
              <a:t>().</a:t>
            </a:r>
            <a:r>
              <a:rPr lang="sk-SK" sz="2800" dirty="0" err="1"/>
              <a:t>shutdown</a:t>
            </a:r>
            <a:r>
              <a:rPr lang="sk-SK" sz="2800" dirty="0"/>
              <a:t>();</a:t>
            </a:r>
          </a:p>
          <a:p>
            <a:r>
              <a:rPr lang="sk-SK" sz="2800" dirty="0" smtClean="0"/>
              <a:t>  }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80112" y="260648"/>
            <a:ext cx="3312368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bg1"/>
                </a:solidFill>
              </a:rPr>
              <a:t>Master#onHandle</a:t>
            </a:r>
            <a:r>
              <a:rPr lang="sk-SK" sz="2800" dirty="0" smtClean="0">
                <a:solidFill>
                  <a:schemeClr val="bg1"/>
                </a:solidFill>
              </a:rPr>
              <a:t>()</a:t>
            </a:r>
            <a:endParaRPr lang="sk-SK" sz="2800" dirty="0">
              <a:solidFill>
                <a:schemeClr val="bg1"/>
              </a:solidFill>
            </a:endParaRPr>
          </a:p>
        </p:txBody>
      </p:sp>
      <p:sp>
        <p:nvSpPr>
          <p:cNvPr id="6" name="BlokTextu 4"/>
          <p:cNvSpPr txBox="1"/>
          <p:nvPr/>
        </p:nvSpPr>
        <p:spPr>
          <a:xfrm>
            <a:off x="594544" y="3212976"/>
            <a:ext cx="8280920" cy="2232248"/>
          </a:xfrm>
          <a:prstGeom prst="roundRect">
            <a:avLst>
              <a:gd name="adj" fmla="val 5644"/>
            </a:avLst>
          </a:pr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436096" y="5085184"/>
            <a:ext cx="3312368" cy="1368152"/>
          </a:xfrm>
          <a:prstGeom prst="wedgeRoundRectCallout">
            <a:avLst>
              <a:gd name="adj1" fmla="val -74905"/>
              <a:gd name="adj2" fmla="val -5774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</a:rPr>
              <a:t>alternatívne: pošlem správu do tretieho </a:t>
            </a:r>
            <a:r>
              <a:rPr lang="sk-SK" sz="2800" dirty="0" err="1" smtClean="0">
                <a:solidFill>
                  <a:schemeClr val="bg1"/>
                </a:solidFill>
              </a:rPr>
              <a:t>aktora</a:t>
            </a:r>
            <a:r>
              <a:rPr lang="sk-SK" sz="2800" dirty="0" smtClean="0">
                <a:solidFill>
                  <a:schemeClr val="bg1"/>
                </a:solidFill>
              </a:rPr>
              <a:t>, </a:t>
            </a:r>
            <a:r>
              <a:rPr lang="sk-SK" sz="2800" dirty="0" err="1" smtClean="0">
                <a:solidFill>
                  <a:schemeClr val="bg1"/>
                </a:solidFill>
              </a:rPr>
              <a:t>vypisovača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6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217092" y="2924944"/>
            <a:ext cx="7056784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https://github.com/novotnyr/akka-wordfrequencies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Výsledný projekt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5870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00808"/>
            <a:ext cx="6707088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dirty="0" smtClean="0"/>
              <a:t>Ako zavrieť aplikáciu, keď nevieme dopredu počet správ?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421207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ukončiť celý systém?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po odoslaní všetkých viet pošleme do </a:t>
            </a:r>
            <a:r>
              <a:rPr lang="sk-SK" sz="3600" dirty="0" err="1" smtClean="0"/>
              <a:t>mastera</a:t>
            </a:r>
            <a:r>
              <a:rPr lang="sk-SK" sz="3600" dirty="0" smtClean="0"/>
              <a:t> „EOF“</a:t>
            </a:r>
          </a:p>
          <a:p>
            <a:r>
              <a:rPr lang="sk-SK" sz="3600" dirty="0" smtClean="0"/>
              <a:t>celý systém </a:t>
            </a:r>
            <a:r>
              <a:rPr lang="sk-SK" sz="3600" dirty="0" err="1" smtClean="0"/>
              <a:t>aktorov</a:t>
            </a:r>
            <a:r>
              <a:rPr lang="sk-SK" sz="3600" dirty="0" smtClean="0"/>
              <a:t> sa skončí:</a:t>
            </a:r>
          </a:p>
          <a:p>
            <a:pPr lvl="1"/>
            <a:r>
              <a:rPr lang="sk-SK" dirty="0" smtClean="0"/>
              <a:t>ak príde správa EOF</a:t>
            </a:r>
          </a:p>
          <a:p>
            <a:pPr lvl="1"/>
            <a:r>
              <a:rPr lang="sk-SK" dirty="0" err="1" smtClean="0"/>
              <a:t>mapovače</a:t>
            </a:r>
            <a:r>
              <a:rPr lang="sk-SK" dirty="0" smtClean="0"/>
              <a:t> skončia svoju robotu</a:t>
            </a:r>
          </a:p>
          <a:p>
            <a:pPr lvl="1"/>
            <a:r>
              <a:rPr lang="sk-SK" dirty="0" smtClean="0"/>
              <a:t>vypíše sa globálna mapa frekvencií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692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ukončiť celý systém?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err="1" smtClean="0"/>
              <a:t>master</a:t>
            </a:r>
            <a:r>
              <a:rPr lang="sk-SK" sz="3600" dirty="0" smtClean="0"/>
              <a:t> vie ukončiť </a:t>
            </a:r>
            <a:r>
              <a:rPr lang="sk-SK" sz="3600" dirty="0" err="1" smtClean="0"/>
              <a:t>mapovačov</a:t>
            </a:r>
            <a:endParaRPr lang="sk-SK" sz="3600" dirty="0" smtClean="0"/>
          </a:p>
          <a:p>
            <a:r>
              <a:rPr lang="sk-SK" sz="3600" dirty="0" smtClean="0"/>
              <a:t>potom vypíše globálnu mapu frekvencií</a:t>
            </a:r>
          </a:p>
          <a:p>
            <a:r>
              <a:rPr lang="sk-SK" sz="3600" dirty="0" smtClean="0"/>
              <a:t>ukončí seba</a:t>
            </a:r>
          </a:p>
          <a:p>
            <a:r>
              <a:rPr lang="sk-SK" sz="3600" dirty="0" smtClean="0"/>
              <a:t>ukončí celý systém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442911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zabiť </a:t>
            </a:r>
            <a:r>
              <a:rPr lang="sk-SK" dirty="0" err="1" smtClean="0"/>
              <a:t>aktora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pošleme mu špeciálnu správu: </a:t>
            </a:r>
            <a:r>
              <a:rPr lang="sk-SK" b="1" dirty="0" err="1" smtClean="0"/>
              <a:t>PoisonPill</a:t>
            </a:r>
            <a:endParaRPr lang="sk-SK" b="1" dirty="0" smtClean="0"/>
          </a:p>
          <a:p>
            <a:pPr lvl="1"/>
            <a:r>
              <a:rPr lang="sk-SK" dirty="0" smtClean="0"/>
              <a:t>tabletka s jedom</a:t>
            </a:r>
          </a:p>
          <a:p>
            <a:pPr lvl="1"/>
            <a:r>
              <a:rPr lang="sk-SK" dirty="0" smtClean="0"/>
              <a:t>zabudovaná v </a:t>
            </a:r>
            <a:r>
              <a:rPr lang="sk-SK" dirty="0" err="1" smtClean="0"/>
              <a:t>Akke</a:t>
            </a:r>
            <a:endParaRPr lang="sk-SK" dirty="0" smtClean="0"/>
          </a:p>
          <a:p>
            <a:r>
              <a:rPr lang="sk-SK" dirty="0" smtClean="0"/>
              <a:t>použitie:</a:t>
            </a:r>
          </a:p>
          <a:p>
            <a:pPr lvl="1"/>
            <a:r>
              <a:rPr lang="sk-SK" dirty="0" smtClean="0"/>
              <a:t>pošleme </a:t>
            </a:r>
            <a:r>
              <a:rPr lang="sk-SK" dirty="0" err="1" smtClean="0"/>
              <a:t>aktorovi</a:t>
            </a:r>
            <a:r>
              <a:rPr lang="sk-SK" dirty="0" smtClean="0"/>
              <a:t> jed</a:t>
            </a:r>
          </a:p>
          <a:p>
            <a:pPr lvl="1"/>
            <a:r>
              <a:rPr lang="sk-SK" dirty="0" smtClean="0"/>
              <a:t>jed sa zaradí na koniec jeho </a:t>
            </a:r>
            <a:r>
              <a:rPr lang="sk-SK" dirty="0" err="1" smtClean="0"/>
              <a:t>mailboxu</a:t>
            </a:r>
            <a:endParaRPr lang="sk-SK" dirty="0" smtClean="0"/>
          </a:p>
          <a:p>
            <a:pPr lvl="1"/>
            <a:r>
              <a:rPr lang="sk-SK" dirty="0" err="1" smtClean="0"/>
              <a:t>aktor</a:t>
            </a:r>
            <a:r>
              <a:rPr lang="sk-SK" dirty="0" smtClean="0"/>
              <a:t> </a:t>
            </a:r>
            <a:r>
              <a:rPr lang="sk-SK" dirty="0" err="1" smtClean="0"/>
              <a:t>dospracováva</a:t>
            </a:r>
            <a:r>
              <a:rPr lang="sk-SK" dirty="0" smtClean="0"/>
              <a:t> správy z </a:t>
            </a:r>
            <a:r>
              <a:rPr lang="sk-SK" dirty="0" err="1" smtClean="0"/>
              <a:t>mailboxu</a:t>
            </a:r>
            <a:r>
              <a:rPr lang="sk-SK" dirty="0" smtClean="0"/>
              <a:t>, spracuje jed a umrie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273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zabiť </a:t>
            </a:r>
            <a:r>
              <a:rPr lang="sk-SK" dirty="0" err="1" smtClean="0"/>
              <a:t>router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pozor na </a:t>
            </a:r>
            <a:r>
              <a:rPr lang="sk-SK" dirty="0" err="1" smtClean="0"/>
              <a:t>aktorov</a:t>
            </a:r>
            <a:r>
              <a:rPr lang="sk-SK" dirty="0" smtClean="0"/>
              <a:t>, čo sú </a:t>
            </a:r>
            <a:r>
              <a:rPr lang="sk-SK" dirty="0" err="1" smtClean="0"/>
              <a:t>routre</a:t>
            </a:r>
            <a:r>
              <a:rPr lang="sk-SK" dirty="0" smtClean="0"/>
              <a:t>!</a:t>
            </a:r>
          </a:p>
          <a:p>
            <a:pPr lvl="1"/>
            <a:r>
              <a:rPr lang="sk-SK" dirty="0" smtClean="0"/>
              <a:t>naše </a:t>
            </a:r>
            <a:r>
              <a:rPr lang="sk-SK" dirty="0" err="1" smtClean="0"/>
              <a:t>mapovače</a:t>
            </a:r>
            <a:r>
              <a:rPr lang="sk-SK" dirty="0" smtClean="0"/>
              <a:t> sú schované za </a:t>
            </a:r>
            <a:r>
              <a:rPr lang="sk-SK" dirty="0" err="1" smtClean="0"/>
              <a:t>routrom</a:t>
            </a:r>
            <a:endParaRPr lang="sk-SK" dirty="0" smtClean="0"/>
          </a:p>
          <a:p>
            <a:r>
              <a:rPr lang="sk-SK" dirty="0" smtClean="0"/>
              <a:t>jed okamžite zabije </a:t>
            </a:r>
            <a:r>
              <a:rPr lang="sk-SK" dirty="0" err="1" smtClean="0"/>
              <a:t>router</a:t>
            </a:r>
            <a:r>
              <a:rPr lang="sk-SK" dirty="0" smtClean="0"/>
              <a:t> aj s deťmi</a:t>
            </a:r>
          </a:p>
          <a:p>
            <a:r>
              <a:rPr lang="sk-SK" dirty="0" smtClean="0"/>
              <a:t>bez šance na dokončenie spracovávania správ</a:t>
            </a:r>
          </a:p>
          <a:p>
            <a:r>
              <a:rPr lang="sk-SK" dirty="0" smtClean="0"/>
              <a:t>korektný spôsob: </a:t>
            </a:r>
            <a:r>
              <a:rPr lang="sk-SK" b="1" dirty="0" err="1" smtClean="0"/>
              <a:t>broadcastnúť</a:t>
            </a:r>
            <a:r>
              <a:rPr lang="sk-SK" b="1" dirty="0" smtClean="0"/>
              <a:t> jed</a:t>
            </a:r>
          </a:p>
          <a:p>
            <a:pPr lvl="1"/>
            <a:r>
              <a:rPr lang="sk-SK" dirty="0" err="1" smtClean="0"/>
              <a:t>aktor</a:t>
            </a:r>
            <a:r>
              <a:rPr lang="sk-SK" dirty="0" smtClean="0"/>
              <a:t> za </a:t>
            </a:r>
            <a:r>
              <a:rPr lang="sk-SK" dirty="0" err="1" smtClean="0"/>
              <a:t>routrom</a:t>
            </a:r>
            <a:r>
              <a:rPr lang="sk-SK" dirty="0" smtClean="0"/>
              <a:t> požuje správy, zje jed, umrie</a:t>
            </a:r>
          </a:p>
          <a:p>
            <a:pPr lvl="1"/>
            <a:r>
              <a:rPr lang="sk-SK" dirty="0" smtClean="0"/>
              <a:t>po umretí všetkých </a:t>
            </a:r>
            <a:r>
              <a:rPr lang="sk-SK" dirty="0" err="1" smtClean="0"/>
              <a:t>aktorov</a:t>
            </a:r>
            <a:r>
              <a:rPr lang="sk-SK" dirty="0" smtClean="0"/>
              <a:t> umrie aj </a:t>
            </a:r>
            <a:r>
              <a:rPr lang="sk-SK" dirty="0" err="1" smtClean="0"/>
              <a:t>router</a:t>
            </a:r>
            <a:endParaRPr lang="sk-SK" dirty="0" smtClean="0"/>
          </a:p>
          <a:p>
            <a:pPr lvl="1"/>
            <a:r>
              <a:rPr lang="sk-SK" dirty="0" smtClean="0"/>
              <a:t>upovedomí sa </a:t>
            </a:r>
            <a:r>
              <a:rPr lang="sk-SK" dirty="0" err="1" smtClean="0"/>
              <a:t>aktor</a:t>
            </a:r>
            <a:r>
              <a:rPr lang="sk-SK" dirty="0" smtClean="0"/>
              <a:t>, ktorý odosielal jed</a:t>
            </a:r>
          </a:p>
          <a:p>
            <a:pPr lvl="1"/>
            <a:endParaRPr lang="sk-SK" b="1" dirty="0" smtClean="0"/>
          </a:p>
        </p:txBody>
      </p:sp>
    </p:spTree>
    <p:extLst>
      <p:ext uri="{BB962C8B-B14F-4D97-AF65-F5344CB8AC3E}">
        <p14:creationId xmlns:p14="http://schemas.microsoft.com/office/powerpoint/2010/main" val="4044093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zabiť </a:t>
            </a:r>
            <a:r>
              <a:rPr lang="sk-SK" dirty="0" err="1"/>
              <a:t>router</a:t>
            </a:r>
            <a:r>
              <a:rPr lang="sk-S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 správe „EOF“ </a:t>
            </a:r>
            <a:r>
              <a:rPr lang="sk-SK" dirty="0" err="1" smtClean="0"/>
              <a:t>broadcastneme</a:t>
            </a:r>
            <a:r>
              <a:rPr lang="sk-SK" dirty="0" smtClean="0"/>
              <a:t> jed</a:t>
            </a:r>
          </a:p>
          <a:p>
            <a:pPr lvl="1"/>
            <a:r>
              <a:rPr lang="sk-SK" dirty="0" smtClean="0"/>
              <a:t>vlastná správa </a:t>
            </a:r>
            <a:r>
              <a:rPr lang="sk-SK" dirty="0" err="1" smtClean="0"/>
              <a:t>ResultRequest</a:t>
            </a:r>
            <a:endParaRPr lang="sk-SK" dirty="0" smtClean="0"/>
          </a:p>
          <a:p>
            <a:r>
              <a:rPr lang="sk-SK" dirty="0" smtClean="0"/>
              <a:t>po prijatí správy </a:t>
            </a:r>
            <a:r>
              <a:rPr lang="sk-SK" dirty="0" err="1" smtClean="0"/>
              <a:t>ResultRequest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4" name="Zaoblený obdĺžnik 7"/>
          <p:cNvSpPr/>
          <p:nvPr/>
        </p:nvSpPr>
        <p:spPr>
          <a:xfrm>
            <a:off x="534616" y="3861048"/>
            <a:ext cx="8352928" cy="158417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sk-SK" sz="2800" dirty="0" err="1" smtClean="0"/>
              <a:t>router.tell</a:t>
            </a:r>
            <a:r>
              <a:rPr lang="sk-SK" sz="2800" dirty="0" smtClean="0"/>
              <a:t>(</a:t>
            </a:r>
            <a:r>
              <a:rPr lang="sk-SK" sz="2800" b="1" dirty="0" smtClean="0"/>
              <a:t>new </a:t>
            </a:r>
            <a:r>
              <a:rPr lang="sk-SK" sz="2800" b="1" dirty="0" err="1"/>
              <a:t>Broadcast</a:t>
            </a:r>
            <a:r>
              <a:rPr lang="sk-SK" sz="2800" b="1" dirty="0"/>
              <a:t>(</a:t>
            </a:r>
            <a:r>
              <a:rPr lang="sk-SK" sz="2800" b="1" dirty="0" err="1"/>
              <a:t>PoisonPill.</a:t>
            </a:r>
            <a:r>
              <a:rPr lang="sk-SK" sz="2800" b="1" i="1" dirty="0" err="1"/>
              <a:t>getInstance</a:t>
            </a:r>
            <a:r>
              <a:rPr lang="sk-SK" sz="2800" b="1" i="1" dirty="0"/>
              <a:t>()), </a:t>
            </a:r>
            <a:r>
              <a:rPr lang="sk-SK" sz="2800" b="1" i="1" dirty="0" err="1"/>
              <a:t>getSelf</a:t>
            </a:r>
            <a:r>
              <a:rPr lang="sk-SK" sz="2800" b="1" i="1" dirty="0"/>
              <a:t>());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9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Škálovateľnosť</a:t>
            </a:r>
            <a:r>
              <a:rPr lang="sk-SK" dirty="0" smtClean="0"/>
              <a:t> má hranice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vlákna od istého momentu neškálujú</a:t>
            </a:r>
          </a:p>
          <a:p>
            <a:pPr lvl="1"/>
            <a:r>
              <a:rPr lang="sk-SK" dirty="0"/>
              <a:t>10000 vlákien </a:t>
            </a:r>
            <a:r>
              <a:rPr lang="sk-SK" dirty="0" err="1"/>
              <a:t>anyone</a:t>
            </a:r>
            <a:r>
              <a:rPr lang="sk-SK" dirty="0" smtClean="0"/>
              <a:t>?</a:t>
            </a:r>
          </a:p>
          <a:p>
            <a:r>
              <a:rPr lang="sk-SK" sz="3600" dirty="0" smtClean="0"/>
              <a:t>potrebujeme škálovať v oboch rovinách:</a:t>
            </a:r>
          </a:p>
          <a:p>
            <a:pPr lvl="1"/>
            <a:r>
              <a:rPr lang="sk-SK" dirty="0" smtClean="0"/>
              <a:t>horizontálne: pridávame uzly / jadrá / CPU...</a:t>
            </a:r>
          </a:p>
          <a:p>
            <a:pPr lvl="1"/>
            <a:r>
              <a:rPr lang="sk-SK" dirty="0" smtClean="0"/>
              <a:t>vertikálne: zvyšujeme frekvenciu, dodávame RAM...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67544" y="50131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smtClean="0"/>
              <a:t>Potreba </a:t>
            </a:r>
            <a:r>
              <a:rPr lang="sk-SK" sz="3200" dirty="0"/>
              <a:t>iných </a:t>
            </a:r>
            <a:r>
              <a:rPr lang="sk-SK" sz="3200" dirty="0" smtClean="0"/>
              <a:t>modelov!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123287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Reakcie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zabitie</a:t>
            </a:r>
            <a:r>
              <a:rPr lang="en-US" dirty="0" smtClean="0"/>
              <a:t>: </a:t>
            </a:r>
            <a:r>
              <a:rPr lang="en-US" dirty="0" err="1" smtClean="0"/>
              <a:t>Dea</a:t>
            </a:r>
            <a:r>
              <a:rPr lang="sk-SK" dirty="0" smtClean="0"/>
              <a:t>t</a:t>
            </a:r>
            <a:r>
              <a:rPr lang="en-US" dirty="0" err="1" smtClean="0"/>
              <a:t>hWatch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sk-SK" dirty="0" smtClean="0"/>
              <a:t>môže opatrovať iného </a:t>
            </a:r>
            <a:r>
              <a:rPr lang="sk-SK" dirty="0" err="1" smtClean="0"/>
              <a:t>aktora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o smrti opatrovníka sa opatrovateľ dozvie prijatým správy </a:t>
            </a:r>
            <a:r>
              <a:rPr lang="sk-SK" b="1" dirty="0" err="1" smtClean="0"/>
              <a:t>akka.actor.Terminated</a:t>
            </a:r>
            <a:endParaRPr lang="sk-SK" b="1" dirty="0"/>
          </a:p>
        </p:txBody>
      </p:sp>
      <p:sp>
        <p:nvSpPr>
          <p:cNvPr id="4" name="Zaoblený obdĺžnik 7"/>
          <p:cNvSpPr/>
          <p:nvPr/>
        </p:nvSpPr>
        <p:spPr>
          <a:xfrm>
            <a:off x="467544" y="2276872"/>
            <a:ext cx="8280920" cy="208823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/>
              <a:t>@</a:t>
            </a:r>
            <a:r>
              <a:rPr lang="sk-SK" sz="2400" dirty="0" err="1"/>
              <a:t>Override</a:t>
            </a:r>
            <a:endParaRPr lang="sk-SK" sz="2400" dirty="0"/>
          </a:p>
          <a:p>
            <a:r>
              <a:rPr lang="en-US" sz="2400" b="1" dirty="0"/>
              <a:t>public void </a:t>
            </a:r>
            <a:r>
              <a:rPr lang="en-US" sz="2400" b="1" dirty="0" err="1"/>
              <a:t>preStart</a:t>
            </a:r>
            <a:r>
              <a:rPr lang="en-US" sz="2400" b="1" dirty="0"/>
              <a:t>() throws Exception {</a:t>
            </a:r>
          </a:p>
          <a:p>
            <a:r>
              <a:rPr lang="sk-SK" sz="2400" b="1" dirty="0" smtClean="0"/>
              <a:t>	</a:t>
            </a:r>
            <a:r>
              <a:rPr lang="sk-SK" sz="2400" b="1" dirty="0" err="1" smtClean="0"/>
              <a:t>super.preStart</a:t>
            </a:r>
            <a:r>
              <a:rPr lang="sk-SK" sz="2400" b="1" dirty="0"/>
              <a:t>();</a:t>
            </a:r>
          </a:p>
          <a:p>
            <a:r>
              <a:rPr lang="sk-SK" sz="2400" dirty="0" smtClean="0"/>
              <a:t>	</a:t>
            </a:r>
            <a:r>
              <a:rPr lang="sk-SK" sz="2400" dirty="0" err="1" smtClean="0"/>
              <a:t>getContext</a:t>
            </a:r>
            <a:r>
              <a:rPr lang="sk-SK" sz="2400" dirty="0"/>
              <a:t>().</a:t>
            </a:r>
            <a:r>
              <a:rPr lang="sk-SK" sz="2400" dirty="0" err="1"/>
              <a:t>watch</a:t>
            </a:r>
            <a:r>
              <a:rPr lang="sk-SK" sz="2400" dirty="0"/>
              <a:t>(</a:t>
            </a:r>
            <a:r>
              <a:rPr lang="sk-SK" sz="2400" dirty="0" err="1"/>
              <a:t>sentenceFrequencyCounters</a:t>
            </a:r>
            <a:r>
              <a:rPr lang="sk-SK" sz="2400" dirty="0"/>
              <a:t>);</a:t>
            </a:r>
          </a:p>
          <a:p>
            <a:r>
              <a:rPr lang="sk-SK" sz="2400" dirty="0"/>
              <a:t>}</a:t>
            </a:r>
            <a:endParaRPr lang="en-US" sz="6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9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Reakcie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zabitie</a:t>
            </a:r>
            <a:r>
              <a:rPr lang="en-US" dirty="0" smtClean="0"/>
              <a:t>: </a:t>
            </a:r>
            <a:r>
              <a:rPr lang="en-US" dirty="0" err="1" smtClean="0"/>
              <a:t>DeathWatch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r>
              <a:rPr lang="sk-SK" dirty="0" smtClean="0"/>
              <a:t>ak </a:t>
            </a:r>
            <a:r>
              <a:rPr lang="sk-SK" b="1" dirty="0" err="1" smtClean="0"/>
              <a:t>Master</a:t>
            </a:r>
            <a:r>
              <a:rPr lang="sk-SK" dirty="0" err="1" smtClean="0"/>
              <a:t>-ovi</a:t>
            </a:r>
            <a:r>
              <a:rPr lang="sk-SK" dirty="0" smtClean="0"/>
              <a:t> dôjde správa o úmrtí </a:t>
            </a:r>
            <a:r>
              <a:rPr lang="sk-SK" b="1" dirty="0" err="1" smtClean="0"/>
              <a:t>routera</a:t>
            </a:r>
            <a:r>
              <a:rPr lang="sk-SK" dirty="0" smtClean="0"/>
              <a:t>, vie vypísať výsledok a zavrieť systém</a:t>
            </a:r>
            <a:endParaRPr lang="sk-SK" b="1" dirty="0"/>
          </a:p>
        </p:txBody>
      </p:sp>
      <p:sp>
        <p:nvSpPr>
          <p:cNvPr id="4" name="Zaoblený obdĺžnik 7"/>
          <p:cNvSpPr/>
          <p:nvPr/>
        </p:nvSpPr>
        <p:spPr>
          <a:xfrm>
            <a:off x="500212" y="1988840"/>
            <a:ext cx="8280920" cy="244827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400" dirty="0" err="1"/>
              <a:t>if</a:t>
            </a:r>
            <a:r>
              <a:rPr lang="sk-SK" sz="2400" dirty="0"/>
              <a:t> (</a:t>
            </a:r>
            <a:r>
              <a:rPr lang="sk-SK" sz="2400" dirty="0" err="1"/>
              <a:t>message</a:t>
            </a:r>
            <a:r>
              <a:rPr lang="sk-SK" sz="2400" dirty="0"/>
              <a:t> </a:t>
            </a:r>
            <a:r>
              <a:rPr lang="sk-SK" sz="2400" dirty="0" err="1"/>
              <a:t>instanceof</a:t>
            </a:r>
            <a:r>
              <a:rPr lang="sk-SK" sz="2400" dirty="0"/>
              <a:t> </a:t>
            </a:r>
            <a:r>
              <a:rPr lang="sk-SK" sz="2400" dirty="0" err="1"/>
              <a:t>Terminated</a:t>
            </a:r>
            <a:r>
              <a:rPr lang="sk-SK" sz="2400" dirty="0"/>
              <a:t>) {</a:t>
            </a:r>
          </a:p>
          <a:p>
            <a:r>
              <a:rPr lang="sk-SK" sz="2400" dirty="0" smtClean="0"/>
              <a:t>	</a:t>
            </a:r>
            <a:r>
              <a:rPr lang="sk-SK" sz="2400" dirty="0" err="1" smtClean="0"/>
              <a:t>logger.info</a:t>
            </a:r>
            <a:r>
              <a:rPr lang="sk-SK" sz="2400" dirty="0"/>
              <a:t>( ((</a:t>
            </a:r>
            <a:r>
              <a:rPr lang="sk-SK" sz="2400" dirty="0" err="1"/>
              <a:t>Terminated</a:t>
            </a:r>
            <a:r>
              <a:rPr lang="sk-SK" sz="2400" dirty="0"/>
              <a:t>) </a:t>
            </a:r>
            <a:r>
              <a:rPr lang="sk-SK" sz="2400" dirty="0" err="1"/>
              <a:t>message</a:t>
            </a:r>
            <a:r>
              <a:rPr lang="sk-SK" sz="2400" dirty="0"/>
              <a:t>) + " </a:t>
            </a:r>
            <a:r>
              <a:rPr lang="sk-SK" sz="2400" dirty="0" err="1"/>
              <a:t>terminated</a:t>
            </a:r>
            <a:r>
              <a:rPr lang="sk-SK" sz="2400" dirty="0"/>
              <a:t>");</a:t>
            </a:r>
          </a:p>
          <a:p>
            <a:r>
              <a:rPr lang="sk-SK" sz="2400" dirty="0" smtClean="0"/>
              <a:t>	</a:t>
            </a:r>
            <a:r>
              <a:rPr lang="sk-SK" sz="2400" dirty="0" err="1" smtClean="0"/>
              <a:t>logger.info</a:t>
            </a:r>
            <a:r>
              <a:rPr lang="sk-SK" sz="2400" dirty="0" smtClean="0"/>
              <a:t>(</a:t>
            </a:r>
            <a:r>
              <a:rPr lang="sk-SK" sz="2400" dirty="0" err="1" smtClean="0"/>
              <a:t>allFrequencies.toString</a:t>
            </a:r>
            <a:r>
              <a:rPr lang="sk-SK" sz="2400" dirty="0" smtClean="0"/>
              <a:t>());</a:t>
            </a:r>
            <a:endParaRPr lang="sk-SK" sz="2400" dirty="0"/>
          </a:p>
          <a:p>
            <a:r>
              <a:rPr lang="sk-SK" sz="2400" dirty="0" smtClean="0"/>
              <a:t>	</a:t>
            </a:r>
            <a:r>
              <a:rPr lang="sk-SK" sz="2400" dirty="0" err="1" smtClean="0"/>
              <a:t>getContext</a:t>
            </a:r>
            <a:r>
              <a:rPr lang="sk-SK" sz="2400" dirty="0"/>
              <a:t>().</a:t>
            </a:r>
            <a:r>
              <a:rPr lang="sk-SK" sz="2400" dirty="0" err="1"/>
              <a:t>system</a:t>
            </a:r>
            <a:r>
              <a:rPr lang="sk-SK" sz="2400" dirty="0"/>
              <a:t>().</a:t>
            </a:r>
            <a:r>
              <a:rPr lang="sk-SK" sz="2400" dirty="0" err="1"/>
              <a:t>shutdown</a:t>
            </a:r>
            <a:r>
              <a:rPr lang="sk-SK" sz="2400" dirty="0" smtClean="0"/>
              <a:t>();</a:t>
            </a:r>
          </a:p>
          <a:p>
            <a:r>
              <a:rPr lang="sk-SK" sz="2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6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43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/>
          <p:cNvSpPr/>
          <p:nvPr/>
        </p:nvSpPr>
        <p:spPr>
          <a:xfrm>
            <a:off x="245468" y="836712"/>
            <a:ext cx="8647012" cy="532859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public</a:t>
            </a:r>
            <a:r>
              <a:rPr lang="sk-SK" sz="2800" dirty="0" smtClean="0"/>
              <a:t> </a:t>
            </a:r>
            <a:r>
              <a:rPr lang="sk-SK" sz="2800" dirty="0" err="1" smtClean="0"/>
              <a:t>static</a:t>
            </a:r>
            <a:r>
              <a:rPr lang="sk-SK" sz="2800" dirty="0" smtClean="0"/>
              <a:t> </a:t>
            </a:r>
            <a:r>
              <a:rPr lang="sk-SK" sz="2800" dirty="0" err="1" smtClean="0"/>
              <a:t>void</a:t>
            </a:r>
            <a:r>
              <a:rPr lang="sk-SK" sz="2800" dirty="0" smtClean="0"/>
              <a:t> </a:t>
            </a:r>
            <a:r>
              <a:rPr lang="sk-SK" sz="2800" dirty="0" err="1" smtClean="0"/>
              <a:t>main</a:t>
            </a:r>
            <a:r>
              <a:rPr lang="sk-SK" sz="2800" dirty="0" smtClean="0"/>
              <a:t>(</a:t>
            </a:r>
            <a:r>
              <a:rPr lang="sk-SK" sz="2800" dirty="0" err="1" smtClean="0"/>
              <a:t>String</a:t>
            </a:r>
            <a:r>
              <a:rPr lang="sk-SK" sz="2800" dirty="0" smtClean="0"/>
              <a:t>[] </a:t>
            </a:r>
            <a:r>
              <a:rPr lang="sk-SK" sz="2800" dirty="0" err="1" smtClean="0"/>
              <a:t>args</a:t>
            </a:r>
            <a:r>
              <a:rPr lang="sk-SK" sz="2800" dirty="0" smtClean="0"/>
              <a:t>) {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ActorSystem</a:t>
            </a:r>
            <a:r>
              <a:rPr lang="sk-SK" sz="2800" dirty="0" smtClean="0"/>
              <a:t> </a:t>
            </a:r>
            <a:r>
              <a:rPr lang="sk-SK" sz="2800" dirty="0" err="1"/>
              <a:t>system</a:t>
            </a:r>
            <a:r>
              <a:rPr lang="sk-SK" sz="2800" dirty="0"/>
              <a:t> = </a:t>
            </a:r>
            <a:r>
              <a:rPr lang="sk-SK" sz="2800" dirty="0" err="1"/>
              <a:t>ActorSystem.create</a:t>
            </a:r>
            <a:r>
              <a:rPr lang="sk-SK" sz="2800" dirty="0"/>
              <a:t>();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ActorRef</a:t>
            </a:r>
            <a:r>
              <a:rPr lang="sk-SK" sz="2800" dirty="0" smtClean="0"/>
              <a:t> </a:t>
            </a:r>
            <a:r>
              <a:rPr lang="sk-SK" sz="2800" dirty="0" err="1"/>
              <a:t>master</a:t>
            </a:r>
            <a:r>
              <a:rPr lang="sk-SK" sz="2800" dirty="0"/>
              <a:t> 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= </a:t>
            </a:r>
            <a:r>
              <a:rPr lang="sk-SK" sz="2800" dirty="0" err="1"/>
              <a:t>system.actorOf</a:t>
            </a:r>
            <a:r>
              <a:rPr lang="sk-SK" sz="2800" dirty="0"/>
              <a:t>(</a:t>
            </a:r>
            <a:r>
              <a:rPr lang="sk-SK" sz="2800" dirty="0" err="1"/>
              <a:t>Props.create</a:t>
            </a:r>
            <a:r>
              <a:rPr lang="sk-SK" sz="2800" dirty="0"/>
              <a:t>(</a:t>
            </a:r>
            <a:r>
              <a:rPr lang="sk-SK" sz="2800" dirty="0" err="1"/>
              <a:t>Master.class</a:t>
            </a:r>
            <a:r>
              <a:rPr lang="sk-SK" sz="2800" dirty="0"/>
              <a:t>));</a:t>
            </a:r>
          </a:p>
          <a:p>
            <a:r>
              <a:rPr lang="sk-SK" sz="2800" dirty="0" smtClean="0"/>
              <a:t>  </a:t>
            </a:r>
            <a:r>
              <a:rPr lang="en-US" sz="2800" dirty="0" err="1" smtClean="0"/>
              <a:t>master.tell</a:t>
            </a:r>
            <a:r>
              <a:rPr lang="en-US" sz="2800" dirty="0"/>
              <a:t>(</a:t>
            </a:r>
            <a:r>
              <a:rPr lang="en-US" sz="1600" dirty="0"/>
              <a:t>"The quick brown fox tried to jump over the lazy dog and fell on the dog"</a:t>
            </a:r>
            <a:r>
              <a:rPr lang="en-US" sz="2800" dirty="0"/>
              <a:t>, </a:t>
            </a:r>
            <a:endParaRPr lang="sk-SK" sz="2800" dirty="0" smtClean="0"/>
          </a:p>
          <a:p>
            <a:r>
              <a:rPr lang="sk-SK" sz="2800" dirty="0" smtClean="0"/>
              <a:t>    </a:t>
            </a:r>
            <a:r>
              <a:rPr lang="en-US" sz="2800" dirty="0" err="1" smtClean="0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 smtClean="0"/>
              <a:t>  </a:t>
            </a:r>
            <a:r>
              <a:rPr lang="en-US" sz="2800" dirty="0" err="1" smtClean="0"/>
              <a:t>master.tell</a:t>
            </a:r>
            <a:r>
              <a:rPr lang="en-US" sz="2800" dirty="0"/>
              <a:t>(</a:t>
            </a:r>
            <a:r>
              <a:rPr lang="en-US" sz="1600" dirty="0"/>
              <a:t>"Dog is man's best friend"</a:t>
            </a:r>
            <a:r>
              <a:rPr lang="en-US" sz="2800" dirty="0"/>
              <a:t>, </a:t>
            </a:r>
            <a:r>
              <a:rPr lang="en-US" sz="2800" dirty="0" err="1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 smtClean="0"/>
              <a:t>  </a:t>
            </a:r>
            <a:r>
              <a:rPr lang="en-US" sz="2800" dirty="0" err="1" smtClean="0"/>
              <a:t>master.tell</a:t>
            </a:r>
            <a:r>
              <a:rPr lang="en-US" dirty="0"/>
              <a:t>("Dog and Fox belong to the same family</a:t>
            </a:r>
            <a:r>
              <a:rPr lang="en-US" dirty="0" smtClean="0"/>
              <a:t>"</a:t>
            </a:r>
            <a:r>
              <a:rPr lang="en-US" sz="2800" dirty="0" smtClean="0"/>
              <a:t>,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</a:t>
            </a:r>
            <a:r>
              <a:rPr lang="en-US" sz="2800" dirty="0" err="1" smtClean="0"/>
              <a:t>ActorRef.noSender</a:t>
            </a:r>
            <a:r>
              <a:rPr lang="en-US" sz="2800" dirty="0"/>
              <a:t>());</a:t>
            </a:r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master.tell</a:t>
            </a:r>
            <a:r>
              <a:rPr lang="sk-SK" sz="2800" dirty="0" smtClean="0"/>
              <a:t>(new </a:t>
            </a:r>
            <a:r>
              <a:rPr lang="sk-SK" sz="2800" dirty="0" err="1"/>
              <a:t>ResultRequest</a:t>
            </a:r>
            <a:r>
              <a:rPr lang="sk-SK" sz="2800" dirty="0"/>
              <a:t>(), </a:t>
            </a:r>
            <a:r>
              <a:rPr lang="sk-SK" sz="2800" dirty="0" err="1"/>
              <a:t>ActorRef.noSender</a:t>
            </a:r>
            <a:r>
              <a:rPr lang="sk-SK" sz="2800" dirty="0" smtClean="0"/>
              <a:t>());</a:t>
            </a:r>
          </a:p>
          <a:p>
            <a:r>
              <a:rPr lang="sk-SK" sz="28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7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28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Korektné uzatvorenie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máme korektné uzatvorenie</a:t>
            </a:r>
          </a:p>
          <a:p>
            <a:r>
              <a:rPr lang="sk-SK" dirty="0" smtClean="0"/>
              <a:t>bez čakaní</a:t>
            </a:r>
          </a:p>
          <a:p>
            <a:r>
              <a:rPr lang="sk-SK" dirty="0" smtClean="0"/>
              <a:t>bez blokovania</a:t>
            </a:r>
          </a:p>
          <a:p>
            <a:r>
              <a:rPr lang="sk-SK" dirty="0" smtClean="0"/>
              <a:t>systém utešene dobehne a zatvorí sa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5961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6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r>
              <a:rPr lang="sk-SK" sz="6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endParaRPr lang="sk-SK" sz="6000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71600" y="4221088"/>
            <a:ext cx="7632848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https://github.com/novotnyr/akka-wordfreq-deathwatch</a:t>
            </a:r>
          </a:p>
        </p:txBody>
      </p:sp>
    </p:spTree>
    <p:extLst>
      <p:ext uri="{BB962C8B-B14F-4D97-AF65-F5344CB8AC3E}">
        <p14:creationId xmlns:p14="http://schemas.microsoft.com/office/powerpoint/2010/main" val="629197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Získanie výsledku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výsledok môže zapísať </a:t>
            </a:r>
            <a:r>
              <a:rPr lang="sk-SK" dirty="0" err="1" smtClean="0"/>
              <a:t>Master</a:t>
            </a:r>
            <a:endParaRPr lang="sk-SK" dirty="0" smtClean="0"/>
          </a:p>
          <a:p>
            <a:pPr lvl="1"/>
            <a:r>
              <a:rPr lang="sk-SK" dirty="0" smtClean="0"/>
              <a:t>priamo do </a:t>
            </a:r>
            <a:r>
              <a:rPr lang="sk-SK" dirty="0" err="1" smtClean="0"/>
              <a:t>StdOut</a:t>
            </a:r>
            <a:endParaRPr lang="sk-SK" dirty="0" smtClean="0"/>
          </a:p>
          <a:p>
            <a:pPr lvl="1"/>
            <a:r>
              <a:rPr lang="sk-SK" dirty="0" smtClean="0"/>
              <a:t>alebo do databázy, súboru, ...</a:t>
            </a:r>
          </a:p>
          <a:p>
            <a:r>
              <a:rPr lang="sk-SK" dirty="0" smtClean="0"/>
              <a:t>alternatívne: </a:t>
            </a:r>
            <a:r>
              <a:rPr lang="sk-SK" dirty="0" err="1" smtClean="0"/>
              <a:t>Master</a:t>
            </a:r>
            <a:r>
              <a:rPr lang="sk-SK" dirty="0" smtClean="0"/>
              <a:t> odošle výsledok zapisujúcemu </a:t>
            </a:r>
            <a:r>
              <a:rPr lang="sk-SK" dirty="0" err="1" smtClean="0"/>
              <a:t>aktorovi</a:t>
            </a:r>
            <a:endParaRPr lang="sk-SK" dirty="0" smtClean="0"/>
          </a:p>
          <a:p>
            <a:r>
              <a:rPr lang="sk-SK" dirty="0" smtClean="0"/>
              <a:t>alternatívne: vrátenie výsledku von z </a:t>
            </a:r>
            <a:r>
              <a:rPr lang="sk-SK" dirty="0" err="1" smtClean="0"/>
              <a:t>Akky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33600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Vzor: </a:t>
            </a:r>
            <a:r>
              <a:rPr lang="sk-SK" dirty="0" err="1" smtClean="0"/>
              <a:t>ask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správy v </a:t>
            </a:r>
            <a:r>
              <a:rPr lang="sk-SK" dirty="0" err="1" smtClean="0"/>
              <a:t>Akke</a:t>
            </a:r>
            <a:r>
              <a:rPr lang="sk-SK" dirty="0" smtClean="0"/>
              <a:t> sú </a:t>
            </a:r>
            <a:r>
              <a:rPr lang="sk-SK" dirty="0" err="1" smtClean="0"/>
              <a:t>fire-and-forget</a:t>
            </a:r>
            <a:endParaRPr lang="sk-SK" dirty="0" smtClean="0"/>
          </a:p>
          <a:p>
            <a:pPr lvl="1"/>
            <a:r>
              <a:rPr lang="sk-SK" dirty="0" smtClean="0"/>
              <a:t>nečaká sa na odpoveď</a:t>
            </a:r>
          </a:p>
          <a:p>
            <a:pPr lvl="1"/>
            <a:r>
              <a:rPr lang="sk-SK" dirty="0" err="1" smtClean="0"/>
              <a:t>tell</a:t>
            </a:r>
            <a:r>
              <a:rPr lang="sk-SK" dirty="0" smtClean="0"/>
              <a:t>()</a:t>
            </a:r>
          </a:p>
          <a:p>
            <a:r>
              <a:rPr lang="sk-SK" dirty="0" smtClean="0"/>
              <a:t>druhá možnosť: čakanie na odpoveď:</a:t>
            </a:r>
          </a:p>
          <a:p>
            <a:pPr lvl="1"/>
            <a:r>
              <a:rPr lang="sk-SK" dirty="0" smtClean="0"/>
              <a:t>blokujeme, kým nedôjde odpoveď</a:t>
            </a:r>
          </a:p>
          <a:p>
            <a:pPr lvl="1"/>
            <a:r>
              <a:rPr lang="sk-SK" dirty="0" err="1" smtClean="0"/>
              <a:t>ask</a:t>
            </a:r>
            <a:r>
              <a:rPr lang="sk-SK" dirty="0" smtClean="0"/>
              <a:t>()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3052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/>
          <p:cNvSpPr/>
          <p:nvPr/>
        </p:nvSpPr>
        <p:spPr>
          <a:xfrm>
            <a:off x="245468" y="836712"/>
            <a:ext cx="8647012" cy="532859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Future</a:t>
            </a:r>
            <a:r>
              <a:rPr lang="sk-SK" sz="2800" dirty="0" smtClean="0"/>
              <a:t>&lt;</a:t>
            </a:r>
            <a:r>
              <a:rPr lang="sk-SK" sz="2800" dirty="0" err="1" smtClean="0"/>
              <a:t>Object</a:t>
            </a:r>
            <a:r>
              <a:rPr lang="sk-SK" sz="2800" dirty="0"/>
              <a:t>&gt; </a:t>
            </a:r>
            <a:r>
              <a:rPr lang="sk-SK" sz="2800" dirty="0" err="1"/>
              <a:t>resultFuture</a:t>
            </a:r>
            <a:r>
              <a:rPr lang="sk-SK" sz="2800" dirty="0"/>
              <a:t> </a:t>
            </a:r>
            <a:endParaRPr lang="sk-SK" sz="2800" dirty="0" smtClean="0"/>
          </a:p>
          <a:p>
            <a:r>
              <a:rPr lang="sk-SK" sz="2800" dirty="0"/>
              <a:t> </a:t>
            </a:r>
            <a:r>
              <a:rPr lang="sk-SK" sz="2800" dirty="0" smtClean="0"/>
              <a:t>    = </a:t>
            </a:r>
            <a:r>
              <a:rPr lang="sk-SK" sz="2800" dirty="0" err="1"/>
              <a:t>Patterns.ask</a:t>
            </a:r>
            <a:r>
              <a:rPr lang="sk-SK" sz="2800" dirty="0"/>
              <a:t>(</a:t>
            </a:r>
            <a:r>
              <a:rPr lang="sk-SK" sz="2800" dirty="0" err="1"/>
              <a:t>master</a:t>
            </a:r>
            <a:r>
              <a:rPr lang="sk-SK" sz="2800" dirty="0"/>
              <a:t>, new </a:t>
            </a:r>
            <a:r>
              <a:rPr lang="sk-SK" sz="2800" dirty="0" err="1"/>
              <a:t>ResultRequest</a:t>
            </a:r>
            <a:r>
              <a:rPr lang="sk-SK" sz="2800" dirty="0"/>
              <a:t>(), 1000);</a:t>
            </a:r>
          </a:p>
          <a:p>
            <a:endParaRPr lang="sk-SK" sz="2800" dirty="0" smtClean="0"/>
          </a:p>
          <a:p>
            <a:r>
              <a:rPr lang="sk-SK" sz="2800" dirty="0" err="1" smtClean="0"/>
              <a:t>resultFuture.onSuccess</a:t>
            </a:r>
            <a:r>
              <a:rPr lang="sk-SK" sz="2800" dirty="0" smtClean="0"/>
              <a:t>(new </a:t>
            </a:r>
            <a:r>
              <a:rPr lang="sk-SK" sz="2800" dirty="0" err="1"/>
              <a:t>OnSuccess</a:t>
            </a:r>
            <a:r>
              <a:rPr lang="sk-SK" sz="2800" dirty="0"/>
              <a:t>&lt;</a:t>
            </a:r>
            <a:r>
              <a:rPr lang="sk-SK" sz="2800" dirty="0" err="1"/>
              <a:t>Object</a:t>
            </a:r>
            <a:r>
              <a:rPr lang="sk-SK" sz="2800" dirty="0"/>
              <a:t>&gt;() {</a:t>
            </a:r>
          </a:p>
          <a:p>
            <a:r>
              <a:rPr lang="sk-SK" sz="2800" dirty="0" smtClean="0"/>
              <a:t>  @</a:t>
            </a:r>
            <a:r>
              <a:rPr lang="sk-SK" sz="2800" dirty="0" err="1"/>
              <a:t>Override</a:t>
            </a:r>
            <a:endParaRPr lang="sk-SK" sz="2800" dirty="0"/>
          </a:p>
          <a:p>
            <a:r>
              <a:rPr lang="sk-SK" sz="2800" dirty="0" smtClean="0"/>
              <a:t>  </a:t>
            </a:r>
            <a:r>
              <a:rPr lang="sk-SK" sz="2800" dirty="0" err="1" smtClean="0"/>
              <a:t>public</a:t>
            </a:r>
            <a:r>
              <a:rPr lang="sk-SK" sz="2800" dirty="0" smtClean="0"/>
              <a:t> </a:t>
            </a:r>
            <a:r>
              <a:rPr lang="sk-SK" sz="2800" dirty="0" err="1"/>
              <a:t>void</a:t>
            </a:r>
            <a:r>
              <a:rPr lang="sk-SK" sz="2800" dirty="0"/>
              <a:t> </a:t>
            </a:r>
            <a:r>
              <a:rPr lang="sk-SK" sz="2800" dirty="0" err="1"/>
              <a:t>onSuccess</a:t>
            </a:r>
            <a:r>
              <a:rPr lang="sk-SK" sz="2800" dirty="0"/>
              <a:t>(</a:t>
            </a:r>
            <a:r>
              <a:rPr lang="sk-SK" sz="2800" dirty="0" err="1"/>
              <a:t>Object</a:t>
            </a:r>
            <a:r>
              <a:rPr lang="sk-SK" sz="2800" dirty="0"/>
              <a:t> o) </a:t>
            </a:r>
            <a:r>
              <a:rPr lang="sk-SK" sz="2800" dirty="0" err="1"/>
              <a:t>throws</a:t>
            </a:r>
            <a:r>
              <a:rPr lang="sk-SK" sz="2800" dirty="0"/>
              <a:t> </a:t>
            </a:r>
            <a:r>
              <a:rPr lang="sk-SK" sz="2800" dirty="0" err="1"/>
              <a:t>Throwable</a:t>
            </a:r>
            <a:r>
              <a:rPr lang="sk-SK" sz="2800" dirty="0"/>
              <a:t> {</a:t>
            </a:r>
          </a:p>
          <a:p>
            <a:r>
              <a:rPr lang="sk-SK" sz="2800" dirty="0" smtClean="0"/>
              <a:t>    </a:t>
            </a:r>
            <a:r>
              <a:rPr lang="sk-SK" sz="2800" dirty="0" err="1" smtClean="0"/>
              <a:t>System.out.println</a:t>
            </a:r>
            <a:r>
              <a:rPr lang="sk-SK" sz="2800" dirty="0" smtClean="0"/>
              <a:t>(o</a:t>
            </a:r>
            <a:r>
              <a:rPr lang="sk-SK" sz="2800" dirty="0"/>
              <a:t>);</a:t>
            </a:r>
          </a:p>
          <a:p>
            <a:r>
              <a:rPr lang="sk-SK" sz="2800" dirty="0" smtClean="0"/>
              <a:t>  }</a:t>
            </a:r>
            <a:endParaRPr lang="sk-SK" sz="2800" dirty="0"/>
          </a:p>
          <a:p>
            <a:r>
              <a:rPr lang="sk-SK" sz="2800" dirty="0" smtClean="0"/>
              <a:t>}, </a:t>
            </a:r>
            <a:r>
              <a:rPr lang="sk-SK" sz="2800" dirty="0" err="1"/>
              <a:t>system.dispatcher</a:t>
            </a:r>
            <a:r>
              <a:rPr lang="sk-SK" sz="2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442038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7"/>
          <p:cNvSpPr/>
          <p:nvPr/>
        </p:nvSpPr>
        <p:spPr>
          <a:xfrm>
            <a:off x="496988" y="2204864"/>
            <a:ext cx="8179468" cy="172819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Future</a:t>
            </a:r>
            <a:r>
              <a:rPr lang="sk-SK" sz="2800" dirty="0" smtClean="0"/>
              <a:t>&lt;</a:t>
            </a:r>
            <a:r>
              <a:rPr lang="sk-SK" sz="2800" dirty="0" err="1" smtClean="0"/>
              <a:t>Object</a:t>
            </a:r>
            <a:r>
              <a:rPr lang="sk-SK" sz="2800" dirty="0"/>
              <a:t>&gt; </a:t>
            </a:r>
            <a:r>
              <a:rPr lang="sk-SK" sz="2800" dirty="0" err="1" smtClean="0"/>
              <a:t>futureResult</a:t>
            </a:r>
            <a:r>
              <a:rPr lang="sk-SK" sz="2800" dirty="0" smtClean="0"/>
              <a:t> </a:t>
            </a:r>
          </a:p>
          <a:p>
            <a:r>
              <a:rPr lang="sk-SK" sz="2800" dirty="0"/>
              <a:t> </a:t>
            </a:r>
            <a:r>
              <a:rPr lang="sk-SK" sz="2800" dirty="0" smtClean="0"/>
              <a:t>    = </a:t>
            </a:r>
            <a:r>
              <a:rPr lang="sk-SK" sz="2800" dirty="0" err="1"/>
              <a:t>Patterns.ask</a:t>
            </a:r>
            <a:r>
              <a:rPr lang="sk-SK" sz="2800" dirty="0"/>
              <a:t>(</a:t>
            </a:r>
            <a:r>
              <a:rPr lang="sk-SK" sz="2800" dirty="0" err="1"/>
              <a:t>master</a:t>
            </a:r>
            <a:r>
              <a:rPr lang="sk-SK" sz="2800" dirty="0"/>
              <a:t>, new </a:t>
            </a:r>
            <a:r>
              <a:rPr lang="sk-SK" sz="2800" dirty="0" err="1"/>
              <a:t>ResultRequest</a:t>
            </a:r>
            <a:r>
              <a:rPr lang="sk-SK" sz="2800" dirty="0"/>
              <a:t>(), 1000</a:t>
            </a:r>
            <a:r>
              <a:rPr lang="sk-SK" sz="2800" dirty="0" smtClean="0"/>
              <a:t>);</a:t>
            </a:r>
            <a:endParaRPr lang="sk-SK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Ask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lang="sk-SK" dirty="0" smtClean="0"/>
              <a:t>pýtame sa </a:t>
            </a:r>
            <a:r>
              <a:rPr lang="sk-SK" dirty="0" err="1" smtClean="0"/>
              <a:t>mastera</a:t>
            </a:r>
            <a:endParaRPr lang="sk-SK" dirty="0" smtClean="0"/>
          </a:p>
          <a:p>
            <a:r>
              <a:rPr lang="sk-SK" dirty="0" smtClean="0"/>
              <a:t>posielame mu správu</a:t>
            </a:r>
          </a:p>
          <a:p>
            <a:r>
              <a:rPr lang="sk-SK" dirty="0" smtClean="0"/>
              <a:t>na odpoveď čakáme najviac 1 sekundu</a:t>
            </a:r>
            <a:endParaRPr lang="sk-SK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88024" y="260648"/>
            <a:ext cx="4104456" cy="1579488"/>
          </a:xfrm>
          <a:prstGeom prst="wedgeRoundRectCallout">
            <a:avLst>
              <a:gd name="adj1" fmla="val -137145"/>
              <a:gd name="adj2" fmla="val 10028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bg1"/>
                </a:solidFill>
              </a:rPr>
              <a:t>scala.concurrent.Future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90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Vyhodnotenie scala.concurrent.Future</a:t>
            </a:r>
            <a:endParaRPr lang="sk-SK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chemeClr val="accent6"/>
                </a:solidFill>
              </a:rPr>
              <a:t>ask</a:t>
            </a:r>
            <a:r>
              <a:rPr lang="sk-SK" b="1" dirty="0" smtClean="0">
                <a:solidFill>
                  <a:schemeClr val="accent6"/>
                </a:solidFill>
              </a:rPr>
              <a:t>()</a:t>
            </a:r>
            <a:r>
              <a:rPr lang="sk-SK" dirty="0" smtClean="0"/>
              <a:t> vracia </a:t>
            </a:r>
            <a:r>
              <a:rPr lang="sk-SK" dirty="0" err="1" smtClean="0"/>
              <a:t>scalácky</a:t>
            </a:r>
            <a:r>
              <a:rPr lang="sk-SK" dirty="0" smtClean="0"/>
              <a:t> </a:t>
            </a:r>
            <a:r>
              <a:rPr lang="sk-SK" dirty="0" err="1" smtClean="0"/>
              <a:t>Future</a:t>
            </a:r>
            <a:endParaRPr lang="sk-SK" dirty="0" smtClean="0"/>
          </a:p>
          <a:p>
            <a:r>
              <a:rPr lang="sk-SK" dirty="0" smtClean="0"/>
              <a:t>nedá sa na ňom urobiť blokujúci </a:t>
            </a:r>
            <a:r>
              <a:rPr lang="sk-SK" b="1" dirty="0" smtClean="0">
                <a:solidFill>
                  <a:schemeClr val="accent6"/>
                </a:solidFill>
              </a:rPr>
              <a:t>.get()</a:t>
            </a:r>
          </a:p>
          <a:p>
            <a:r>
              <a:rPr lang="sk-SK" dirty="0" smtClean="0"/>
              <a:t>dajú sa však zavesiť poslucháči na výsledok</a:t>
            </a:r>
          </a:p>
          <a:p>
            <a:pPr lvl="1"/>
            <a:r>
              <a:rPr lang="sk-SK" dirty="0" err="1" smtClean="0"/>
              <a:t>onSuccess</a:t>
            </a:r>
            <a:r>
              <a:rPr lang="sk-SK" dirty="0" smtClean="0"/>
              <a:t>()</a:t>
            </a:r>
          </a:p>
          <a:p>
            <a:pPr lvl="1"/>
            <a:r>
              <a:rPr lang="sk-SK" dirty="0" err="1" smtClean="0"/>
              <a:t>onComplete</a:t>
            </a:r>
            <a:r>
              <a:rPr lang="sk-SK" dirty="0" smtClean="0"/>
              <a:t>()</a:t>
            </a:r>
          </a:p>
          <a:p>
            <a:pPr lvl="1"/>
            <a:r>
              <a:rPr lang="sk-SK" dirty="0" err="1" smtClean="0"/>
              <a:t>onFailure</a:t>
            </a:r>
            <a:r>
              <a:rPr lang="sk-SK" dirty="0" smtClean="0"/>
              <a:t>()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987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Všetkému je na vine...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zrušme prístup k </a:t>
            </a:r>
            <a:r>
              <a:rPr lang="sk-SK" dirty="0" err="1" smtClean="0"/>
              <a:t>zdieľaným</a:t>
            </a:r>
            <a:r>
              <a:rPr lang="sk-SK" dirty="0" smtClean="0"/>
              <a:t> dátam a bude dobre!</a:t>
            </a:r>
          </a:p>
          <a:p>
            <a:pPr lvl="1"/>
            <a:r>
              <a:rPr lang="sk-SK" dirty="0" smtClean="0"/>
              <a:t>kde nie sú </a:t>
            </a:r>
            <a:r>
              <a:rPr lang="sk-SK" dirty="0" err="1" smtClean="0"/>
              <a:t>zdieľané</a:t>
            </a:r>
            <a:r>
              <a:rPr lang="sk-SK" dirty="0" smtClean="0"/>
              <a:t> dáta, nie sú </a:t>
            </a:r>
            <a:r>
              <a:rPr lang="sk-SK" dirty="0" err="1" smtClean="0"/>
              <a:t>deadlocky</a:t>
            </a:r>
            <a:r>
              <a:rPr lang="sk-SK" dirty="0" smtClean="0"/>
              <a:t>, prepisy, ...</a:t>
            </a:r>
          </a:p>
          <a:p>
            <a:r>
              <a:rPr lang="sk-SK" dirty="0" smtClean="0"/>
              <a:t>žiadne </a:t>
            </a:r>
            <a:r>
              <a:rPr lang="sk-SK" dirty="0" err="1" smtClean="0"/>
              <a:t>zdieľané</a:t>
            </a:r>
            <a:r>
              <a:rPr lang="sk-SK" dirty="0" smtClean="0"/>
              <a:t> inštančné premenné...</a:t>
            </a:r>
          </a:p>
          <a:p>
            <a:r>
              <a:rPr lang="sk-SK" dirty="0" smtClean="0"/>
              <a:t>ako potom programovať?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67544" y="50131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 smtClean="0"/>
              <a:t>Potreba </a:t>
            </a:r>
            <a:r>
              <a:rPr lang="sk-SK" sz="3200" dirty="0"/>
              <a:t>iných </a:t>
            </a:r>
            <a:r>
              <a:rPr lang="sk-SK" sz="3200" dirty="0" smtClean="0"/>
              <a:t>modelov!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7458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 </a:t>
            </a:r>
            <a:r>
              <a:rPr lang="sk-SK" dirty="0" err="1" smtClean="0"/>
              <a:t>scala.concurrent.Future</a:t>
            </a:r>
            <a:endParaRPr lang="sk-SK" dirty="0"/>
          </a:p>
        </p:txBody>
      </p:sp>
      <p:sp>
        <p:nvSpPr>
          <p:cNvPr id="5" name="Zaoblený obdĺžnik 7"/>
          <p:cNvSpPr/>
          <p:nvPr/>
        </p:nvSpPr>
        <p:spPr>
          <a:xfrm>
            <a:off x="394048" y="1844824"/>
            <a:ext cx="8179468" cy="4248472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futureResult.onSuccess</a:t>
            </a:r>
            <a:r>
              <a:rPr lang="sk-SK" sz="2800" dirty="0" smtClean="0"/>
              <a:t>(</a:t>
            </a:r>
            <a:r>
              <a:rPr lang="sk-SK" sz="2800" b="1" dirty="0" smtClean="0"/>
              <a:t>new </a:t>
            </a:r>
            <a:r>
              <a:rPr lang="sk-SK" sz="2800" b="1" dirty="0" err="1" smtClean="0"/>
              <a:t>OnSuccess</a:t>
            </a:r>
            <a:r>
              <a:rPr lang="sk-SK" sz="2800" b="1" dirty="0" smtClean="0"/>
              <a:t>&lt;</a:t>
            </a:r>
            <a:r>
              <a:rPr lang="sk-SK" sz="2800" b="1" dirty="0" err="1" smtClean="0"/>
              <a:t>Object</a:t>
            </a:r>
            <a:r>
              <a:rPr lang="sk-SK" sz="2800" b="1" dirty="0"/>
              <a:t>&gt;() {</a:t>
            </a:r>
          </a:p>
          <a:p>
            <a:r>
              <a:rPr lang="sk-SK" sz="2800" b="1" dirty="0" smtClean="0"/>
              <a:t>  @</a:t>
            </a:r>
            <a:r>
              <a:rPr lang="sk-SK" sz="2800" b="1" dirty="0" err="1"/>
              <a:t>Override</a:t>
            </a:r>
            <a:endParaRPr lang="sk-SK" sz="2800" b="1" dirty="0"/>
          </a:p>
          <a:p>
            <a:r>
              <a:rPr lang="sk-SK" sz="2800" b="1" dirty="0" smtClean="0"/>
              <a:t>  </a:t>
            </a:r>
            <a:r>
              <a:rPr lang="sk-SK" sz="2800" b="1" dirty="0" err="1" smtClean="0"/>
              <a:t>public</a:t>
            </a:r>
            <a:r>
              <a:rPr lang="sk-SK" sz="2800" b="1" dirty="0" smtClean="0"/>
              <a:t> </a:t>
            </a:r>
            <a:r>
              <a:rPr lang="sk-SK" sz="2800" b="1" dirty="0" err="1"/>
              <a:t>void</a:t>
            </a:r>
            <a:r>
              <a:rPr lang="sk-SK" sz="2800" b="1" dirty="0"/>
              <a:t> </a:t>
            </a:r>
            <a:r>
              <a:rPr lang="sk-SK" sz="2800" b="1" dirty="0" err="1"/>
              <a:t>onSuccess</a:t>
            </a:r>
            <a:r>
              <a:rPr lang="sk-SK" sz="2800" b="1" dirty="0"/>
              <a:t>(</a:t>
            </a:r>
            <a:r>
              <a:rPr lang="sk-SK" sz="2800" b="1" dirty="0" err="1"/>
              <a:t>Object</a:t>
            </a:r>
            <a:r>
              <a:rPr lang="sk-SK" sz="2800" b="1" dirty="0"/>
              <a:t> o) </a:t>
            </a:r>
            <a:r>
              <a:rPr lang="sk-SK" sz="2800" b="1" dirty="0" err="1"/>
              <a:t>throws</a:t>
            </a:r>
            <a:r>
              <a:rPr lang="sk-SK" sz="2800" b="1" dirty="0"/>
              <a:t> </a:t>
            </a:r>
            <a:r>
              <a:rPr lang="sk-SK" sz="2800" b="1" dirty="0" err="1"/>
              <a:t>Throwable</a:t>
            </a:r>
            <a:r>
              <a:rPr lang="sk-SK" sz="2800" b="1" dirty="0"/>
              <a:t> {</a:t>
            </a:r>
          </a:p>
          <a:p>
            <a:r>
              <a:rPr lang="sk-SK" sz="2800" b="1" dirty="0" smtClean="0"/>
              <a:t>    </a:t>
            </a:r>
            <a:r>
              <a:rPr lang="sk-SK" sz="2800" b="1" dirty="0" err="1" smtClean="0"/>
              <a:t>System.out.println</a:t>
            </a:r>
            <a:r>
              <a:rPr lang="sk-SK" sz="2800" b="1" dirty="0" smtClean="0"/>
              <a:t>(o</a:t>
            </a:r>
            <a:r>
              <a:rPr lang="sk-SK" sz="2800" b="1" dirty="0"/>
              <a:t>);</a:t>
            </a:r>
          </a:p>
          <a:p>
            <a:r>
              <a:rPr lang="sk-SK" sz="2800" b="1" dirty="0" smtClean="0"/>
              <a:t>  }</a:t>
            </a:r>
            <a:endParaRPr lang="sk-SK" sz="2800" b="1" dirty="0"/>
          </a:p>
          <a:p>
            <a:r>
              <a:rPr lang="sk-SK" sz="2800" b="1" dirty="0" smtClean="0"/>
              <a:t>}</a:t>
            </a:r>
            <a:r>
              <a:rPr lang="sk-SK" sz="2800" dirty="0" smtClean="0"/>
              <a:t>, </a:t>
            </a:r>
            <a:r>
              <a:rPr lang="sk-SK" sz="2800" dirty="0" err="1"/>
              <a:t>system.dispatcher</a:t>
            </a:r>
            <a:r>
              <a:rPr lang="sk-SK" sz="2800" dirty="0"/>
              <a:t>());</a:t>
            </a:r>
          </a:p>
        </p:txBody>
      </p:sp>
      <p:sp>
        <p:nvSpPr>
          <p:cNvPr id="9" name="BlokTextu 4"/>
          <p:cNvSpPr txBox="1"/>
          <p:nvPr/>
        </p:nvSpPr>
        <p:spPr>
          <a:xfrm>
            <a:off x="393700" y="2628900"/>
            <a:ext cx="8066732" cy="2672308"/>
          </a:xfrm>
          <a:custGeom>
            <a:avLst/>
            <a:gdLst>
              <a:gd name="connsiteX0" fmla="*/ 0 w 8063916"/>
              <a:gd name="connsiteY0" fmla="*/ 0 h 2664296"/>
              <a:gd name="connsiteX1" fmla="*/ 0 w 8063916"/>
              <a:gd name="connsiteY1" fmla="*/ 0 h 2664296"/>
              <a:gd name="connsiteX2" fmla="*/ 8063916 w 8063916"/>
              <a:gd name="connsiteY2" fmla="*/ 0 h 2664296"/>
              <a:gd name="connsiteX3" fmla="*/ 8063916 w 8063916"/>
              <a:gd name="connsiteY3" fmla="*/ 0 h 2664296"/>
              <a:gd name="connsiteX4" fmla="*/ 8063916 w 8063916"/>
              <a:gd name="connsiteY4" fmla="*/ 2664296 h 2664296"/>
              <a:gd name="connsiteX5" fmla="*/ 8063916 w 8063916"/>
              <a:gd name="connsiteY5" fmla="*/ 2664296 h 2664296"/>
              <a:gd name="connsiteX6" fmla="*/ 0 w 8063916"/>
              <a:gd name="connsiteY6" fmla="*/ 2664296 h 2664296"/>
              <a:gd name="connsiteX7" fmla="*/ 0 w 8063916"/>
              <a:gd name="connsiteY7" fmla="*/ 2664296 h 2664296"/>
              <a:gd name="connsiteX8" fmla="*/ 0 w 8063916"/>
              <a:gd name="connsiteY8" fmla="*/ 0 h 2664296"/>
              <a:gd name="connsiteX0" fmla="*/ 0 w 8063916"/>
              <a:gd name="connsiteY0" fmla="*/ 8012 h 2672308"/>
              <a:gd name="connsiteX1" fmla="*/ 0 w 8063916"/>
              <a:gd name="connsiteY1" fmla="*/ 8012 h 2672308"/>
              <a:gd name="connsiteX2" fmla="*/ 3083284 w 8063916"/>
              <a:gd name="connsiteY2" fmla="*/ 0 h 2672308"/>
              <a:gd name="connsiteX3" fmla="*/ 8063916 w 8063916"/>
              <a:gd name="connsiteY3" fmla="*/ 8012 h 2672308"/>
              <a:gd name="connsiteX4" fmla="*/ 8063916 w 8063916"/>
              <a:gd name="connsiteY4" fmla="*/ 8012 h 2672308"/>
              <a:gd name="connsiteX5" fmla="*/ 8063916 w 8063916"/>
              <a:gd name="connsiteY5" fmla="*/ 2672308 h 2672308"/>
              <a:gd name="connsiteX6" fmla="*/ 8063916 w 8063916"/>
              <a:gd name="connsiteY6" fmla="*/ 2672308 h 2672308"/>
              <a:gd name="connsiteX7" fmla="*/ 0 w 8063916"/>
              <a:gd name="connsiteY7" fmla="*/ 2672308 h 2672308"/>
              <a:gd name="connsiteX8" fmla="*/ 0 w 8063916"/>
              <a:gd name="connsiteY8" fmla="*/ 2672308 h 2672308"/>
              <a:gd name="connsiteX9" fmla="*/ 0 w 8063916"/>
              <a:gd name="connsiteY9" fmla="*/ 8012 h 2672308"/>
              <a:gd name="connsiteX0" fmla="*/ 2816 w 8066732"/>
              <a:gd name="connsiteY0" fmla="*/ 8012 h 2672308"/>
              <a:gd name="connsiteX1" fmla="*/ 2816 w 8066732"/>
              <a:gd name="connsiteY1" fmla="*/ 8012 h 2672308"/>
              <a:gd name="connsiteX2" fmla="*/ 3086100 w 8066732"/>
              <a:gd name="connsiteY2" fmla="*/ 0 h 2672308"/>
              <a:gd name="connsiteX3" fmla="*/ 8066732 w 8066732"/>
              <a:gd name="connsiteY3" fmla="*/ 8012 h 2672308"/>
              <a:gd name="connsiteX4" fmla="*/ 8066732 w 8066732"/>
              <a:gd name="connsiteY4" fmla="*/ 8012 h 2672308"/>
              <a:gd name="connsiteX5" fmla="*/ 8066732 w 8066732"/>
              <a:gd name="connsiteY5" fmla="*/ 2672308 h 2672308"/>
              <a:gd name="connsiteX6" fmla="*/ 8066732 w 8066732"/>
              <a:gd name="connsiteY6" fmla="*/ 2672308 h 2672308"/>
              <a:gd name="connsiteX7" fmla="*/ 2816 w 8066732"/>
              <a:gd name="connsiteY7" fmla="*/ 2672308 h 2672308"/>
              <a:gd name="connsiteX8" fmla="*/ 2816 w 8066732"/>
              <a:gd name="connsiteY8" fmla="*/ 2672308 h 2672308"/>
              <a:gd name="connsiteX9" fmla="*/ 0 w 8066732"/>
              <a:gd name="connsiteY9" fmla="*/ 444500 h 2672308"/>
              <a:gd name="connsiteX10" fmla="*/ 2816 w 8066732"/>
              <a:gd name="connsiteY10" fmla="*/ 8012 h 2672308"/>
              <a:gd name="connsiteX0" fmla="*/ 3101616 w 8066732"/>
              <a:gd name="connsiteY0" fmla="*/ 439812 h 2672308"/>
              <a:gd name="connsiteX1" fmla="*/ 2816 w 8066732"/>
              <a:gd name="connsiteY1" fmla="*/ 8012 h 2672308"/>
              <a:gd name="connsiteX2" fmla="*/ 3086100 w 8066732"/>
              <a:gd name="connsiteY2" fmla="*/ 0 h 2672308"/>
              <a:gd name="connsiteX3" fmla="*/ 8066732 w 8066732"/>
              <a:gd name="connsiteY3" fmla="*/ 8012 h 2672308"/>
              <a:gd name="connsiteX4" fmla="*/ 8066732 w 8066732"/>
              <a:gd name="connsiteY4" fmla="*/ 8012 h 2672308"/>
              <a:gd name="connsiteX5" fmla="*/ 8066732 w 8066732"/>
              <a:gd name="connsiteY5" fmla="*/ 2672308 h 2672308"/>
              <a:gd name="connsiteX6" fmla="*/ 8066732 w 8066732"/>
              <a:gd name="connsiteY6" fmla="*/ 2672308 h 2672308"/>
              <a:gd name="connsiteX7" fmla="*/ 2816 w 8066732"/>
              <a:gd name="connsiteY7" fmla="*/ 2672308 h 2672308"/>
              <a:gd name="connsiteX8" fmla="*/ 2816 w 8066732"/>
              <a:gd name="connsiteY8" fmla="*/ 2672308 h 2672308"/>
              <a:gd name="connsiteX9" fmla="*/ 0 w 8066732"/>
              <a:gd name="connsiteY9" fmla="*/ 444500 h 2672308"/>
              <a:gd name="connsiteX10" fmla="*/ 3101616 w 8066732"/>
              <a:gd name="connsiteY10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66732 w 8066732"/>
              <a:gd name="connsiteY4" fmla="*/ 2672308 h 2672308"/>
              <a:gd name="connsiteX5" fmla="*/ 8066732 w 8066732"/>
              <a:gd name="connsiteY5" fmla="*/ 2672308 h 2672308"/>
              <a:gd name="connsiteX6" fmla="*/ 2816 w 8066732"/>
              <a:gd name="connsiteY6" fmla="*/ 2672308 h 2672308"/>
              <a:gd name="connsiteX7" fmla="*/ 2816 w 8066732"/>
              <a:gd name="connsiteY7" fmla="*/ 2672308 h 2672308"/>
              <a:gd name="connsiteX8" fmla="*/ 0 w 8066732"/>
              <a:gd name="connsiteY8" fmla="*/ 444500 h 2672308"/>
              <a:gd name="connsiteX9" fmla="*/ 3101616 w 8066732"/>
              <a:gd name="connsiteY9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66732 w 8066732"/>
              <a:gd name="connsiteY4" fmla="*/ 2672308 h 2672308"/>
              <a:gd name="connsiteX5" fmla="*/ 8066732 w 8066732"/>
              <a:gd name="connsiteY5" fmla="*/ 2672308 h 2672308"/>
              <a:gd name="connsiteX6" fmla="*/ 381000 w 8066732"/>
              <a:gd name="connsiteY6" fmla="*/ 2654300 h 2672308"/>
              <a:gd name="connsiteX7" fmla="*/ 2816 w 8066732"/>
              <a:gd name="connsiteY7" fmla="*/ 2672308 h 2672308"/>
              <a:gd name="connsiteX8" fmla="*/ 2816 w 8066732"/>
              <a:gd name="connsiteY8" fmla="*/ 2672308 h 2672308"/>
              <a:gd name="connsiteX9" fmla="*/ 0 w 8066732"/>
              <a:gd name="connsiteY9" fmla="*/ 444500 h 2672308"/>
              <a:gd name="connsiteX10" fmla="*/ 3101616 w 8066732"/>
              <a:gd name="connsiteY10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51800 w 8066732"/>
              <a:gd name="connsiteY4" fmla="*/ 2057400 h 2672308"/>
              <a:gd name="connsiteX5" fmla="*/ 8066732 w 8066732"/>
              <a:gd name="connsiteY5" fmla="*/ 2672308 h 2672308"/>
              <a:gd name="connsiteX6" fmla="*/ 8066732 w 8066732"/>
              <a:gd name="connsiteY6" fmla="*/ 2672308 h 2672308"/>
              <a:gd name="connsiteX7" fmla="*/ 381000 w 8066732"/>
              <a:gd name="connsiteY7" fmla="*/ 2654300 h 2672308"/>
              <a:gd name="connsiteX8" fmla="*/ 2816 w 8066732"/>
              <a:gd name="connsiteY8" fmla="*/ 2672308 h 2672308"/>
              <a:gd name="connsiteX9" fmla="*/ 2816 w 8066732"/>
              <a:gd name="connsiteY9" fmla="*/ 2672308 h 2672308"/>
              <a:gd name="connsiteX10" fmla="*/ 0 w 8066732"/>
              <a:gd name="connsiteY10" fmla="*/ 444500 h 2672308"/>
              <a:gd name="connsiteX11" fmla="*/ 3101616 w 8066732"/>
              <a:gd name="connsiteY11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51800 w 8066732"/>
              <a:gd name="connsiteY4" fmla="*/ 2057400 h 2672308"/>
              <a:gd name="connsiteX5" fmla="*/ 8066732 w 8066732"/>
              <a:gd name="connsiteY5" fmla="*/ 2672308 h 2672308"/>
              <a:gd name="connsiteX6" fmla="*/ 510232 w 8066732"/>
              <a:gd name="connsiteY6" fmla="*/ 2227808 h 2672308"/>
              <a:gd name="connsiteX7" fmla="*/ 381000 w 8066732"/>
              <a:gd name="connsiteY7" fmla="*/ 2654300 h 2672308"/>
              <a:gd name="connsiteX8" fmla="*/ 2816 w 8066732"/>
              <a:gd name="connsiteY8" fmla="*/ 2672308 h 2672308"/>
              <a:gd name="connsiteX9" fmla="*/ 2816 w 8066732"/>
              <a:gd name="connsiteY9" fmla="*/ 2672308 h 2672308"/>
              <a:gd name="connsiteX10" fmla="*/ 0 w 8066732"/>
              <a:gd name="connsiteY10" fmla="*/ 444500 h 2672308"/>
              <a:gd name="connsiteX11" fmla="*/ 3101616 w 8066732"/>
              <a:gd name="connsiteY11" fmla="*/ 439812 h 2672308"/>
              <a:gd name="connsiteX0" fmla="*/ 3101616 w 8066732"/>
              <a:gd name="connsiteY0" fmla="*/ 439812 h 2672308"/>
              <a:gd name="connsiteX1" fmla="*/ 3086100 w 8066732"/>
              <a:gd name="connsiteY1" fmla="*/ 0 h 2672308"/>
              <a:gd name="connsiteX2" fmla="*/ 8066732 w 8066732"/>
              <a:gd name="connsiteY2" fmla="*/ 8012 h 2672308"/>
              <a:gd name="connsiteX3" fmla="*/ 8066732 w 8066732"/>
              <a:gd name="connsiteY3" fmla="*/ 8012 h 2672308"/>
              <a:gd name="connsiteX4" fmla="*/ 8051800 w 8066732"/>
              <a:gd name="connsiteY4" fmla="*/ 2057400 h 2672308"/>
              <a:gd name="connsiteX5" fmla="*/ 510232 w 8066732"/>
              <a:gd name="connsiteY5" fmla="*/ 2227808 h 2672308"/>
              <a:gd name="connsiteX6" fmla="*/ 381000 w 8066732"/>
              <a:gd name="connsiteY6" fmla="*/ 2654300 h 2672308"/>
              <a:gd name="connsiteX7" fmla="*/ 2816 w 8066732"/>
              <a:gd name="connsiteY7" fmla="*/ 2672308 h 2672308"/>
              <a:gd name="connsiteX8" fmla="*/ 2816 w 8066732"/>
              <a:gd name="connsiteY8" fmla="*/ 2672308 h 2672308"/>
              <a:gd name="connsiteX9" fmla="*/ 0 w 8066732"/>
              <a:gd name="connsiteY9" fmla="*/ 444500 h 2672308"/>
              <a:gd name="connsiteX10" fmla="*/ 3101616 w 8066732"/>
              <a:gd name="connsiteY10" fmla="*/ 439812 h 267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66732" h="2672308">
                <a:moveTo>
                  <a:pt x="3101616" y="439812"/>
                </a:moveTo>
                <a:lnTo>
                  <a:pt x="3086100" y="0"/>
                </a:lnTo>
                <a:lnTo>
                  <a:pt x="8066732" y="8012"/>
                </a:lnTo>
                <a:lnTo>
                  <a:pt x="8066732" y="8012"/>
                </a:lnTo>
                <a:lnTo>
                  <a:pt x="8051800" y="2057400"/>
                </a:lnTo>
                <a:lnTo>
                  <a:pt x="510232" y="2227808"/>
                </a:lnTo>
                <a:lnTo>
                  <a:pt x="381000" y="2654300"/>
                </a:lnTo>
                <a:lnTo>
                  <a:pt x="2816" y="2672308"/>
                </a:lnTo>
                <a:lnTo>
                  <a:pt x="2816" y="2672308"/>
                </a:lnTo>
                <a:cubicBezTo>
                  <a:pt x="1877" y="1929705"/>
                  <a:pt x="939" y="1187103"/>
                  <a:pt x="0" y="444500"/>
                </a:cubicBezTo>
                <a:cubicBezTo>
                  <a:pt x="939" y="299004"/>
                  <a:pt x="3100677" y="585308"/>
                  <a:pt x="3101616" y="439812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483782" y="4941168"/>
            <a:ext cx="4104456" cy="1579488"/>
          </a:xfrm>
          <a:prstGeom prst="wedgeRoundRectCallout">
            <a:avLst>
              <a:gd name="adj1" fmla="val 1166"/>
              <a:gd name="adj2" fmla="val -902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err="1" smtClean="0">
                <a:solidFill>
                  <a:schemeClr val="bg1"/>
                </a:solidFill>
              </a:rPr>
              <a:t>callback</a:t>
            </a:r>
            <a:r>
              <a:rPr lang="sk-SK" sz="2800" dirty="0" smtClean="0">
                <a:solidFill>
                  <a:schemeClr val="bg1"/>
                </a:solidFill>
              </a:rPr>
              <a:t> zavolaný po úspešnom dobehnutí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80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Čakanie na výsledok: Await.result()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niekedy </a:t>
            </a:r>
            <a:r>
              <a:rPr lang="sk-SK" b="1" dirty="0" smtClean="0"/>
              <a:t>musíme</a:t>
            </a:r>
            <a:r>
              <a:rPr lang="sk-SK" dirty="0" smtClean="0"/>
              <a:t> čakať na výsledok</a:t>
            </a:r>
          </a:p>
          <a:p>
            <a:r>
              <a:rPr lang="sk-SK" dirty="0" smtClean="0"/>
              <a:t>ak vieme, prečo </a:t>
            </a:r>
            <a:r>
              <a:rPr lang="sk-SK" b="1" dirty="0" smtClean="0"/>
              <a:t>musíme</a:t>
            </a:r>
            <a:r>
              <a:rPr lang="sk-SK" dirty="0" smtClean="0"/>
              <a:t> čakať a nevieme sa vyhnúť asynchrónnemu volaniu, vieme </a:t>
            </a:r>
            <a:r>
              <a:rPr lang="sk-SK" b="1" dirty="0" smtClean="0"/>
              <a:t>očakávať</a:t>
            </a:r>
            <a:r>
              <a:rPr lang="sk-SK" dirty="0" smtClean="0"/>
              <a:t> výsledok</a:t>
            </a:r>
          </a:p>
          <a:p>
            <a:r>
              <a:rPr lang="sk-SK" dirty="0" smtClean="0"/>
              <a:t>typické použitie: </a:t>
            </a:r>
          </a:p>
          <a:p>
            <a:pPr lvl="1"/>
            <a:r>
              <a:rPr lang="sk-SK" dirty="0" smtClean="0"/>
              <a:t>sme v kóde mimo </a:t>
            </a:r>
            <a:r>
              <a:rPr lang="sk-SK" dirty="0" err="1" smtClean="0"/>
              <a:t>aktorového</a:t>
            </a:r>
            <a:r>
              <a:rPr lang="sk-SK" dirty="0" smtClean="0"/>
              <a:t> modelu, čakáme na výsledok z </a:t>
            </a:r>
            <a:r>
              <a:rPr lang="sk-SK" dirty="0" err="1" smtClean="0"/>
              <a:t>Akky</a:t>
            </a:r>
            <a:endParaRPr lang="sk-SK" dirty="0" smtClean="0"/>
          </a:p>
          <a:p>
            <a:pPr lvl="1"/>
            <a:r>
              <a:rPr lang="sk-SK" dirty="0" smtClean="0"/>
              <a:t>v ukážkových kódoch v metóde </a:t>
            </a:r>
            <a:r>
              <a:rPr lang="sk-SK" dirty="0" err="1" smtClean="0"/>
              <a:t>main</a:t>
            </a:r>
            <a:r>
              <a:rPr lang="sk-SK" dirty="0" smtClean="0"/>
              <a:t>()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5827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Čakanie na výsledok: </a:t>
            </a:r>
            <a:r>
              <a:rPr lang="sk-SK" dirty="0" err="1" smtClean="0"/>
              <a:t>Await.result</a:t>
            </a:r>
            <a:r>
              <a:rPr lang="sk-SK" dirty="0" smtClean="0"/>
              <a:t>()</a:t>
            </a:r>
            <a:endParaRPr lang="sk-SK" dirty="0"/>
          </a:p>
        </p:txBody>
      </p:sp>
      <p:sp>
        <p:nvSpPr>
          <p:cNvPr id="5" name="Zaoblený obdĺžnik 7"/>
          <p:cNvSpPr/>
          <p:nvPr/>
        </p:nvSpPr>
        <p:spPr>
          <a:xfrm>
            <a:off x="394048" y="1628800"/>
            <a:ext cx="8179468" cy="4464496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800" dirty="0" err="1" smtClean="0"/>
              <a:t>Timeout</a:t>
            </a:r>
            <a:r>
              <a:rPr lang="sk-SK" sz="2800" dirty="0" smtClean="0"/>
              <a:t> </a:t>
            </a:r>
            <a:r>
              <a:rPr lang="sk-SK" sz="2800" dirty="0" err="1"/>
              <a:t>timeout</a:t>
            </a:r>
            <a:r>
              <a:rPr lang="sk-SK" sz="2800" dirty="0"/>
              <a:t> = new Timeout(5000);</a:t>
            </a:r>
          </a:p>
          <a:p>
            <a:endParaRPr lang="en-US" sz="2800" dirty="0" smtClean="0"/>
          </a:p>
          <a:p>
            <a:r>
              <a:rPr lang="sk-SK" sz="2800" dirty="0" err="1" smtClean="0"/>
              <a:t>Future</a:t>
            </a:r>
            <a:r>
              <a:rPr lang="sk-SK" sz="2800" dirty="0" smtClean="0"/>
              <a:t>&lt;</a:t>
            </a:r>
            <a:r>
              <a:rPr lang="sk-SK" sz="2800" dirty="0" err="1" smtClean="0"/>
              <a:t>Object</a:t>
            </a:r>
            <a:r>
              <a:rPr lang="sk-SK" sz="2800" dirty="0"/>
              <a:t>&gt; </a:t>
            </a:r>
            <a:r>
              <a:rPr lang="sk-SK" sz="2800" dirty="0" err="1" smtClean="0"/>
              <a:t>resultFuture</a:t>
            </a:r>
            <a:endParaRPr lang="en-US" sz="2800" dirty="0" smtClean="0"/>
          </a:p>
          <a:p>
            <a:r>
              <a:rPr lang="sk-SK" sz="2800" dirty="0" smtClean="0"/>
              <a:t> </a:t>
            </a:r>
            <a:r>
              <a:rPr lang="sk-SK" sz="2800" dirty="0"/>
              <a:t>= </a:t>
            </a:r>
            <a:r>
              <a:rPr lang="sk-SK" sz="2800" dirty="0" err="1"/>
              <a:t>Patterns.ask</a:t>
            </a:r>
            <a:r>
              <a:rPr lang="sk-SK" sz="2800" dirty="0"/>
              <a:t>(</a:t>
            </a:r>
            <a:r>
              <a:rPr lang="sk-SK" sz="2800" dirty="0" err="1"/>
              <a:t>master</a:t>
            </a:r>
            <a:r>
              <a:rPr lang="sk-SK" sz="2800" dirty="0"/>
              <a:t>, new </a:t>
            </a:r>
            <a:r>
              <a:rPr lang="sk-SK" sz="2800" dirty="0" err="1"/>
              <a:t>ResultRequest</a:t>
            </a:r>
            <a:r>
              <a:rPr lang="sk-SK" sz="2800" dirty="0"/>
              <a:t>(), </a:t>
            </a:r>
            <a:r>
              <a:rPr lang="sk-SK" sz="2800" dirty="0" err="1"/>
              <a:t>timeout</a:t>
            </a:r>
            <a:r>
              <a:rPr lang="sk-SK" sz="2800" dirty="0"/>
              <a:t>);</a:t>
            </a:r>
          </a:p>
          <a:p>
            <a:endParaRPr lang="en-US" sz="2800" dirty="0" smtClean="0"/>
          </a:p>
          <a:p>
            <a:r>
              <a:rPr lang="sk-SK" sz="2800" dirty="0" err="1" smtClean="0"/>
              <a:t>Object</a:t>
            </a:r>
            <a:r>
              <a:rPr lang="sk-SK" sz="2800" dirty="0" smtClean="0"/>
              <a:t> </a:t>
            </a:r>
            <a:r>
              <a:rPr lang="sk-SK" sz="2800" dirty="0" err="1"/>
              <a:t>result</a:t>
            </a:r>
            <a:r>
              <a:rPr lang="sk-SK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sk-SK" sz="2800" dirty="0" smtClean="0"/>
              <a:t>= </a:t>
            </a:r>
            <a:r>
              <a:rPr lang="sk-SK" sz="2800" dirty="0" err="1"/>
              <a:t>Await.result</a:t>
            </a:r>
            <a:r>
              <a:rPr lang="sk-SK" sz="2800" dirty="0"/>
              <a:t>(</a:t>
            </a:r>
            <a:r>
              <a:rPr lang="sk-SK" sz="2800" dirty="0" err="1"/>
              <a:t>resultFuture</a:t>
            </a:r>
            <a:r>
              <a:rPr lang="sk-SK" sz="2800" dirty="0"/>
              <a:t>, </a:t>
            </a:r>
            <a:r>
              <a:rPr lang="sk-SK" sz="2800" dirty="0" err="1"/>
              <a:t>timeout.duration</a:t>
            </a:r>
            <a:r>
              <a:rPr lang="sk-SK" sz="2800" dirty="0"/>
              <a:t>());</a:t>
            </a:r>
          </a:p>
          <a:p>
            <a:endParaRPr lang="en-US" sz="2800" dirty="0" smtClean="0"/>
          </a:p>
          <a:p>
            <a:r>
              <a:rPr lang="sk-SK" sz="2800" dirty="0" err="1" smtClean="0"/>
              <a:t>System.out.println</a:t>
            </a:r>
            <a:r>
              <a:rPr lang="sk-SK" sz="2800" dirty="0" smtClean="0"/>
              <a:t>(</a:t>
            </a:r>
            <a:r>
              <a:rPr lang="sk-SK" sz="2800" dirty="0" err="1" smtClean="0"/>
              <a:t>result</a:t>
            </a:r>
            <a:r>
              <a:rPr lang="sk-SK" sz="2800" dirty="0"/>
              <a:t>);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015737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953840" y="2924944"/>
            <a:ext cx="7632848" cy="1579488"/>
          </a:xfrm>
          <a:prstGeom prst="wedgeRoundRectCallout">
            <a:avLst>
              <a:gd name="adj1" fmla="val -22377"/>
              <a:gd name="adj2" fmla="val -1308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http://ics.upjs.sk/~novotnyr/blog/1568/akka-a-vzdialene-volanie-aktorov-pre-otacanie-retazcov</a:t>
            </a:r>
          </a:p>
        </p:txBody>
      </p:sp>
    </p:spTree>
    <p:extLst>
      <p:ext uri="{BB962C8B-B14F-4D97-AF65-F5344CB8AC3E}">
        <p14:creationId xmlns:p14="http://schemas.microsoft.com/office/powerpoint/2010/main" val="1329299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sk-SK" sz="6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26609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Aktor</a:t>
            </a:r>
            <a:r>
              <a:rPr lang="sk-SK" dirty="0" smtClean="0"/>
              <a:t> = výpočtová entita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vie prijímať a odosielať správy</a:t>
            </a:r>
          </a:p>
          <a:p>
            <a:r>
              <a:rPr lang="sk-SK" dirty="0" smtClean="0"/>
              <a:t>po prijatí správy môže:</a:t>
            </a:r>
          </a:p>
          <a:p>
            <a:pPr lvl="1"/>
            <a:r>
              <a:rPr lang="sk-SK" dirty="0" smtClean="0"/>
              <a:t>odoslať konečný počet správ iným </a:t>
            </a:r>
            <a:r>
              <a:rPr lang="sk-SK" dirty="0" err="1" smtClean="0"/>
              <a:t>aktorom</a:t>
            </a:r>
            <a:endParaRPr lang="sk-SK" dirty="0" smtClean="0"/>
          </a:p>
          <a:p>
            <a:pPr lvl="1"/>
            <a:r>
              <a:rPr lang="sk-SK" dirty="0" smtClean="0"/>
              <a:t>vytvoriť konečný počet nových </a:t>
            </a:r>
            <a:r>
              <a:rPr lang="sk-SK" dirty="0" err="1" smtClean="0"/>
              <a:t>aktorov</a:t>
            </a:r>
            <a:endParaRPr lang="sk-SK" dirty="0" smtClean="0"/>
          </a:p>
          <a:p>
            <a:pPr lvl="1"/>
            <a:r>
              <a:rPr lang="sk-SK" dirty="0" smtClean="0"/>
              <a:t>zmeniť svoj stav</a:t>
            </a:r>
          </a:p>
          <a:p>
            <a:pPr lvl="1"/>
            <a:r>
              <a:rPr lang="sk-SK" dirty="0" smtClean="0"/>
              <a:t>určiť správanie pre správy prijaté v budúcnosti</a:t>
            </a:r>
          </a:p>
          <a:p>
            <a:r>
              <a:rPr lang="sk-SK" dirty="0" smtClean="0"/>
              <a:t>možnosti sa môžu diať v ľubovoľnom poradí</a:t>
            </a:r>
          </a:p>
          <a:p>
            <a:pPr lvl="1"/>
            <a:r>
              <a:rPr lang="sk-SK" dirty="0" smtClean="0"/>
              <a:t>a dokonca paralelne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6492428" y="476672"/>
            <a:ext cx="2364928" cy="1512168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 err="1" smtClean="0"/>
              <a:t>since</a:t>
            </a:r>
            <a:r>
              <a:rPr lang="sk-SK" sz="2800" dirty="0" smtClean="0"/>
              <a:t> 1973</a:t>
            </a:r>
          </a:p>
        </p:txBody>
      </p:sp>
    </p:spTree>
    <p:extLst>
      <p:ext uri="{BB962C8B-B14F-4D97-AF65-F5344CB8AC3E}">
        <p14:creationId xmlns:p14="http://schemas.microsoft.com/office/powerpoint/2010/main" val="25445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3232" cy="4925144"/>
          </a:xfrm>
        </p:spPr>
        <p:txBody>
          <a:bodyPr>
            <a:normAutofit/>
          </a:bodyPr>
          <a:lstStyle/>
          <a:p>
            <a:r>
              <a:rPr lang="sk-SK" sz="3200" dirty="0" smtClean="0"/>
              <a:t>ľubovoľný </a:t>
            </a:r>
            <a:r>
              <a:rPr lang="sk-SK" sz="3200" b="1" dirty="0" smtClean="0">
                <a:solidFill>
                  <a:schemeClr val="accent2"/>
                </a:solidFill>
              </a:rPr>
              <a:t>nemenný</a:t>
            </a:r>
            <a:r>
              <a:rPr lang="sk-SK" sz="3200" dirty="0" smtClean="0">
                <a:solidFill>
                  <a:schemeClr val="accent2"/>
                </a:solidFill>
              </a:rPr>
              <a:t> </a:t>
            </a:r>
            <a:r>
              <a:rPr lang="sk-SK" sz="3200" dirty="0" smtClean="0"/>
              <a:t>objekt posielaný medzi </a:t>
            </a:r>
            <a:r>
              <a:rPr lang="sk-SK" sz="3200" dirty="0" err="1" smtClean="0"/>
              <a:t>aktormi</a:t>
            </a:r>
            <a:endParaRPr lang="sk-SK" sz="3200" dirty="0" smtClean="0"/>
          </a:p>
          <a:p>
            <a:r>
              <a:rPr lang="en-US" sz="3200" dirty="0" err="1" smtClean="0"/>
              <a:t>jedin</a:t>
            </a:r>
            <a:r>
              <a:rPr lang="sk-SK" sz="3200" dirty="0" smtClean="0"/>
              <a:t>ý spôsob </a:t>
            </a:r>
            <a:br>
              <a:rPr lang="sk-SK" sz="3200" dirty="0" smtClean="0"/>
            </a:br>
            <a:r>
              <a:rPr lang="sk-SK" sz="3200" dirty="0" smtClean="0"/>
              <a:t>výmeny informácií /</a:t>
            </a:r>
            <a:br>
              <a:rPr lang="sk-SK" sz="3200" dirty="0" smtClean="0"/>
            </a:br>
            <a:r>
              <a:rPr lang="sk-SK" sz="3200" dirty="0" err="1" smtClean="0"/>
              <a:t>zdieľania</a:t>
            </a:r>
            <a:r>
              <a:rPr lang="sk-SK" sz="3200" dirty="0" smtClean="0"/>
              <a:t> dát medzi </a:t>
            </a:r>
            <a:br>
              <a:rPr lang="sk-SK" sz="3200" dirty="0" smtClean="0"/>
            </a:br>
            <a:r>
              <a:rPr lang="sk-SK" sz="3200" dirty="0" err="1" smtClean="0"/>
              <a:t>aktormi</a:t>
            </a:r>
            <a:endParaRPr lang="sk-SK" sz="3200" dirty="0" smtClean="0"/>
          </a:p>
          <a:p>
            <a:r>
              <a:rPr lang="sk-SK" sz="3200" dirty="0" smtClean="0"/>
              <a:t>medzi </a:t>
            </a:r>
            <a:r>
              <a:rPr lang="sk-SK" sz="3200" dirty="0" err="1" smtClean="0"/>
              <a:t>aktormi</a:t>
            </a:r>
            <a:r>
              <a:rPr lang="sk-SK" sz="3200" dirty="0" smtClean="0"/>
              <a:t> </a:t>
            </a:r>
            <a:br>
              <a:rPr lang="sk-SK" sz="3200" dirty="0" smtClean="0"/>
            </a:br>
            <a:r>
              <a:rPr lang="sk-SK" sz="3200" dirty="0" smtClean="0"/>
              <a:t>neexistujú žiadne </a:t>
            </a:r>
            <a:br>
              <a:rPr lang="sk-SK" sz="3200" dirty="0" smtClean="0"/>
            </a:br>
            <a:r>
              <a:rPr lang="sk-SK" sz="3200" dirty="0" err="1" smtClean="0"/>
              <a:t>zdieľané</a:t>
            </a:r>
            <a:r>
              <a:rPr lang="sk-SK" sz="3200" dirty="0" smtClean="0"/>
              <a:t> dáta!</a:t>
            </a:r>
            <a:endParaRPr lang="sk-SK" sz="3200" dirty="0"/>
          </a:p>
        </p:txBody>
      </p:sp>
      <p:sp>
        <p:nvSpPr>
          <p:cNvPr id="8" name="Zaoblený obdĺžnik 7"/>
          <p:cNvSpPr/>
          <p:nvPr/>
        </p:nvSpPr>
        <p:spPr>
          <a:xfrm>
            <a:off x="4283968" y="2852936"/>
            <a:ext cx="4608512" cy="3672408"/>
          </a:xfrm>
          <a:prstGeom prst="roundRect">
            <a:avLst>
              <a:gd name="adj" fmla="val 39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>
                <a:latin typeface="Courier New" pitchFamily="49" charset="0"/>
                <a:cs typeface="Courier New" pitchFamily="49" charset="0"/>
              </a:rPr>
              <a:t>Správa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sk-SK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Správa(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lvl="1"/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err="1" smtClean="0">
                <a:latin typeface="Courier New" pitchFamily="49" charset="0"/>
                <a:cs typeface="Courier New" pitchFamily="49" charset="0"/>
              </a:rPr>
              <a:t>this.data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/>
            <a:r>
              <a:rPr lang="sk-S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9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Asynchronicita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správy sú odosielané </a:t>
            </a:r>
            <a:r>
              <a:rPr lang="sk-SK" b="1" dirty="0" smtClean="0">
                <a:solidFill>
                  <a:schemeClr val="accent6"/>
                </a:solidFill>
              </a:rPr>
              <a:t>asynchrónne</a:t>
            </a:r>
          </a:p>
          <a:p>
            <a:r>
              <a:rPr lang="sk-SK" dirty="0" smtClean="0"/>
              <a:t>nečaká sa na prijatie</a:t>
            </a:r>
          </a:p>
          <a:p>
            <a:pPr lvl="1"/>
            <a:r>
              <a:rPr lang="sk-SK" b="1" dirty="0" err="1" smtClean="0">
                <a:solidFill>
                  <a:schemeClr val="accent6"/>
                </a:solidFill>
              </a:rPr>
              <a:t>fire-and-forget</a:t>
            </a:r>
            <a:endParaRPr lang="sk-SK" b="1" dirty="0" smtClean="0">
              <a:solidFill>
                <a:schemeClr val="accent6"/>
              </a:solidFill>
            </a:endParaRPr>
          </a:p>
          <a:p>
            <a:r>
              <a:rPr lang="sk-SK" dirty="0" smtClean="0"/>
              <a:t>nezáleží na poradí prijatých správ</a:t>
            </a:r>
          </a:p>
          <a:p>
            <a:pPr lvl="1"/>
            <a:r>
              <a:rPr lang="sk-SK" dirty="0" smtClean="0"/>
              <a:t>inšpirácia z </a:t>
            </a:r>
            <a:r>
              <a:rPr lang="sk-SK" dirty="0" err="1" smtClean="0"/>
              <a:t>packet-oriented</a:t>
            </a:r>
            <a:r>
              <a:rPr lang="sk-SK" dirty="0" smtClean="0"/>
              <a:t> </a:t>
            </a:r>
            <a:r>
              <a:rPr lang="sk-SK" dirty="0" err="1" smtClean="0"/>
              <a:t>systems</a:t>
            </a:r>
            <a:r>
              <a:rPr lang="sk-SK" dirty="0" smtClean="0"/>
              <a:t> (UDP?)</a:t>
            </a:r>
          </a:p>
          <a:p>
            <a:r>
              <a:rPr lang="sk-SK" dirty="0" smtClean="0"/>
              <a:t>v praxi: podporuje sa aj </a:t>
            </a:r>
            <a:r>
              <a:rPr lang="sk-SK" dirty="0" err="1" smtClean="0"/>
              <a:t>synchronicita</a:t>
            </a:r>
            <a:endParaRPr lang="sk-SK" dirty="0" smtClean="0"/>
          </a:p>
          <a:p>
            <a:pPr lvl="1"/>
            <a:endParaRPr lang="sk-SK" dirty="0" smtClean="0"/>
          </a:p>
          <a:p>
            <a:pPr marL="914400" lvl="2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0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Buffrovanie</a:t>
            </a:r>
            <a:r>
              <a:rPr lang="sk-SK" dirty="0" smtClean="0"/>
              <a:t> správ: áno alebo nie?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jeden názor: správy sa </a:t>
            </a:r>
            <a:r>
              <a:rPr lang="sk-SK" sz="3600" dirty="0" err="1" smtClean="0"/>
              <a:t>nebufferujú</a:t>
            </a:r>
            <a:r>
              <a:rPr lang="sk-SK" sz="3600" dirty="0" smtClean="0"/>
              <a:t>: všetko sa deje naraz</a:t>
            </a:r>
          </a:p>
          <a:p>
            <a:r>
              <a:rPr lang="sk-SK" sz="3600" dirty="0" smtClean="0"/>
              <a:t>kompromisný: „správy sa </a:t>
            </a:r>
            <a:r>
              <a:rPr lang="sk-SK" sz="3600" dirty="0" err="1" smtClean="0"/>
              <a:t>bufferujú</a:t>
            </a:r>
            <a:r>
              <a:rPr lang="sk-SK" sz="3600" dirty="0" smtClean="0"/>
              <a:t> v éteri”</a:t>
            </a:r>
          </a:p>
          <a:p>
            <a:r>
              <a:rPr lang="sk-SK" sz="3600" dirty="0" smtClean="0"/>
              <a:t>prakticky [</a:t>
            </a:r>
            <a:r>
              <a:rPr lang="sk-SK" sz="3600" dirty="0" err="1" smtClean="0"/>
              <a:t>Akka</a:t>
            </a:r>
            <a:r>
              <a:rPr lang="sk-SK" sz="3600" dirty="0" smtClean="0"/>
              <a:t>]: správy sa radia do </a:t>
            </a:r>
            <a:r>
              <a:rPr lang="sk-SK" sz="3600" dirty="0" err="1" smtClean="0"/>
              <a:t>buffera</a:t>
            </a:r>
            <a:r>
              <a:rPr lang="sk-SK" sz="3600" dirty="0" smtClean="0"/>
              <a:t> / </a:t>
            </a:r>
            <a:r>
              <a:rPr lang="sk-SK" sz="3600" dirty="0" smtClean="0">
                <a:solidFill>
                  <a:schemeClr val="accent6"/>
                </a:solidFill>
              </a:rPr>
              <a:t>frontu</a:t>
            </a:r>
            <a:endParaRPr lang="sk-SK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11529</TotalTime>
  <Words>1816</Words>
  <Application>Microsoft Macintosh PowerPoint</Application>
  <PresentationFormat>On-screen Show (4:3)</PresentationFormat>
  <Paragraphs>390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Courier New</vt:lpstr>
      <vt:lpstr>GFS Neohellenic Rg</vt:lpstr>
      <vt:lpstr>Arial</vt:lpstr>
      <vt:lpstr>Motív Office</vt:lpstr>
      <vt:lpstr>Aktorový model</vt:lpstr>
      <vt:lpstr>Základný problém vláknovej konkurentnosti</vt:lpstr>
      <vt:lpstr>Škálovateľnosť má hranice</vt:lpstr>
      <vt:lpstr>Škálovateľnosť má hranice</vt:lpstr>
      <vt:lpstr>Všetkému je na vine...</vt:lpstr>
      <vt:lpstr>Aktor = výpočtová entita</vt:lpstr>
      <vt:lpstr>Správa</vt:lpstr>
      <vt:lpstr>Asynchronicita</vt:lpstr>
      <vt:lpstr>Buffrovanie správ: áno alebo nie?</vt:lpstr>
      <vt:lpstr>Implementácie aktorového modelu</vt:lpstr>
      <vt:lpstr>Aktory v Akke = akktory</vt:lpstr>
      <vt:lpstr>Hello World akktor</vt:lpstr>
      <vt:lpstr>Hello World akktor</vt:lpstr>
      <vt:lpstr>Thread-safety aktorových tried</vt:lpstr>
      <vt:lpstr>Mailboxy a buffrovanie</vt:lpstr>
      <vt:lpstr>Dôležité rysy aktora</vt:lpstr>
      <vt:lpstr>Typické nasadenie</vt:lpstr>
      <vt:lpstr>Ďalšie črty akktorov</vt:lpstr>
      <vt:lpstr>Demo&gt; počítanie frekvencií slov</vt:lpstr>
      <vt:lpstr>Frekvencia slov v dokumentoch</vt:lpstr>
      <vt:lpstr>Ako na deľbu práce?</vt:lpstr>
      <vt:lpstr>Návrh v Akke</vt:lpstr>
      <vt:lpstr>PowerPoint Presentation</vt:lpstr>
      <vt:lpstr>PowerPoint Presentation</vt:lpstr>
      <vt:lpstr>PowerPoint Presentation</vt:lpstr>
      <vt:lpstr>PowerPoint Presentation</vt:lpstr>
      <vt:lpstr>Zlé demo!</vt:lpstr>
      <vt:lpstr>2. Kedy systém skončí?</vt:lpstr>
      <vt:lpstr>2. Kedy systém skončí?</vt:lpstr>
      <vt:lpstr>Riešenie č. 1: ak viem, koľko správ pošlem do systému</vt:lpstr>
      <vt:lpstr>PowerPoint Presentation</vt:lpstr>
      <vt:lpstr>PowerPoint Presentation</vt:lpstr>
      <vt:lpstr>Výsledný projekt</vt:lpstr>
      <vt:lpstr>PowerPoint Presentation</vt:lpstr>
      <vt:lpstr>Ako ukončiť celý systém?</vt:lpstr>
      <vt:lpstr>Ako ukončiť celý systém?</vt:lpstr>
      <vt:lpstr>Ako zabiť aktora?</vt:lpstr>
      <vt:lpstr>Ako zabiť router?</vt:lpstr>
      <vt:lpstr>Ako zabiť router?</vt:lpstr>
      <vt:lpstr>Reakcie na zabitie: DeathWatch</vt:lpstr>
      <vt:lpstr>Reakcie na zabitie: DeathWatch</vt:lpstr>
      <vt:lpstr>PowerPoint Presentation</vt:lpstr>
      <vt:lpstr>Korektné uzatvorenie</vt:lpstr>
      <vt:lpstr>PowerPoint Presentation</vt:lpstr>
      <vt:lpstr>Získanie výsledku</vt:lpstr>
      <vt:lpstr>Vzor: ask</vt:lpstr>
      <vt:lpstr>PowerPoint Presentation</vt:lpstr>
      <vt:lpstr>Ask?</vt:lpstr>
      <vt:lpstr>Vyhodnotenie scala.concurrent.Future</vt:lpstr>
      <vt:lpstr>Vyhodnotenie scala.concurrent.Future</vt:lpstr>
      <vt:lpstr>Čakanie na výsledok: Await.result()</vt:lpstr>
      <vt:lpstr>Čakanie na výsledok: Await.result()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80</cp:revision>
  <cp:lastPrinted>2016-12-19T00:55:16Z</cp:lastPrinted>
  <dcterms:created xsi:type="dcterms:W3CDTF">2012-11-18T12:40:00Z</dcterms:created>
  <dcterms:modified xsi:type="dcterms:W3CDTF">2016-12-19T00:57:07Z</dcterms:modified>
</cp:coreProperties>
</file>