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61" r:id="rId3"/>
    <p:sldId id="257" r:id="rId4"/>
    <p:sldId id="282" r:id="rId5"/>
    <p:sldId id="262" r:id="rId6"/>
    <p:sldId id="263" r:id="rId7"/>
    <p:sldId id="264" r:id="rId8"/>
    <p:sldId id="265" r:id="rId9"/>
    <p:sldId id="267" r:id="rId10"/>
    <p:sldId id="285" r:id="rId11"/>
    <p:sldId id="283" r:id="rId12"/>
    <p:sldId id="271" r:id="rId13"/>
    <p:sldId id="302" r:id="rId14"/>
    <p:sldId id="303" r:id="rId15"/>
    <p:sldId id="272" r:id="rId16"/>
    <p:sldId id="305" r:id="rId17"/>
    <p:sldId id="304" r:id="rId18"/>
    <p:sldId id="273" r:id="rId19"/>
    <p:sldId id="27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58" r:id="rId34"/>
    <p:sldId id="301" r:id="rId35"/>
    <p:sldId id="360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88" r:id="rId51"/>
    <p:sldId id="321" r:id="rId52"/>
    <p:sldId id="322" r:id="rId53"/>
    <p:sldId id="323" r:id="rId54"/>
    <p:sldId id="361" r:id="rId55"/>
    <p:sldId id="324" r:id="rId56"/>
    <p:sldId id="325" r:id="rId57"/>
    <p:sldId id="326" r:id="rId58"/>
    <p:sldId id="327" r:id="rId59"/>
    <p:sldId id="384" r:id="rId60"/>
    <p:sldId id="328" r:id="rId61"/>
    <p:sldId id="329" r:id="rId62"/>
    <p:sldId id="330" r:id="rId63"/>
    <p:sldId id="331" r:id="rId64"/>
    <p:sldId id="385" r:id="rId65"/>
    <p:sldId id="380" r:id="rId66"/>
    <p:sldId id="381" r:id="rId67"/>
    <p:sldId id="38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86" r:id="rId86"/>
    <p:sldId id="387" r:id="rId8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261"/>
            <p14:sldId id="257"/>
            <p14:sldId id="282"/>
            <p14:sldId id="262"/>
            <p14:sldId id="263"/>
            <p14:sldId id="264"/>
            <p14:sldId id="265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271"/>
            <p14:sldId id="302"/>
            <p14:sldId id="303"/>
            <p14:sldId id="272"/>
            <p14:sldId id="305"/>
            <p14:sldId id="304"/>
            <p14:sldId id="273"/>
            <p14:sldId id="27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58"/>
            <p14:sldId id="301"/>
          </p14:sldIdLst>
        </p14:section>
        <p14:section name="WSDL-&gt;kód" id="{4EA5D5FC-AE5F-624A-8846-07E70F4FCFA3}">
          <p14:sldIdLst>
            <p14:sldId id="36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321"/>
            <p14:sldId id="322"/>
            <p14:sldId id="323"/>
          </p14:sldIdLst>
        </p14:section>
        <p14:section name="SOAP Encoding Rules" id="{662AC94E-9E15-1142-B4A2-4BCA5F9A2E30}">
          <p14:sldIdLst>
            <p14:sldId id="361"/>
            <p14:sldId id="324"/>
            <p14:sldId id="325"/>
            <p14:sldId id="326"/>
            <p14:sldId id="327"/>
            <p14:sldId id="384"/>
            <p14:sldId id="328"/>
            <p14:sldId id="329"/>
            <p14:sldId id="330"/>
            <p14:sldId id="331"/>
            <p14:sldId id="385"/>
          </p14:sldIdLst>
        </p14:section>
        <p14:section name="RPC/encoded" id="{0BC88F07-6D44-DB49-888F-41F82DED6B89}">
          <p14:sldIdLst>
            <p14:sldId id="380"/>
            <p14:sldId id="381"/>
            <p14:sldId id="38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SOAP a iné jazyky" id="{E89513E5-5BB8-E246-814B-4AA3C9D51F74}">
          <p14:sldIdLst>
            <p14:sldId id="37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1836" autoAdjust="0"/>
  </p:normalViewPr>
  <p:slideViewPr>
    <p:cSldViewPr>
      <p:cViewPr>
        <p:scale>
          <a:sx n="120" d="100"/>
          <a:sy n="120" d="100"/>
        </p:scale>
        <p:origin x="3224" y="-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5498D-41E4-476D-92F9-129071ECBA6D}" type="doc">
      <dgm:prSet loTypeId="urn:microsoft.com/office/officeart/2005/8/layout/hList3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sk-SK"/>
        </a:p>
      </dgm:t>
    </dgm:pt>
    <dgm:pt modelId="{A69F3AFF-F963-4FAE-B4DA-F6EE812FBB3C}">
      <dgm:prSet phldrT="[Text]"/>
      <dgm:spPr/>
      <dgm:t>
        <a:bodyPr/>
        <a:lstStyle/>
        <a:p>
          <a:r>
            <a:rPr lang="sk-SK" dirty="0" smtClean="0"/>
            <a:t>SOAP</a:t>
          </a:r>
          <a:endParaRPr lang="sk-SK" dirty="0"/>
        </a:p>
      </dgm:t>
    </dgm:pt>
    <dgm:pt modelId="{64960BD4-8211-4B6E-AC62-445D7AE0F72F}" type="parTrans" cxnId="{02767BB6-E97A-4E98-83B6-C75F2427A532}">
      <dgm:prSet/>
      <dgm:spPr/>
      <dgm:t>
        <a:bodyPr/>
        <a:lstStyle/>
        <a:p>
          <a:endParaRPr lang="sk-SK"/>
        </a:p>
      </dgm:t>
    </dgm:pt>
    <dgm:pt modelId="{69A563C5-6B1F-4CFE-A3AD-C9D2263FEABD}" type="sibTrans" cxnId="{02767BB6-E97A-4E98-83B6-C75F2427A532}">
      <dgm:prSet/>
      <dgm:spPr/>
      <dgm:t>
        <a:bodyPr/>
        <a:lstStyle/>
        <a:p>
          <a:endParaRPr lang="sk-SK"/>
        </a:p>
      </dgm:t>
    </dgm:pt>
    <dgm:pt modelId="{30E475DA-90EE-4BE7-8B74-AFD074040284}">
      <dgm:prSet phldrT="[Text]"/>
      <dgm:spPr/>
      <dgm:t>
        <a:bodyPr/>
        <a:lstStyle/>
        <a:p>
          <a:pPr algn="ctr"/>
          <a:r>
            <a:rPr lang="sk-SK" dirty="0" err="1" smtClean="0"/>
            <a:t>envelope</a:t>
          </a:r>
          <a:endParaRPr lang="sk-SK" dirty="0"/>
        </a:p>
      </dgm:t>
    </dgm:pt>
    <dgm:pt modelId="{5E064F30-9B60-40FE-8A6E-9511AB9B614E}" type="parTrans" cxnId="{B7E4D235-5963-4752-BBFA-ED370508680A}">
      <dgm:prSet/>
      <dgm:spPr/>
      <dgm:t>
        <a:bodyPr/>
        <a:lstStyle/>
        <a:p>
          <a:endParaRPr lang="sk-SK"/>
        </a:p>
      </dgm:t>
    </dgm:pt>
    <dgm:pt modelId="{07A928D3-DBC8-446C-9E45-A06393446D06}" type="sibTrans" cxnId="{B7E4D235-5963-4752-BBFA-ED370508680A}">
      <dgm:prSet/>
      <dgm:spPr/>
      <dgm:t>
        <a:bodyPr/>
        <a:lstStyle/>
        <a:p>
          <a:endParaRPr lang="sk-SK"/>
        </a:p>
      </dgm:t>
    </dgm:pt>
    <dgm:pt modelId="{F827EE7B-58D6-4F42-BEA1-92337DFB5C20}">
      <dgm:prSet/>
      <dgm:spPr/>
      <dgm:t>
        <a:bodyPr/>
        <a:lstStyle/>
        <a:p>
          <a:pPr algn="l"/>
          <a:r>
            <a:rPr lang="sk-SK" dirty="0" smtClean="0"/>
            <a:t>obsah správy</a:t>
          </a:r>
        </a:p>
      </dgm:t>
    </dgm:pt>
    <dgm:pt modelId="{2BCD31BC-22FE-4E70-8EB0-3FCDAAF167E5}" type="parTrans" cxnId="{79279B3C-27B0-44E0-8BB6-EF2DB33FADDD}">
      <dgm:prSet/>
      <dgm:spPr/>
      <dgm:t>
        <a:bodyPr/>
        <a:lstStyle/>
        <a:p>
          <a:endParaRPr lang="sk-SK"/>
        </a:p>
      </dgm:t>
    </dgm:pt>
    <dgm:pt modelId="{B42A9C10-6B63-4747-9071-9201BDD90070}" type="sibTrans" cxnId="{79279B3C-27B0-44E0-8BB6-EF2DB33FADDD}">
      <dgm:prSet/>
      <dgm:spPr/>
      <dgm:t>
        <a:bodyPr/>
        <a:lstStyle/>
        <a:p>
          <a:endParaRPr lang="sk-SK"/>
        </a:p>
      </dgm:t>
    </dgm:pt>
    <dgm:pt modelId="{56C06C05-411C-4EEE-A75B-00260E3BF43E}">
      <dgm:prSet/>
      <dgm:spPr/>
      <dgm:t>
        <a:bodyPr/>
        <a:lstStyle/>
        <a:p>
          <a:pPr algn="l"/>
          <a:r>
            <a:rPr lang="sk-SK" smtClean="0"/>
            <a:t>adresáti</a:t>
          </a:r>
          <a:endParaRPr lang="sk-SK" dirty="0" smtClean="0"/>
        </a:p>
      </dgm:t>
    </dgm:pt>
    <dgm:pt modelId="{279F9A5A-88B0-4D4A-9CE2-A745698CEFC9}" type="parTrans" cxnId="{04F6BF2B-32A3-4985-BDF8-CC96DCD6271F}">
      <dgm:prSet/>
      <dgm:spPr/>
      <dgm:t>
        <a:bodyPr/>
        <a:lstStyle/>
        <a:p>
          <a:endParaRPr lang="sk-SK"/>
        </a:p>
      </dgm:t>
    </dgm:pt>
    <dgm:pt modelId="{AC7F1C97-B2AB-4A79-BDAC-3ED1C4F3C450}" type="sibTrans" cxnId="{04F6BF2B-32A3-4985-BDF8-CC96DCD6271F}">
      <dgm:prSet/>
      <dgm:spPr/>
      <dgm:t>
        <a:bodyPr/>
        <a:lstStyle/>
        <a:p>
          <a:endParaRPr lang="sk-SK"/>
        </a:p>
      </dgm:t>
    </dgm:pt>
    <dgm:pt modelId="{EA35FFF4-4375-4527-B0D8-8D3FD7EEB8DB}">
      <dgm:prSet/>
      <dgm:spPr/>
      <dgm:t>
        <a:bodyPr/>
        <a:lstStyle/>
        <a:p>
          <a:pPr algn="l"/>
          <a:r>
            <a:rPr lang="sk-SK" smtClean="0"/>
            <a:t>povinnosť</a:t>
          </a:r>
          <a:endParaRPr lang="sk-SK" dirty="0" smtClean="0"/>
        </a:p>
      </dgm:t>
    </dgm:pt>
    <dgm:pt modelId="{B72C9B31-4758-4C02-9CD6-08C04EE76020}" type="parTrans" cxnId="{394C9729-082F-412A-9375-AACDEF09D7DF}">
      <dgm:prSet/>
      <dgm:spPr/>
      <dgm:t>
        <a:bodyPr/>
        <a:lstStyle/>
        <a:p>
          <a:endParaRPr lang="sk-SK"/>
        </a:p>
      </dgm:t>
    </dgm:pt>
    <dgm:pt modelId="{3F819A3C-BDF8-46F0-851A-CF0E509D50AE}" type="sibTrans" cxnId="{394C9729-082F-412A-9375-AACDEF09D7DF}">
      <dgm:prSet/>
      <dgm:spPr/>
      <dgm:t>
        <a:bodyPr/>
        <a:lstStyle/>
        <a:p>
          <a:endParaRPr lang="sk-SK"/>
        </a:p>
      </dgm:t>
    </dgm:pt>
    <dgm:pt modelId="{420A2CC5-E699-4AF9-A3B0-A951DA4428BE}">
      <dgm:prSet/>
      <dgm:spPr/>
      <dgm:t>
        <a:bodyPr/>
        <a:lstStyle/>
        <a:p>
          <a:pPr algn="ctr"/>
          <a:r>
            <a:rPr lang="sk-SK" dirty="0" err="1" smtClean="0"/>
            <a:t>encoding</a:t>
          </a:r>
          <a:r>
            <a:rPr lang="sk-SK" dirty="0" smtClean="0"/>
            <a:t> </a:t>
          </a:r>
          <a:r>
            <a:rPr lang="sk-SK" dirty="0" err="1" smtClean="0"/>
            <a:t>rules</a:t>
          </a:r>
          <a:endParaRPr lang="sk-SK" dirty="0" smtClean="0"/>
        </a:p>
      </dgm:t>
    </dgm:pt>
    <dgm:pt modelId="{3E1E9946-3AD6-4FB7-A089-5D6459F081C0}" type="parTrans" cxnId="{A4129C19-B629-4BDA-A742-0BF570CEB57C}">
      <dgm:prSet/>
      <dgm:spPr/>
      <dgm:t>
        <a:bodyPr/>
        <a:lstStyle/>
        <a:p>
          <a:endParaRPr lang="sk-SK"/>
        </a:p>
      </dgm:t>
    </dgm:pt>
    <dgm:pt modelId="{7079076B-0AE8-4A63-8D5D-94E2F07DE0F6}" type="sibTrans" cxnId="{A4129C19-B629-4BDA-A742-0BF570CEB57C}">
      <dgm:prSet/>
      <dgm:spPr/>
      <dgm:t>
        <a:bodyPr/>
        <a:lstStyle/>
        <a:p>
          <a:endParaRPr lang="sk-SK"/>
        </a:p>
      </dgm:t>
    </dgm:pt>
    <dgm:pt modelId="{05F495C8-F531-45A4-BFFD-EAFC004768D5}">
      <dgm:prSet/>
      <dgm:spPr/>
      <dgm:t>
        <a:bodyPr/>
        <a:lstStyle/>
        <a:p>
          <a:pPr algn="l"/>
          <a:r>
            <a:rPr lang="sk-SK" dirty="0" err="1" smtClean="0"/>
            <a:t>serializácia</a:t>
          </a:r>
          <a:r>
            <a:rPr lang="sk-SK" dirty="0" smtClean="0"/>
            <a:t> objektov</a:t>
          </a:r>
        </a:p>
      </dgm:t>
    </dgm:pt>
    <dgm:pt modelId="{B6F32CA1-96F4-447E-949A-EDCA7D7ECC57}" type="parTrans" cxnId="{0CE3C57F-AD1D-4331-BF89-7A5CADBB95F2}">
      <dgm:prSet/>
      <dgm:spPr/>
      <dgm:t>
        <a:bodyPr/>
        <a:lstStyle/>
        <a:p>
          <a:endParaRPr lang="sk-SK"/>
        </a:p>
      </dgm:t>
    </dgm:pt>
    <dgm:pt modelId="{A0505305-02C2-439C-8E74-D8F2396881CF}" type="sibTrans" cxnId="{0CE3C57F-AD1D-4331-BF89-7A5CADBB95F2}">
      <dgm:prSet/>
      <dgm:spPr/>
      <dgm:t>
        <a:bodyPr/>
        <a:lstStyle/>
        <a:p>
          <a:endParaRPr lang="sk-SK"/>
        </a:p>
      </dgm:t>
    </dgm:pt>
    <dgm:pt modelId="{80E9D32E-40A1-4899-8E19-DE7E7BCD5350}">
      <dgm:prSet/>
      <dgm:spPr/>
      <dgm:t>
        <a:bodyPr/>
        <a:lstStyle/>
        <a:p>
          <a:pPr algn="ctr"/>
          <a:r>
            <a:rPr lang="sk-SK" dirty="0" smtClean="0"/>
            <a:t>RPC </a:t>
          </a:r>
          <a:r>
            <a:rPr lang="sk-SK" dirty="0" err="1" smtClean="0"/>
            <a:t>representation</a:t>
          </a:r>
          <a:endParaRPr lang="sk-SK" dirty="0" smtClean="0"/>
        </a:p>
      </dgm:t>
    </dgm:pt>
    <dgm:pt modelId="{898E8E0E-7B20-4077-8BBB-953E4D3B47CE}" type="parTrans" cxnId="{94355B92-886A-49FD-8F5F-B1A0D3C79D77}">
      <dgm:prSet/>
      <dgm:spPr/>
      <dgm:t>
        <a:bodyPr/>
        <a:lstStyle/>
        <a:p>
          <a:endParaRPr lang="sk-SK"/>
        </a:p>
      </dgm:t>
    </dgm:pt>
    <dgm:pt modelId="{4B9F3D42-417D-4964-859E-0A971796B2E1}" type="sibTrans" cxnId="{94355B92-886A-49FD-8F5F-B1A0D3C79D77}">
      <dgm:prSet/>
      <dgm:spPr/>
      <dgm:t>
        <a:bodyPr/>
        <a:lstStyle/>
        <a:p>
          <a:endParaRPr lang="sk-SK"/>
        </a:p>
      </dgm:t>
    </dgm:pt>
    <dgm:pt modelId="{97CD9796-126C-47C4-8725-E2526652AB11}">
      <dgm:prSet/>
      <dgm:spPr/>
      <dgm:t>
        <a:bodyPr/>
        <a:lstStyle/>
        <a:p>
          <a:pPr algn="l"/>
          <a:r>
            <a:rPr lang="sk-SK" smtClean="0"/>
            <a:t>URI cieľa</a:t>
          </a:r>
          <a:endParaRPr lang="sk-SK" dirty="0" smtClean="0"/>
        </a:p>
      </dgm:t>
    </dgm:pt>
    <dgm:pt modelId="{05D2514E-136C-42F9-A299-BE285EA5B5B0}" type="parTrans" cxnId="{B9167B55-C312-49A3-B5A6-8E38C66389D7}">
      <dgm:prSet/>
      <dgm:spPr/>
      <dgm:t>
        <a:bodyPr/>
        <a:lstStyle/>
        <a:p>
          <a:endParaRPr lang="sk-SK"/>
        </a:p>
      </dgm:t>
    </dgm:pt>
    <dgm:pt modelId="{96E98352-688B-4EB8-9C45-3FDAB9CE7B12}" type="sibTrans" cxnId="{B9167B55-C312-49A3-B5A6-8E38C66389D7}">
      <dgm:prSet/>
      <dgm:spPr/>
      <dgm:t>
        <a:bodyPr/>
        <a:lstStyle/>
        <a:p>
          <a:endParaRPr lang="sk-SK"/>
        </a:p>
      </dgm:t>
    </dgm:pt>
    <dgm:pt modelId="{A4502BE6-4677-426B-8A33-ED0AB90263EC}">
      <dgm:prSet/>
      <dgm:spPr/>
      <dgm:t>
        <a:bodyPr/>
        <a:lstStyle/>
        <a:p>
          <a:pPr algn="l"/>
          <a:r>
            <a:rPr lang="sk-SK" dirty="0" smtClean="0"/>
            <a:t>špecifikácia vzdialenej metódy</a:t>
          </a:r>
        </a:p>
      </dgm:t>
    </dgm:pt>
    <dgm:pt modelId="{755E71FB-E98F-4D5B-BA21-40EEEE043DAF}" type="parTrans" cxnId="{E1AF7626-34C0-4B72-B6CC-C5FF492302EA}">
      <dgm:prSet/>
      <dgm:spPr/>
      <dgm:t>
        <a:bodyPr/>
        <a:lstStyle/>
        <a:p>
          <a:endParaRPr lang="sk-SK"/>
        </a:p>
      </dgm:t>
    </dgm:pt>
    <dgm:pt modelId="{7C5AFFDC-6B32-4A47-829E-C47EF144FA9F}" type="sibTrans" cxnId="{E1AF7626-34C0-4B72-B6CC-C5FF492302EA}">
      <dgm:prSet/>
      <dgm:spPr/>
      <dgm:t>
        <a:bodyPr/>
        <a:lstStyle/>
        <a:p>
          <a:endParaRPr lang="sk-SK"/>
        </a:p>
      </dgm:t>
    </dgm:pt>
    <dgm:pt modelId="{C491E8CE-B919-45E5-B001-FD6A649E98E2}">
      <dgm:prSet/>
      <dgm:spPr/>
      <dgm:t>
        <a:bodyPr/>
        <a:lstStyle/>
        <a:p>
          <a:pPr algn="l"/>
          <a:r>
            <a:rPr lang="sk-SK" dirty="0" smtClean="0"/>
            <a:t>formát dát v obsahu</a:t>
          </a:r>
        </a:p>
      </dgm:t>
    </dgm:pt>
    <dgm:pt modelId="{F81C793C-25A6-4FF7-8A47-F02C753A036F}" type="parTrans" cxnId="{FE282272-E0E8-4488-93CD-C2228ACD160B}">
      <dgm:prSet/>
      <dgm:spPr/>
      <dgm:t>
        <a:bodyPr/>
        <a:lstStyle/>
        <a:p>
          <a:endParaRPr lang="sk-SK"/>
        </a:p>
      </dgm:t>
    </dgm:pt>
    <dgm:pt modelId="{03CA9365-A2D4-4BD4-BD90-05F30EB66A59}" type="sibTrans" cxnId="{FE282272-E0E8-4488-93CD-C2228ACD160B}">
      <dgm:prSet/>
      <dgm:spPr/>
      <dgm:t>
        <a:bodyPr/>
        <a:lstStyle/>
        <a:p>
          <a:endParaRPr lang="sk-SK"/>
        </a:p>
      </dgm:t>
    </dgm:pt>
    <dgm:pt modelId="{875098C2-B2C6-41C4-B343-DAF9389B2B03}" type="pres">
      <dgm:prSet presAssocID="{DA05498D-41E4-476D-92F9-129071ECBA6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F5E06623-4720-4CBE-88D3-09525214958B}" type="pres">
      <dgm:prSet presAssocID="{A69F3AFF-F963-4FAE-B4DA-F6EE812FBB3C}" presName="roof" presStyleLbl="dkBgShp" presStyleIdx="0" presStyleCnt="2" custLinFactY="-5017" custLinFactNeighborX="-19693" custLinFactNeighborY="-100000"/>
      <dgm:spPr/>
      <dgm:t>
        <a:bodyPr/>
        <a:lstStyle/>
        <a:p>
          <a:endParaRPr lang="sk-SK"/>
        </a:p>
      </dgm:t>
    </dgm:pt>
    <dgm:pt modelId="{8E337409-3204-4CE1-9597-A740F2D5B5E0}" type="pres">
      <dgm:prSet presAssocID="{A69F3AFF-F963-4FAE-B4DA-F6EE812FBB3C}" presName="pillars" presStyleCnt="0"/>
      <dgm:spPr/>
    </dgm:pt>
    <dgm:pt modelId="{AE7369EA-C1BF-448B-966F-06244434DB79}" type="pres">
      <dgm:prSet presAssocID="{A69F3AFF-F963-4FAE-B4DA-F6EE812FBB3C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082B80-5CB9-4CD9-A86F-77BB579BBDA5}" type="pres">
      <dgm:prSet presAssocID="{420A2CC5-E699-4AF9-A3B0-A951DA4428BE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6C20112-2BCF-4E8A-8CDE-BE02EE1CCD91}" type="pres">
      <dgm:prSet presAssocID="{80E9D32E-40A1-4899-8E19-DE7E7BCD5350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F804515-A460-4DD8-82BA-EE826D668B0A}" type="pres">
      <dgm:prSet presAssocID="{A69F3AFF-F963-4FAE-B4DA-F6EE812FBB3C}" presName="base" presStyleLbl="dkBgShp" presStyleIdx="1" presStyleCnt="2"/>
      <dgm:spPr/>
    </dgm:pt>
  </dgm:ptLst>
  <dgm:cxnLst>
    <dgm:cxn modelId="{79279B3C-27B0-44E0-8BB6-EF2DB33FADDD}" srcId="{30E475DA-90EE-4BE7-8B74-AFD074040284}" destId="{F827EE7B-58D6-4F42-BEA1-92337DFB5C20}" srcOrd="0" destOrd="0" parTransId="{2BCD31BC-22FE-4E70-8EB0-3FCDAAF167E5}" sibTransId="{B42A9C10-6B63-4747-9071-9201BDD90070}"/>
    <dgm:cxn modelId="{44D3847E-81FD-4C26-9ADD-6B4E73265627}" type="presOf" srcId="{A4502BE6-4677-426B-8A33-ED0AB90263EC}" destId="{46C20112-2BCF-4E8A-8CDE-BE02EE1CCD91}" srcOrd="0" destOrd="2" presId="urn:microsoft.com/office/officeart/2005/8/layout/hList3"/>
    <dgm:cxn modelId="{8030F287-D71E-4375-A360-7901BA8CF4DF}" type="presOf" srcId="{05F495C8-F531-45A4-BFFD-EAFC004768D5}" destId="{CA082B80-5CB9-4CD9-A86F-77BB579BBDA5}" srcOrd="0" destOrd="1" presId="urn:microsoft.com/office/officeart/2005/8/layout/hList3"/>
    <dgm:cxn modelId="{394C9729-082F-412A-9375-AACDEF09D7DF}" srcId="{30E475DA-90EE-4BE7-8B74-AFD074040284}" destId="{EA35FFF4-4375-4527-B0D8-8D3FD7EEB8DB}" srcOrd="2" destOrd="0" parTransId="{B72C9B31-4758-4C02-9CD6-08C04EE76020}" sibTransId="{3F819A3C-BDF8-46F0-851A-CF0E509D50AE}"/>
    <dgm:cxn modelId="{E1AF7626-34C0-4B72-B6CC-C5FF492302EA}" srcId="{80E9D32E-40A1-4899-8E19-DE7E7BCD5350}" destId="{A4502BE6-4677-426B-8A33-ED0AB90263EC}" srcOrd="1" destOrd="0" parTransId="{755E71FB-E98F-4D5B-BA21-40EEEE043DAF}" sibTransId="{7C5AFFDC-6B32-4A47-829E-C47EF144FA9F}"/>
    <dgm:cxn modelId="{04F6BF2B-32A3-4985-BDF8-CC96DCD6271F}" srcId="{30E475DA-90EE-4BE7-8B74-AFD074040284}" destId="{56C06C05-411C-4EEE-A75B-00260E3BF43E}" srcOrd="1" destOrd="0" parTransId="{279F9A5A-88B0-4D4A-9CE2-A745698CEFC9}" sibTransId="{AC7F1C97-B2AB-4A79-BDAC-3ED1C4F3C450}"/>
    <dgm:cxn modelId="{02767BB6-E97A-4E98-83B6-C75F2427A532}" srcId="{DA05498D-41E4-476D-92F9-129071ECBA6D}" destId="{A69F3AFF-F963-4FAE-B4DA-F6EE812FBB3C}" srcOrd="0" destOrd="0" parTransId="{64960BD4-8211-4B6E-AC62-445D7AE0F72F}" sibTransId="{69A563C5-6B1F-4CFE-A3AD-C9D2263FEABD}"/>
    <dgm:cxn modelId="{02429899-3A95-4553-8B87-A74569681293}" type="presOf" srcId="{C491E8CE-B919-45E5-B001-FD6A649E98E2}" destId="{CA082B80-5CB9-4CD9-A86F-77BB579BBDA5}" srcOrd="0" destOrd="2" presId="urn:microsoft.com/office/officeart/2005/8/layout/hList3"/>
    <dgm:cxn modelId="{0E51EE21-B58F-461D-9518-1389D7B5632C}" type="presOf" srcId="{F827EE7B-58D6-4F42-BEA1-92337DFB5C20}" destId="{AE7369EA-C1BF-448B-966F-06244434DB79}" srcOrd="0" destOrd="1" presId="urn:microsoft.com/office/officeart/2005/8/layout/hList3"/>
    <dgm:cxn modelId="{6B7F3E24-4952-4FF2-8258-37BF9671951D}" type="presOf" srcId="{80E9D32E-40A1-4899-8E19-DE7E7BCD5350}" destId="{46C20112-2BCF-4E8A-8CDE-BE02EE1CCD91}" srcOrd="0" destOrd="0" presId="urn:microsoft.com/office/officeart/2005/8/layout/hList3"/>
    <dgm:cxn modelId="{C80E611F-AAF7-4F98-AAC0-29B6E0D6369C}" type="presOf" srcId="{97CD9796-126C-47C4-8725-E2526652AB11}" destId="{46C20112-2BCF-4E8A-8CDE-BE02EE1CCD91}" srcOrd="0" destOrd="1" presId="urn:microsoft.com/office/officeart/2005/8/layout/hList3"/>
    <dgm:cxn modelId="{94355B92-886A-49FD-8F5F-B1A0D3C79D77}" srcId="{A69F3AFF-F963-4FAE-B4DA-F6EE812FBB3C}" destId="{80E9D32E-40A1-4899-8E19-DE7E7BCD5350}" srcOrd="2" destOrd="0" parTransId="{898E8E0E-7B20-4077-8BBB-953E4D3B47CE}" sibTransId="{4B9F3D42-417D-4964-859E-0A971796B2E1}"/>
    <dgm:cxn modelId="{E8714705-066A-4103-82B1-6ADF9E1F8964}" type="presOf" srcId="{30E475DA-90EE-4BE7-8B74-AFD074040284}" destId="{AE7369EA-C1BF-448B-966F-06244434DB79}" srcOrd="0" destOrd="0" presId="urn:microsoft.com/office/officeart/2005/8/layout/hList3"/>
    <dgm:cxn modelId="{AF15111C-7E86-4BC1-9232-7E81A456793B}" type="presOf" srcId="{DA05498D-41E4-476D-92F9-129071ECBA6D}" destId="{875098C2-B2C6-41C4-B343-DAF9389B2B03}" srcOrd="0" destOrd="0" presId="urn:microsoft.com/office/officeart/2005/8/layout/hList3"/>
    <dgm:cxn modelId="{B7E4D235-5963-4752-BBFA-ED370508680A}" srcId="{A69F3AFF-F963-4FAE-B4DA-F6EE812FBB3C}" destId="{30E475DA-90EE-4BE7-8B74-AFD074040284}" srcOrd="0" destOrd="0" parTransId="{5E064F30-9B60-40FE-8A6E-9511AB9B614E}" sibTransId="{07A928D3-DBC8-446C-9E45-A06393446D06}"/>
    <dgm:cxn modelId="{B9167B55-C312-49A3-B5A6-8E38C66389D7}" srcId="{80E9D32E-40A1-4899-8E19-DE7E7BCD5350}" destId="{97CD9796-126C-47C4-8725-E2526652AB11}" srcOrd="0" destOrd="0" parTransId="{05D2514E-136C-42F9-A299-BE285EA5B5B0}" sibTransId="{96E98352-688B-4EB8-9C45-3FDAB9CE7B12}"/>
    <dgm:cxn modelId="{A4129C19-B629-4BDA-A742-0BF570CEB57C}" srcId="{A69F3AFF-F963-4FAE-B4DA-F6EE812FBB3C}" destId="{420A2CC5-E699-4AF9-A3B0-A951DA4428BE}" srcOrd="1" destOrd="0" parTransId="{3E1E9946-3AD6-4FB7-A089-5D6459F081C0}" sibTransId="{7079076B-0AE8-4A63-8D5D-94E2F07DE0F6}"/>
    <dgm:cxn modelId="{E900B6BC-5253-4C89-B228-0D3FC502B10D}" type="presOf" srcId="{EA35FFF4-4375-4527-B0D8-8D3FD7EEB8DB}" destId="{AE7369EA-C1BF-448B-966F-06244434DB79}" srcOrd="0" destOrd="3" presId="urn:microsoft.com/office/officeart/2005/8/layout/hList3"/>
    <dgm:cxn modelId="{0CE3C57F-AD1D-4331-BF89-7A5CADBB95F2}" srcId="{420A2CC5-E699-4AF9-A3B0-A951DA4428BE}" destId="{05F495C8-F531-45A4-BFFD-EAFC004768D5}" srcOrd="0" destOrd="0" parTransId="{B6F32CA1-96F4-447E-949A-EDCA7D7ECC57}" sibTransId="{A0505305-02C2-439C-8E74-D8F2396881CF}"/>
    <dgm:cxn modelId="{FE282272-E0E8-4488-93CD-C2228ACD160B}" srcId="{420A2CC5-E699-4AF9-A3B0-A951DA4428BE}" destId="{C491E8CE-B919-45E5-B001-FD6A649E98E2}" srcOrd="1" destOrd="0" parTransId="{F81C793C-25A6-4FF7-8A47-F02C753A036F}" sibTransId="{03CA9365-A2D4-4BD4-BD90-05F30EB66A59}"/>
    <dgm:cxn modelId="{EAD94F75-CB95-4F64-8472-4E8AC83B068F}" type="presOf" srcId="{56C06C05-411C-4EEE-A75B-00260E3BF43E}" destId="{AE7369EA-C1BF-448B-966F-06244434DB79}" srcOrd="0" destOrd="2" presId="urn:microsoft.com/office/officeart/2005/8/layout/hList3"/>
    <dgm:cxn modelId="{F3A4FC18-4071-4DC5-B5D6-0513D720933B}" type="presOf" srcId="{420A2CC5-E699-4AF9-A3B0-A951DA4428BE}" destId="{CA082B80-5CB9-4CD9-A86F-77BB579BBDA5}" srcOrd="0" destOrd="0" presId="urn:microsoft.com/office/officeart/2005/8/layout/hList3"/>
    <dgm:cxn modelId="{8E680D80-E94A-4F04-8A3D-C34A350A6BFB}" type="presOf" srcId="{A69F3AFF-F963-4FAE-B4DA-F6EE812FBB3C}" destId="{F5E06623-4720-4CBE-88D3-09525214958B}" srcOrd="0" destOrd="0" presId="urn:microsoft.com/office/officeart/2005/8/layout/hList3"/>
    <dgm:cxn modelId="{1D13942B-9790-4AD9-8A13-E75C2523965E}" type="presParOf" srcId="{875098C2-B2C6-41C4-B343-DAF9389B2B03}" destId="{F5E06623-4720-4CBE-88D3-09525214958B}" srcOrd="0" destOrd="0" presId="urn:microsoft.com/office/officeart/2005/8/layout/hList3"/>
    <dgm:cxn modelId="{0DB16EA3-C55B-43E6-B181-F6BBD1ACE0AF}" type="presParOf" srcId="{875098C2-B2C6-41C4-B343-DAF9389B2B03}" destId="{8E337409-3204-4CE1-9597-A740F2D5B5E0}" srcOrd="1" destOrd="0" presId="urn:microsoft.com/office/officeart/2005/8/layout/hList3"/>
    <dgm:cxn modelId="{917D7B9C-1601-4748-BCF4-99CB5DBB79C4}" type="presParOf" srcId="{8E337409-3204-4CE1-9597-A740F2D5B5E0}" destId="{AE7369EA-C1BF-448B-966F-06244434DB79}" srcOrd="0" destOrd="0" presId="urn:microsoft.com/office/officeart/2005/8/layout/hList3"/>
    <dgm:cxn modelId="{85C77CDF-C6C3-437F-A464-5C33DD6F4AF2}" type="presParOf" srcId="{8E337409-3204-4CE1-9597-A740F2D5B5E0}" destId="{CA082B80-5CB9-4CD9-A86F-77BB579BBDA5}" srcOrd="1" destOrd="0" presId="urn:microsoft.com/office/officeart/2005/8/layout/hList3"/>
    <dgm:cxn modelId="{E5EF7942-FC82-4DA2-AC6C-CFABCFCC5AED}" type="presParOf" srcId="{8E337409-3204-4CE1-9597-A740F2D5B5E0}" destId="{46C20112-2BCF-4E8A-8CDE-BE02EE1CCD91}" srcOrd="2" destOrd="0" presId="urn:microsoft.com/office/officeart/2005/8/layout/hList3"/>
    <dgm:cxn modelId="{FDACF883-E51C-4F58-A416-5C411E6C37E8}" type="presParOf" srcId="{875098C2-B2C6-41C4-B343-DAF9389B2B03}" destId="{8F804515-A460-4DD8-82BA-EE826D668B0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 smtClean="0"/>
            <a:t>operácie/</a:t>
          </a:r>
          <a:br>
            <a:rPr lang="sk-SK" sz="2400" dirty="0" smtClean="0"/>
          </a:br>
          <a:r>
            <a:rPr lang="sk-SK" sz="2400" dirty="0" smtClean="0"/>
            <a:t>porty/</a:t>
          </a:r>
          <a:br>
            <a:rPr lang="sk-SK" sz="2400" dirty="0" smtClean="0"/>
          </a:br>
          <a:r>
            <a:rPr lang="sk-SK" sz="2400" dirty="0" err="1" smtClean="0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 smtClean="0"/>
            <a:t>name</a:t>
          </a:r>
          <a:r>
            <a:rPr lang="sk-SK" sz="3200" dirty="0" smtClean="0"/>
            <a:t/>
          </a:r>
          <a:br>
            <a:rPr lang="sk-SK" sz="3200" dirty="0" smtClean="0"/>
          </a:br>
          <a:r>
            <a:rPr lang="sk-SK" sz="3200" dirty="0" err="1" smtClean="0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 smtClean="0"/>
            <a:t>XSD</a:t>
          </a:r>
          <a:endParaRPr lang="sk-SK" sz="3200" dirty="0"/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 smtClean="0"/>
            <a:t>WSDL</a:t>
          </a:r>
          <a:endParaRPr lang="sk-SK" sz="7200" dirty="0"/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11BAA-0A47-4F1D-8A7F-3053C102BB17}" type="doc">
      <dgm:prSet loTypeId="urn:microsoft.com/office/officeart/2005/8/layout/radial5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29B1ABFC-113A-4D4E-BE90-F76CEEFF0BF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800" dirty="0" smtClean="0"/>
            <a:t>RPC</a:t>
          </a:r>
        </a:p>
        <a:p>
          <a:r>
            <a:rPr lang="sk-SK" sz="2800" dirty="0" err="1" smtClean="0"/>
            <a:t>literal</a:t>
          </a:r>
          <a:endParaRPr lang="sk-SK" sz="2800" dirty="0"/>
        </a:p>
      </dgm:t>
    </dgm:pt>
    <dgm:pt modelId="{A07E90E3-50D8-44A4-A1F8-DB971F2077EF}" type="parTrans" cxnId="{11BAF2C0-CE1D-4184-B92B-A3217ED34FA2}">
      <dgm:prSet/>
      <dgm:spPr/>
      <dgm:t>
        <a:bodyPr/>
        <a:lstStyle/>
        <a:p>
          <a:endParaRPr lang="sk-SK"/>
        </a:p>
      </dgm:t>
    </dgm:pt>
    <dgm:pt modelId="{972D8FD8-EB81-449A-9D99-F09559AD19A5}" type="sibTrans" cxnId="{11BAF2C0-CE1D-4184-B92B-A3217ED34FA2}">
      <dgm:prSet/>
      <dgm:spPr/>
      <dgm:t>
        <a:bodyPr/>
        <a:lstStyle/>
        <a:p>
          <a:endParaRPr lang="sk-SK"/>
        </a:p>
      </dgm:t>
    </dgm:pt>
    <dgm:pt modelId="{AEF2C1D7-3110-4DBA-8F6B-0F688FE8559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 smtClean="0"/>
            <a:t>Document</a:t>
          </a:r>
          <a:endParaRPr lang="sk-SK" sz="2400" dirty="0" smtClean="0"/>
        </a:p>
        <a:p>
          <a:r>
            <a:rPr lang="sk-SK" sz="2400" dirty="0" err="1" smtClean="0"/>
            <a:t>literal</a:t>
          </a:r>
          <a:r>
            <a:rPr lang="sk-SK" sz="2400" dirty="0" smtClean="0"/>
            <a:t> </a:t>
          </a:r>
        </a:p>
      </dgm:t>
    </dgm:pt>
    <dgm:pt modelId="{0B82C3A9-7F69-4D51-A2C1-887E72DDB358}" type="parTrans" cxnId="{4DC48B57-41CE-44B3-A992-335793DA8CB2}">
      <dgm:prSet/>
      <dgm:spPr/>
      <dgm:t>
        <a:bodyPr/>
        <a:lstStyle/>
        <a:p>
          <a:endParaRPr lang="sk-SK"/>
        </a:p>
      </dgm:t>
    </dgm:pt>
    <dgm:pt modelId="{C1149FD6-6A22-4FCD-8C08-E2D9C0170ADD}" type="sibTrans" cxnId="{4DC48B57-41CE-44B3-A992-335793DA8CB2}">
      <dgm:prSet/>
      <dgm:spPr/>
      <dgm:t>
        <a:bodyPr/>
        <a:lstStyle/>
        <a:p>
          <a:endParaRPr lang="sk-SK"/>
        </a:p>
      </dgm:t>
    </dgm:pt>
    <dgm:pt modelId="{E3D65449-3650-4DC4-AA16-928CA99BA1D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 smtClean="0"/>
            <a:t>Document</a:t>
          </a:r>
          <a:endParaRPr lang="sk-SK" sz="2400" dirty="0" smtClean="0"/>
        </a:p>
        <a:p>
          <a:r>
            <a:rPr lang="sk-SK" sz="2400" dirty="0" err="1" smtClean="0"/>
            <a:t>literal</a:t>
          </a:r>
          <a:endParaRPr lang="sk-SK" sz="2400" dirty="0" smtClean="0"/>
        </a:p>
        <a:p>
          <a:r>
            <a:rPr lang="sk-SK" sz="2400" dirty="0" err="1" smtClean="0"/>
            <a:t>wrapped</a:t>
          </a:r>
          <a:endParaRPr lang="sk-SK" sz="2400" dirty="0" smtClean="0"/>
        </a:p>
      </dgm:t>
    </dgm:pt>
    <dgm:pt modelId="{453BB911-22BE-4B7E-AA23-8269920CCE40}" type="parTrans" cxnId="{2A747AAB-8E74-4AA2-AB7F-937F61A45AE1}">
      <dgm:prSet/>
      <dgm:spPr/>
      <dgm:t>
        <a:bodyPr/>
        <a:lstStyle/>
        <a:p>
          <a:endParaRPr lang="sk-SK"/>
        </a:p>
      </dgm:t>
    </dgm:pt>
    <dgm:pt modelId="{CCDB784A-9760-4E84-B85C-1B10D2472C7B}" type="sibTrans" cxnId="{2A747AAB-8E74-4AA2-AB7F-937F61A45AE1}">
      <dgm:prSet/>
      <dgm:spPr/>
      <dgm:t>
        <a:bodyPr/>
        <a:lstStyle/>
        <a:p>
          <a:endParaRPr lang="sk-SK"/>
        </a:p>
      </dgm:t>
    </dgm:pt>
    <dgm:pt modelId="{18F3C927-2C83-45FE-A819-8F03F994361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400" strike="noStrike" dirty="0" err="1" smtClean="0"/>
            <a:t>Document</a:t>
          </a:r>
          <a:endParaRPr lang="sk-SK" sz="2400" strike="noStrike" dirty="0" smtClean="0"/>
        </a:p>
        <a:p>
          <a:r>
            <a:rPr lang="sk-SK" sz="2400" strike="noStrike" dirty="0" err="1" smtClean="0"/>
            <a:t>encoded</a:t>
          </a:r>
          <a:endParaRPr lang="sk-SK" sz="2400" strike="noStrike" dirty="0"/>
        </a:p>
      </dgm:t>
    </dgm:pt>
    <dgm:pt modelId="{9AAA6CAE-9793-4174-80C3-CD7BB25E1F15}" type="parTrans" cxnId="{672BDBCA-40BA-4FA1-9742-0410C567BF48}">
      <dgm:prSet/>
      <dgm:spPr/>
      <dgm:t>
        <a:bodyPr/>
        <a:lstStyle/>
        <a:p>
          <a:endParaRPr lang="sk-SK"/>
        </a:p>
      </dgm:t>
    </dgm:pt>
    <dgm:pt modelId="{D85CB88D-CF1B-48DB-9520-7B74EE5177FA}" type="sibTrans" cxnId="{672BDBCA-40BA-4FA1-9742-0410C567BF48}">
      <dgm:prSet/>
      <dgm:spPr/>
      <dgm:t>
        <a:bodyPr/>
        <a:lstStyle/>
        <a:p>
          <a:endParaRPr lang="sk-SK"/>
        </a:p>
      </dgm:t>
    </dgm:pt>
    <dgm:pt modelId="{B9EEBF36-016A-40BB-A776-C94B294627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sk-SK" dirty="0" err="1" smtClean="0">
              <a:solidFill>
                <a:schemeClr val="bg1"/>
              </a:solidFill>
            </a:rPr>
            <a:t>encoding</a:t>
          </a:r>
          <a:r>
            <a:rPr lang="sk-SK" dirty="0" smtClean="0">
              <a:solidFill>
                <a:schemeClr val="bg1"/>
              </a:solidFill>
            </a:rPr>
            <a:t> </a:t>
          </a:r>
          <a:r>
            <a:rPr lang="sk-SK" dirty="0" err="1" smtClean="0">
              <a:solidFill>
                <a:schemeClr val="bg1"/>
              </a:solidFill>
            </a:rPr>
            <a:t>styles</a:t>
          </a:r>
          <a:endParaRPr lang="sk-SK" dirty="0">
            <a:solidFill>
              <a:schemeClr val="bg1"/>
            </a:solidFill>
          </a:endParaRPr>
        </a:p>
      </dgm:t>
    </dgm:pt>
    <dgm:pt modelId="{BEC87E79-6F18-428B-98B6-A7676859CE11}" type="parTrans" cxnId="{EB7F2DFB-5F6C-4233-BBD5-A1BA7694AD78}">
      <dgm:prSet/>
      <dgm:spPr/>
      <dgm:t>
        <a:bodyPr/>
        <a:lstStyle/>
        <a:p>
          <a:endParaRPr lang="sk-SK"/>
        </a:p>
      </dgm:t>
    </dgm:pt>
    <dgm:pt modelId="{F5B7E331-915B-4CA6-B335-B01B9964336B}" type="sibTrans" cxnId="{EB7F2DFB-5F6C-4233-BBD5-A1BA7694AD78}">
      <dgm:prSet/>
      <dgm:spPr/>
      <dgm:t>
        <a:bodyPr/>
        <a:lstStyle/>
        <a:p>
          <a:endParaRPr lang="sk-SK"/>
        </a:p>
      </dgm:t>
    </dgm:pt>
    <dgm:pt modelId="{66D1F44D-921A-46B2-87A5-E01F81C3B25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800" dirty="0" smtClean="0"/>
            <a:t>RPC</a:t>
          </a:r>
        </a:p>
        <a:p>
          <a:r>
            <a:rPr lang="sk-SK" sz="2800" dirty="0" err="1" smtClean="0"/>
            <a:t>encoded</a:t>
          </a:r>
          <a:endParaRPr lang="sk-SK" sz="2800" dirty="0"/>
        </a:p>
      </dgm:t>
    </dgm:pt>
    <dgm:pt modelId="{D467D584-0D5B-4F94-9C59-91CD94903731}" type="parTrans" cxnId="{6629CB5B-8268-4B44-BC0D-1C7A658689F3}">
      <dgm:prSet/>
      <dgm:spPr/>
      <dgm:t>
        <a:bodyPr/>
        <a:lstStyle/>
        <a:p>
          <a:endParaRPr lang="sk-SK"/>
        </a:p>
      </dgm:t>
    </dgm:pt>
    <dgm:pt modelId="{440224CD-94FA-4422-9429-C07CB617CB0B}" type="sibTrans" cxnId="{6629CB5B-8268-4B44-BC0D-1C7A658689F3}">
      <dgm:prSet/>
      <dgm:spPr/>
      <dgm:t>
        <a:bodyPr/>
        <a:lstStyle/>
        <a:p>
          <a:endParaRPr lang="sk-SK"/>
        </a:p>
      </dgm:t>
    </dgm:pt>
    <dgm:pt modelId="{A8C32956-8A81-4FDB-9378-C39C11E5465D}" type="pres">
      <dgm:prSet presAssocID="{A8011BAA-0A47-4F1D-8A7F-3053C102BB1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97F54A6-CCDD-4EE1-87E3-327E6ACD6DDB}" type="pres">
      <dgm:prSet presAssocID="{B9EEBF36-016A-40BB-A776-C94B29462717}" presName="centerShape" presStyleLbl="node0" presStyleIdx="0" presStyleCnt="1" custScaleX="63839" custScaleY="63839"/>
      <dgm:spPr/>
      <dgm:t>
        <a:bodyPr/>
        <a:lstStyle/>
        <a:p>
          <a:endParaRPr lang="sk-SK"/>
        </a:p>
      </dgm:t>
    </dgm:pt>
    <dgm:pt modelId="{E5253B3F-35EE-4B5D-BEE6-E0CC1B493885}" type="pres">
      <dgm:prSet presAssocID="{A07E90E3-50D8-44A4-A1F8-DB971F2077EF}" presName="parTrans" presStyleLbl="sibTrans2D1" presStyleIdx="0" presStyleCnt="5"/>
      <dgm:spPr/>
      <dgm:t>
        <a:bodyPr/>
        <a:lstStyle/>
        <a:p>
          <a:endParaRPr lang="sk-SK"/>
        </a:p>
      </dgm:t>
    </dgm:pt>
    <dgm:pt modelId="{CBDFD8C9-FF27-431A-BEC6-01EE8177446D}" type="pres">
      <dgm:prSet presAssocID="{A07E90E3-50D8-44A4-A1F8-DB971F2077EF}" presName="connectorText" presStyleLbl="sibTrans2D1" presStyleIdx="0" presStyleCnt="5"/>
      <dgm:spPr/>
      <dgm:t>
        <a:bodyPr/>
        <a:lstStyle/>
        <a:p>
          <a:endParaRPr lang="sk-SK"/>
        </a:p>
      </dgm:t>
    </dgm:pt>
    <dgm:pt modelId="{AA1DE8C7-6C59-46E3-A5B3-8216DD0FDD84}" type="pres">
      <dgm:prSet presAssocID="{29B1ABFC-113A-4D4E-BE90-F76CEEFF0BF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8E13AC9-2C4C-49F5-B44B-D82E1C76F20E}" type="pres">
      <dgm:prSet presAssocID="{D467D584-0D5B-4F94-9C59-91CD94903731}" presName="parTrans" presStyleLbl="sibTrans2D1" presStyleIdx="1" presStyleCnt="5"/>
      <dgm:spPr/>
      <dgm:t>
        <a:bodyPr/>
        <a:lstStyle/>
        <a:p>
          <a:endParaRPr lang="sk-SK"/>
        </a:p>
      </dgm:t>
    </dgm:pt>
    <dgm:pt modelId="{B93135E0-27DB-4EBA-B9A5-2037ED5070CE}" type="pres">
      <dgm:prSet presAssocID="{D467D584-0D5B-4F94-9C59-91CD94903731}" presName="connectorText" presStyleLbl="sibTrans2D1" presStyleIdx="1" presStyleCnt="5"/>
      <dgm:spPr/>
      <dgm:t>
        <a:bodyPr/>
        <a:lstStyle/>
        <a:p>
          <a:endParaRPr lang="sk-SK"/>
        </a:p>
      </dgm:t>
    </dgm:pt>
    <dgm:pt modelId="{FCEF2779-5626-49EE-BC39-CA07021AFCB8}" type="pres">
      <dgm:prSet presAssocID="{66D1F44D-921A-46B2-87A5-E01F81C3B2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7FCABAC-8442-4F2E-BF89-CBCE77193DAC}" type="pres">
      <dgm:prSet presAssocID="{0B82C3A9-7F69-4D51-A2C1-887E72DDB358}" presName="parTrans" presStyleLbl="sibTrans2D1" presStyleIdx="2" presStyleCnt="5"/>
      <dgm:spPr/>
      <dgm:t>
        <a:bodyPr/>
        <a:lstStyle/>
        <a:p>
          <a:endParaRPr lang="sk-SK"/>
        </a:p>
      </dgm:t>
    </dgm:pt>
    <dgm:pt modelId="{B4A1C2A3-39A5-4874-828B-487B69F7B9EA}" type="pres">
      <dgm:prSet presAssocID="{0B82C3A9-7F69-4D51-A2C1-887E72DDB358}" presName="connectorText" presStyleLbl="sibTrans2D1" presStyleIdx="2" presStyleCnt="5"/>
      <dgm:spPr/>
      <dgm:t>
        <a:bodyPr/>
        <a:lstStyle/>
        <a:p>
          <a:endParaRPr lang="sk-SK"/>
        </a:p>
      </dgm:t>
    </dgm:pt>
    <dgm:pt modelId="{9C36CB6E-9A71-4893-8BF9-D3918A22E66C}" type="pres">
      <dgm:prSet presAssocID="{AEF2C1D7-3110-4DBA-8F6B-0F688FE8559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44ADDD0-61CF-412A-BFB7-DF85E2D896F7}" type="pres">
      <dgm:prSet presAssocID="{453BB911-22BE-4B7E-AA23-8269920CCE40}" presName="parTrans" presStyleLbl="sibTrans2D1" presStyleIdx="3" presStyleCnt="5"/>
      <dgm:spPr/>
      <dgm:t>
        <a:bodyPr/>
        <a:lstStyle/>
        <a:p>
          <a:endParaRPr lang="sk-SK"/>
        </a:p>
      </dgm:t>
    </dgm:pt>
    <dgm:pt modelId="{12FA5CC3-CAAA-4125-8A88-02CBBFA30D8D}" type="pres">
      <dgm:prSet presAssocID="{453BB911-22BE-4B7E-AA23-8269920CCE40}" presName="connectorText" presStyleLbl="sibTrans2D1" presStyleIdx="3" presStyleCnt="5"/>
      <dgm:spPr/>
      <dgm:t>
        <a:bodyPr/>
        <a:lstStyle/>
        <a:p>
          <a:endParaRPr lang="sk-SK"/>
        </a:p>
      </dgm:t>
    </dgm:pt>
    <dgm:pt modelId="{14FE0E8A-77D8-4B5E-B3DE-E9FBE7256660}" type="pres">
      <dgm:prSet presAssocID="{E3D65449-3650-4DC4-AA16-928CA99BA1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F584D53-03DE-4D3A-BA0F-4F98C7C3786A}" type="pres">
      <dgm:prSet presAssocID="{9AAA6CAE-9793-4174-80C3-CD7BB25E1F15}" presName="parTrans" presStyleLbl="sibTrans2D1" presStyleIdx="4" presStyleCnt="5"/>
      <dgm:spPr/>
      <dgm:t>
        <a:bodyPr/>
        <a:lstStyle/>
        <a:p>
          <a:endParaRPr lang="sk-SK"/>
        </a:p>
      </dgm:t>
    </dgm:pt>
    <dgm:pt modelId="{9B504325-7475-4748-83D2-EA7D0CB65FD1}" type="pres">
      <dgm:prSet presAssocID="{9AAA6CAE-9793-4174-80C3-CD7BB25E1F15}" presName="connectorText" presStyleLbl="sibTrans2D1" presStyleIdx="4" presStyleCnt="5"/>
      <dgm:spPr/>
      <dgm:t>
        <a:bodyPr/>
        <a:lstStyle/>
        <a:p>
          <a:endParaRPr lang="sk-SK"/>
        </a:p>
      </dgm:t>
    </dgm:pt>
    <dgm:pt modelId="{710EE75E-7225-4684-BE02-6E4330FD9785}" type="pres">
      <dgm:prSet presAssocID="{18F3C927-2C83-45FE-A819-8F03F994361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94AAFF4F-DB39-A944-A644-A900E3982606}" type="presOf" srcId="{0B82C3A9-7F69-4D51-A2C1-887E72DDB358}" destId="{A7FCABAC-8442-4F2E-BF89-CBCE77193DAC}" srcOrd="0" destOrd="0" presId="urn:microsoft.com/office/officeart/2005/8/layout/radial5"/>
    <dgm:cxn modelId="{2A747AAB-8E74-4AA2-AB7F-937F61A45AE1}" srcId="{B9EEBF36-016A-40BB-A776-C94B29462717}" destId="{E3D65449-3650-4DC4-AA16-928CA99BA1D7}" srcOrd="3" destOrd="0" parTransId="{453BB911-22BE-4B7E-AA23-8269920CCE40}" sibTransId="{CCDB784A-9760-4E84-B85C-1B10D2472C7B}"/>
    <dgm:cxn modelId="{1648BEEE-D5E0-FC42-BD8F-8D99F905243D}" type="presOf" srcId="{9AAA6CAE-9793-4174-80C3-CD7BB25E1F15}" destId="{9B504325-7475-4748-83D2-EA7D0CB65FD1}" srcOrd="1" destOrd="0" presId="urn:microsoft.com/office/officeart/2005/8/layout/radial5"/>
    <dgm:cxn modelId="{672BDBCA-40BA-4FA1-9742-0410C567BF48}" srcId="{B9EEBF36-016A-40BB-A776-C94B29462717}" destId="{18F3C927-2C83-45FE-A819-8F03F9943617}" srcOrd="4" destOrd="0" parTransId="{9AAA6CAE-9793-4174-80C3-CD7BB25E1F15}" sibTransId="{D85CB88D-CF1B-48DB-9520-7B74EE5177FA}"/>
    <dgm:cxn modelId="{11BAF2C0-CE1D-4184-B92B-A3217ED34FA2}" srcId="{B9EEBF36-016A-40BB-A776-C94B29462717}" destId="{29B1ABFC-113A-4D4E-BE90-F76CEEFF0BF9}" srcOrd="0" destOrd="0" parTransId="{A07E90E3-50D8-44A4-A1F8-DB971F2077EF}" sibTransId="{972D8FD8-EB81-449A-9D99-F09559AD19A5}"/>
    <dgm:cxn modelId="{2E38D876-D221-524F-AC5B-E6DA4BF3E06D}" type="presOf" srcId="{A07E90E3-50D8-44A4-A1F8-DB971F2077EF}" destId="{CBDFD8C9-FF27-431A-BEC6-01EE8177446D}" srcOrd="1" destOrd="0" presId="urn:microsoft.com/office/officeart/2005/8/layout/radial5"/>
    <dgm:cxn modelId="{2B0B61A9-FBAC-9A4F-B92E-D706279E369A}" type="presOf" srcId="{D467D584-0D5B-4F94-9C59-91CD94903731}" destId="{B93135E0-27DB-4EBA-B9A5-2037ED5070CE}" srcOrd="1" destOrd="0" presId="urn:microsoft.com/office/officeart/2005/8/layout/radial5"/>
    <dgm:cxn modelId="{F188F909-F87D-A145-B8D4-AAF9BFC736EE}" type="presOf" srcId="{18F3C927-2C83-45FE-A819-8F03F9943617}" destId="{710EE75E-7225-4684-BE02-6E4330FD9785}" srcOrd="0" destOrd="0" presId="urn:microsoft.com/office/officeart/2005/8/layout/radial5"/>
    <dgm:cxn modelId="{21B80DAF-54D3-0F46-B087-D1CB80537265}" type="presOf" srcId="{453BB911-22BE-4B7E-AA23-8269920CCE40}" destId="{B44ADDD0-61CF-412A-BFB7-DF85E2D896F7}" srcOrd="0" destOrd="0" presId="urn:microsoft.com/office/officeart/2005/8/layout/radial5"/>
    <dgm:cxn modelId="{4DC48B57-41CE-44B3-A992-335793DA8CB2}" srcId="{B9EEBF36-016A-40BB-A776-C94B29462717}" destId="{AEF2C1D7-3110-4DBA-8F6B-0F688FE85599}" srcOrd="2" destOrd="0" parTransId="{0B82C3A9-7F69-4D51-A2C1-887E72DDB358}" sibTransId="{C1149FD6-6A22-4FCD-8C08-E2D9C0170ADD}"/>
    <dgm:cxn modelId="{CEE8DDED-5952-684B-888A-B4B8409C7468}" type="presOf" srcId="{AEF2C1D7-3110-4DBA-8F6B-0F688FE85599}" destId="{9C36CB6E-9A71-4893-8BF9-D3918A22E66C}" srcOrd="0" destOrd="0" presId="urn:microsoft.com/office/officeart/2005/8/layout/radial5"/>
    <dgm:cxn modelId="{6629CB5B-8268-4B44-BC0D-1C7A658689F3}" srcId="{B9EEBF36-016A-40BB-A776-C94B29462717}" destId="{66D1F44D-921A-46B2-87A5-E01F81C3B25D}" srcOrd="1" destOrd="0" parTransId="{D467D584-0D5B-4F94-9C59-91CD94903731}" sibTransId="{440224CD-94FA-4422-9429-C07CB617CB0B}"/>
    <dgm:cxn modelId="{08FEDA16-063B-3041-B42E-6C8CD41ABA3E}" type="presOf" srcId="{E3D65449-3650-4DC4-AA16-928CA99BA1D7}" destId="{14FE0E8A-77D8-4B5E-B3DE-E9FBE7256660}" srcOrd="0" destOrd="0" presId="urn:microsoft.com/office/officeart/2005/8/layout/radial5"/>
    <dgm:cxn modelId="{E0D606F0-BBF2-4A45-BBF7-4425C038B29E}" type="presOf" srcId="{66D1F44D-921A-46B2-87A5-E01F81C3B25D}" destId="{FCEF2779-5626-49EE-BC39-CA07021AFCB8}" srcOrd="0" destOrd="0" presId="urn:microsoft.com/office/officeart/2005/8/layout/radial5"/>
    <dgm:cxn modelId="{A82BA4EC-A360-9445-9039-36D3BA473518}" type="presOf" srcId="{0B82C3A9-7F69-4D51-A2C1-887E72DDB358}" destId="{B4A1C2A3-39A5-4874-828B-487B69F7B9EA}" srcOrd="1" destOrd="0" presId="urn:microsoft.com/office/officeart/2005/8/layout/radial5"/>
    <dgm:cxn modelId="{5ED87ACC-5F92-4248-8D34-37A8041B7057}" type="presOf" srcId="{A07E90E3-50D8-44A4-A1F8-DB971F2077EF}" destId="{E5253B3F-35EE-4B5D-BEE6-E0CC1B493885}" srcOrd="0" destOrd="0" presId="urn:microsoft.com/office/officeart/2005/8/layout/radial5"/>
    <dgm:cxn modelId="{EB7F2DFB-5F6C-4233-BBD5-A1BA7694AD78}" srcId="{A8011BAA-0A47-4F1D-8A7F-3053C102BB17}" destId="{B9EEBF36-016A-40BB-A776-C94B29462717}" srcOrd="0" destOrd="0" parTransId="{BEC87E79-6F18-428B-98B6-A7676859CE11}" sibTransId="{F5B7E331-915B-4CA6-B335-B01B9964336B}"/>
    <dgm:cxn modelId="{1893D81E-FBE4-BF4E-A979-D8DFC9EEAD59}" type="presOf" srcId="{453BB911-22BE-4B7E-AA23-8269920CCE40}" destId="{12FA5CC3-CAAA-4125-8A88-02CBBFA30D8D}" srcOrd="1" destOrd="0" presId="urn:microsoft.com/office/officeart/2005/8/layout/radial5"/>
    <dgm:cxn modelId="{249C4460-4CD8-714C-9FF8-9633EE95095D}" type="presOf" srcId="{D467D584-0D5B-4F94-9C59-91CD94903731}" destId="{28E13AC9-2C4C-49F5-B44B-D82E1C76F20E}" srcOrd="0" destOrd="0" presId="urn:microsoft.com/office/officeart/2005/8/layout/radial5"/>
    <dgm:cxn modelId="{CCC84718-D9DE-BA4B-85BE-8422E717B6AC}" type="presOf" srcId="{9AAA6CAE-9793-4174-80C3-CD7BB25E1F15}" destId="{7F584D53-03DE-4D3A-BA0F-4F98C7C3786A}" srcOrd="0" destOrd="0" presId="urn:microsoft.com/office/officeart/2005/8/layout/radial5"/>
    <dgm:cxn modelId="{4E967FE8-BCC5-D841-B576-50AC715C9EA2}" type="presOf" srcId="{29B1ABFC-113A-4D4E-BE90-F76CEEFF0BF9}" destId="{AA1DE8C7-6C59-46E3-A5B3-8216DD0FDD84}" srcOrd="0" destOrd="0" presId="urn:microsoft.com/office/officeart/2005/8/layout/radial5"/>
    <dgm:cxn modelId="{CCB02285-D874-9D4D-9999-D6842310BC16}" type="presOf" srcId="{A8011BAA-0A47-4F1D-8A7F-3053C102BB17}" destId="{A8C32956-8A81-4FDB-9378-C39C11E5465D}" srcOrd="0" destOrd="0" presId="urn:microsoft.com/office/officeart/2005/8/layout/radial5"/>
    <dgm:cxn modelId="{F8810131-2D47-2949-922B-5E7CC7244F76}" type="presOf" srcId="{B9EEBF36-016A-40BB-A776-C94B29462717}" destId="{097F54A6-CCDD-4EE1-87E3-327E6ACD6DDB}" srcOrd="0" destOrd="0" presId="urn:microsoft.com/office/officeart/2005/8/layout/radial5"/>
    <dgm:cxn modelId="{1DE46319-D8E7-D34B-B4EA-FB7CAEECBA67}" type="presParOf" srcId="{A8C32956-8A81-4FDB-9378-C39C11E5465D}" destId="{097F54A6-CCDD-4EE1-87E3-327E6ACD6DDB}" srcOrd="0" destOrd="0" presId="urn:microsoft.com/office/officeart/2005/8/layout/radial5"/>
    <dgm:cxn modelId="{A58B328B-075E-7448-B1AE-FD587BBCF302}" type="presParOf" srcId="{A8C32956-8A81-4FDB-9378-C39C11E5465D}" destId="{E5253B3F-35EE-4B5D-BEE6-E0CC1B493885}" srcOrd="1" destOrd="0" presId="urn:microsoft.com/office/officeart/2005/8/layout/radial5"/>
    <dgm:cxn modelId="{B2B622B7-F47C-AC48-8851-D81251DE4647}" type="presParOf" srcId="{E5253B3F-35EE-4B5D-BEE6-E0CC1B493885}" destId="{CBDFD8C9-FF27-431A-BEC6-01EE8177446D}" srcOrd="0" destOrd="0" presId="urn:microsoft.com/office/officeart/2005/8/layout/radial5"/>
    <dgm:cxn modelId="{E0D25E9D-633A-F54E-BC26-E4481669DEFB}" type="presParOf" srcId="{A8C32956-8A81-4FDB-9378-C39C11E5465D}" destId="{AA1DE8C7-6C59-46E3-A5B3-8216DD0FDD84}" srcOrd="2" destOrd="0" presId="urn:microsoft.com/office/officeart/2005/8/layout/radial5"/>
    <dgm:cxn modelId="{73D8C370-7C0D-FE48-BCDE-E23CA7440BD3}" type="presParOf" srcId="{A8C32956-8A81-4FDB-9378-C39C11E5465D}" destId="{28E13AC9-2C4C-49F5-B44B-D82E1C76F20E}" srcOrd="3" destOrd="0" presId="urn:microsoft.com/office/officeart/2005/8/layout/radial5"/>
    <dgm:cxn modelId="{C38058D6-CA8E-5C44-B935-8C7E8E4298C3}" type="presParOf" srcId="{28E13AC9-2C4C-49F5-B44B-D82E1C76F20E}" destId="{B93135E0-27DB-4EBA-B9A5-2037ED5070CE}" srcOrd="0" destOrd="0" presId="urn:microsoft.com/office/officeart/2005/8/layout/radial5"/>
    <dgm:cxn modelId="{E259D049-B55D-214F-9827-84B4EEB20880}" type="presParOf" srcId="{A8C32956-8A81-4FDB-9378-C39C11E5465D}" destId="{FCEF2779-5626-49EE-BC39-CA07021AFCB8}" srcOrd="4" destOrd="0" presId="urn:microsoft.com/office/officeart/2005/8/layout/radial5"/>
    <dgm:cxn modelId="{376311CF-E39E-B94C-9C7A-E6DBF2D39DEA}" type="presParOf" srcId="{A8C32956-8A81-4FDB-9378-C39C11E5465D}" destId="{A7FCABAC-8442-4F2E-BF89-CBCE77193DAC}" srcOrd="5" destOrd="0" presId="urn:microsoft.com/office/officeart/2005/8/layout/radial5"/>
    <dgm:cxn modelId="{891AB5FF-865B-A149-B76C-7B44F517E860}" type="presParOf" srcId="{A7FCABAC-8442-4F2E-BF89-CBCE77193DAC}" destId="{B4A1C2A3-39A5-4874-828B-487B69F7B9EA}" srcOrd="0" destOrd="0" presId="urn:microsoft.com/office/officeart/2005/8/layout/radial5"/>
    <dgm:cxn modelId="{64B75A39-4D12-BF4D-BCD3-E043ED9B8258}" type="presParOf" srcId="{A8C32956-8A81-4FDB-9378-C39C11E5465D}" destId="{9C36CB6E-9A71-4893-8BF9-D3918A22E66C}" srcOrd="6" destOrd="0" presId="urn:microsoft.com/office/officeart/2005/8/layout/radial5"/>
    <dgm:cxn modelId="{4A5C2778-BF01-8546-836F-222616661EC4}" type="presParOf" srcId="{A8C32956-8A81-4FDB-9378-C39C11E5465D}" destId="{B44ADDD0-61CF-412A-BFB7-DF85E2D896F7}" srcOrd="7" destOrd="0" presId="urn:microsoft.com/office/officeart/2005/8/layout/radial5"/>
    <dgm:cxn modelId="{285F2819-5F35-424B-86F0-B1539A494E85}" type="presParOf" srcId="{B44ADDD0-61CF-412A-BFB7-DF85E2D896F7}" destId="{12FA5CC3-CAAA-4125-8A88-02CBBFA30D8D}" srcOrd="0" destOrd="0" presId="urn:microsoft.com/office/officeart/2005/8/layout/radial5"/>
    <dgm:cxn modelId="{DDCC86CF-3A76-6041-997B-9E2FA7FA0507}" type="presParOf" srcId="{A8C32956-8A81-4FDB-9378-C39C11E5465D}" destId="{14FE0E8A-77D8-4B5E-B3DE-E9FBE7256660}" srcOrd="8" destOrd="0" presId="urn:microsoft.com/office/officeart/2005/8/layout/radial5"/>
    <dgm:cxn modelId="{BFCC70B8-A91D-A04B-820F-7797DED5B19E}" type="presParOf" srcId="{A8C32956-8A81-4FDB-9378-C39C11E5465D}" destId="{7F584D53-03DE-4D3A-BA0F-4F98C7C3786A}" srcOrd="9" destOrd="0" presId="urn:microsoft.com/office/officeart/2005/8/layout/radial5"/>
    <dgm:cxn modelId="{9532ADF0-F9FC-2F4C-AFA7-768C64425045}" type="presParOf" srcId="{7F584D53-03DE-4D3A-BA0F-4F98C7C3786A}" destId="{9B504325-7475-4748-83D2-EA7D0CB65FD1}" srcOrd="0" destOrd="0" presId="urn:microsoft.com/office/officeart/2005/8/layout/radial5"/>
    <dgm:cxn modelId="{FDEE9C24-8A9D-7F4D-A96F-93012E8BA804}" type="presParOf" srcId="{A8C32956-8A81-4FDB-9378-C39C11E5465D}" destId="{710EE75E-7225-4684-BE02-6E4330FD978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06623-4720-4CBE-88D3-09525214958B}">
      <dsp:nvSpPr>
        <dsp:cNvPr id="0" name=""/>
        <dsp:cNvSpPr/>
      </dsp:nvSpPr>
      <dsp:spPr>
        <a:xfrm>
          <a:off x="0" y="0"/>
          <a:ext cx="8640960" cy="190101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SOAP</a:t>
          </a:r>
          <a:endParaRPr lang="sk-SK" sz="6500" kern="1200" dirty="0"/>
        </a:p>
      </dsp:txBody>
      <dsp:txXfrm>
        <a:off x="0" y="0"/>
        <a:ext cx="8640960" cy="1901011"/>
      </dsp:txXfrm>
    </dsp:sp>
    <dsp:sp modelId="{AE7369EA-C1BF-448B-966F-06244434DB79}">
      <dsp:nvSpPr>
        <dsp:cNvPr id="0" name=""/>
        <dsp:cNvSpPr/>
      </dsp:nvSpPr>
      <dsp:spPr>
        <a:xfrm>
          <a:off x="4219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err="1" smtClean="0"/>
            <a:t>envelope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dirty="0" smtClean="0"/>
            <a:t>obsah správy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smtClean="0"/>
            <a:t>adresáti</a:t>
          </a:r>
          <a:endParaRPr lang="sk-SK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smtClean="0"/>
            <a:t>povinnosť</a:t>
          </a:r>
          <a:endParaRPr lang="sk-SK" sz="3000" kern="1200" dirty="0" smtClean="0"/>
        </a:p>
      </dsp:txBody>
      <dsp:txXfrm>
        <a:off x="4219" y="1901011"/>
        <a:ext cx="2877507" cy="3992123"/>
      </dsp:txXfrm>
    </dsp:sp>
    <dsp:sp modelId="{CA082B80-5CB9-4CD9-A86F-77BB579BBDA5}">
      <dsp:nvSpPr>
        <dsp:cNvPr id="0" name=""/>
        <dsp:cNvSpPr/>
      </dsp:nvSpPr>
      <dsp:spPr>
        <a:xfrm>
          <a:off x="2881726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err="1" smtClean="0"/>
            <a:t>encoding</a:t>
          </a:r>
          <a:r>
            <a:rPr lang="sk-SK" sz="3900" kern="1200" dirty="0" smtClean="0"/>
            <a:t> </a:t>
          </a:r>
          <a:r>
            <a:rPr lang="sk-SK" sz="3900" kern="1200" dirty="0" err="1" smtClean="0"/>
            <a:t>rules</a:t>
          </a:r>
          <a:endParaRPr lang="sk-SK" sz="39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dirty="0" err="1" smtClean="0"/>
            <a:t>serializácia</a:t>
          </a:r>
          <a:r>
            <a:rPr lang="sk-SK" sz="3000" kern="1200" dirty="0" smtClean="0"/>
            <a:t> objektov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dirty="0" smtClean="0"/>
            <a:t>formát dát v obsahu</a:t>
          </a:r>
        </a:p>
      </dsp:txBody>
      <dsp:txXfrm>
        <a:off x="2881726" y="1901011"/>
        <a:ext cx="2877507" cy="3992123"/>
      </dsp:txXfrm>
    </dsp:sp>
    <dsp:sp modelId="{46C20112-2BCF-4E8A-8CDE-BE02EE1CCD91}">
      <dsp:nvSpPr>
        <dsp:cNvPr id="0" name=""/>
        <dsp:cNvSpPr/>
      </dsp:nvSpPr>
      <dsp:spPr>
        <a:xfrm>
          <a:off x="5759233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smtClean="0"/>
            <a:t>RPC </a:t>
          </a:r>
          <a:r>
            <a:rPr lang="sk-SK" sz="3900" kern="1200" dirty="0" err="1" smtClean="0"/>
            <a:t>representation</a:t>
          </a:r>
          <a:endParaRPr lang="sk-SK" sz="39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smtClean="0"/>
            <a:t>URI cieľa</a:t>
          </a:r>
          <a:endParaRPr lang="sk-SK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3000" kern="1200" dirty="0" smtClean="0"/>
            <a:t>špecifikácia vzdialenej metódy</a:t>
          </a:r>
        </a:p>
      </dsp:txBody>
      <dsp:txXfrm>
        <a:off x="5759233" y="1901011"/>
        <a:ext cx="2877507" cy="3992123"/>
      </dsp:txXfrm>
    </dsp:sp>
    <dsp:sp modelId="{8F804515-A460-4DD8-82BA-EE826D668B0A}">
      <dsp:nvSpPr>
        <dsp:cNvPr id="0" name=""/>
        <dsp:cNvSpPr/>
      </dsp:nvSpPr>
      <dsp:spPr>
        <a:xfrm>
          <a:off x="0" y="5893134"/>
          <a:ext cx="8640960" cy="4435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6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7200" kern="1200" dirty="0" smtClean="0"/>
            <a:t>WSDL</a:t>
          </a:r>
          <a:endParaRPr lang="sk-SK" sz="7200" kern="1200" dirty="0"/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 smtClean="0"/>
            <a:t>XSD</a:t>
          </a:r>
          <a:endParaRPr lang="sk-SK" sz="3200" kern="1200" dirty="0"/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 err="1" smtClean="0"/>
            <a:t>name</a:t>
          </a:r>
          <a:r>
            <a:rPr lang="sk-SK" sz="3200" kern="1200" dirty="0" smtClean="0"/>
            <a:t/>
          </a:r>
          <a:br>
            <a:rPr lang="sk-SK" sz="3200" kern="1200" dirty="0" smtClean="0"/>
          </a:br>
          <a:r>
            <a:rPr lang="sk-SK" sz="3200" kern="1200" dirty="0" err="1" smtClean="0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operácie/</a:t>
          </a:r>
          <a:br>
            <a:rPr lang="sk-SK" sz="2400" kern="1200" dirty="0" smtClean="0"/>
          </a:br>
          <a:r>
            <a:rPr lang="sk-SK" sz="2400" kern="1200" dirty="0" smtClean="0"/>
            <a:t>porty/</a:t>
          </a:r>
          <a:br>
            <a:rPr lang="sk-SK" sz="2400" kern="1200" dirty="0" smtClean="0"/>
          </a:br>
          <a:r>
            <a:rPr lang="sk-SK" sz="2400" kern="1200" dirty="0" err="1" smtClean="0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54A6-CCDD-4EE1-87E3-327E6ACD6DDB}">
      <dsp:nvSpPr>
        <dsp:cNvPr id="0" name=""/>
        <dsp:cNvSpPr/>
      </dsp:nvSpPr>
      <dsp:spPr>
        <a:xfrm>
          <a:off x="3952769" y="3068958"/>
          <a:ext cx="1238460" cy="1238460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err="1" smtClean="0">
              <a:solidFill>
                <a:schemeClr val="bg1"/>
              </a:solidFill>
            </a:rPr>
            <a:t>encoding</a:t>
          </a:r>
          <a:r>
            <a:rPr lang="sk-SK" sz="1900" kern="1200" dirty="0" smtClean="0">
              <a:solidFill>
                <a:schemeClr val="bg1"/>
              </a:solidFill>
            </a:rPr>
            <a:t> </a:t>
          </a:r>
          <a:r>
            <a:rPr lang="sk-SK" sz="1900" kern="1200" dirty="0" err="1" smtClean="0">
              <a:solidFill>
                <a:schemeClr val="bg1"/>
              </a:solidFill>
            </a:rPr>
            <a:t>styles</a:t>
          </a:r>
          <a:endParaRPr lang="sk-SK" sz="1900" kern="1200" dirty="0">
            <a:solidFill>
              <a:schemeClr val="bg1"/>
            </a:solidFill>
          </a:endParaRPr>
        </a:p>
      </dsp:txBody>
      <dsp:txXfrm>
        <a:off x="4134137" y="3250326"/>
        <a:ext cx="875724" cy="875724"/>
      </dsp:txXfrm>
    </dsp:sp>
    <dsp:sp modelId="{E5253B3F-35EE-4B5D-BEE6-E0CC1B493885}">
      <dsp:nvSpPr>
        <dsp:cNvPr id="0" name=""/>
        <dsp:cNvSpPr/>
      </dsp:nvSpPr>
      <dsp:spPr>
        <a:xfrm rot="16200000">
          <a:off x="4273863" y="219351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500" kern="1200"/>
        </a:p>
      </dsp:txBody>
      <dsp:txXfrm>
        <a:off x="4363304" y="2414876"/>
        <a:ext cx="417390" cy="395755"/>
      </dsp:txXfrm>
    </dsp:sp>
    <dsp:sp modelId="{AA1DE8C7-6C59-46E3-A5B3-8216DD0FDD84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RPC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err="1" smtClean="0"/>
            <a:t>literal</a:t>
          </a:r>
          <a:endParaRPr lang="sk-SK" sz="2800" kern="1200" dirty="0"/>
        </a:p>
      </dsp:txBody>
      <dsp:txXfrm>
        <a:off x="3886115" y="288043"/>
        <a:ext cx="1371768" cy="1371768"/>
      </dsp:txXfrm>
    </dsp:sp>
    <dsp:sp modelId="{28E13AC9-2C4C-49F5-B44B-D82E1C76F20E}">
      <dsp:nvSpPr>
        <dsp:cNvPr id="0" name=""/>
        <dsp:cNvSpPr/>
      </dsp:nvSpPr>
      <dsp:spPr>
        <a:xfrm rot="20520000">
          <a:off x="5381726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500" kern="1200"/>
        </a:p>
      </dsp:txBody>
      <dsp:txXfrm>
        <a:off x="5386104" y="3157983"/>
        <a:ext cx="417390" cy="395755"/>
      </dsp:txXfrm>
    </dsp:sp>
    <dsp:sp modelId="{FCEF2779-5626-49EE-BC39-CA07021AFCB8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RPC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err="1" smtClean="0"/>
            <a:t>encoded</a:t>
          </a:r>
          <a:endParaRPr lang="sk-SK" sz="2800" kern="1200" dirty="0"/>
        </a:p>
      </dsp:txBody>
      <dsp:txXfrm>
        <a:off x="6467530" y="2163551"/>
        <a:ext cx="1371768" cy="1371768"/>
      </dsp:txXfrm>
    </dsp:sp>
    <dsp:sp modelId="{A7FCABAC-8442-4F2E-BF89-CBCE77193DAC}">
      <dsp:nvSpPr>
        <dsp:cNvPr id="0" name=""/>
        <dsp:cNvSpPr/>
      </dsp:nvSpPr>
      <dsp:spPr>
        <a:xfrm rot="3240000">
          <a:off x="4958560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500" kern="1200"/>
        </a:p>
      </dsp:txBody>
      <dsp:txXfrm>
        <a:off x="4995429" y="4360356"/>
        <a:ext cx="417390" cy="395755"/>
      </dsp:txXfrm>
    </dsp:sp>
    <dsp:sp modelId="{9C36CB6E-9A71-4893-8BF9-D3918A22E66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err="1" smtClean="0"/>
            <a:t>Document</a:t>
          </a:r>
          <a:endParaRPr lang="sk-SK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err="1" smtClean="0"/>
            <a:t>literal</a:t>
          </a:r>
          <a:r>
            <a:rPr lang="sk-SK" sz="2400" kern="1200" dirty="0" smtClean="0"/>
            <a:t> </a:t>
          </a:r>
        </a:p>
      </dsp:txBody>
      <dsp:txXfrm>
        <a:off x="5481518" y="5198187"/>
        <a:ext cx="1371768" cy="1371768"/>
      </dsp:txXfrm>
    </dsp:sp>
    <dsp:sp modelId="{B44ADDD0-61CF-412A-BFB7-DF85E2D896F7}">
      <dsp:nvSpPr>
        <dsp:cNvPr id="0" name=""/>
        <dsp:cNvSpPr/>
      </dsp:nvSpPr>
      <dsp:spPr>
        <a:xfrm rot="7560000">
          <a:off x="3589166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500" kern="1200"/>
        </a:p>
      </dsp:txBody>
      <dsp:txXfrm rot="10800000">
        <a:off x="3731179" y="4360356"/>
        <a:ext cx="417390" cy="395755"/>
      </dsp:txXfrm>
    </dsp:sp>
    <dsp:sp modelId="{14FE0E8A-77D8-4B5E-B3DE-E9FBE7256660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err="1" smtClean="0"/>
            <a:t>Document</a:t>
          </a:r>
          <a:endParaRPr lang="sk-SK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err="1" smtClean="0"/>
            <a:t>literal</a:t>
          </a:r>
          <a:endParaRPr lang="sk-SK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err="1" smtClean="0"/>
            <a:t>wrapped</a:t>
          </a:r>
          <a:endParaRPr lang="sk-SK" sz="2400" kern="1200" dirty="0" smtClean="0"/>
        </a:p>
      </dsp:txBody>
      <dsp:txXfrm>
        <a:off x="2290713" y="5198187"/>
        <a:ext cx="1371768" cy="1371768"/>
      </dsp:txXfrm>
    </dsp:sp>
    <dsp:sp modelId="{7F584D53-03DE-4D3A-BA0F-4F98C7C3786A}">
      <dsp:nvSpPr>
        <dsp:cNvPr id="0" name=""/>
        <dsp:cNvSpPr/>
      </dsp:nvSpPr>
      <dsp:spPr>
        <a:xfrm rot="11880000">
          <a:off x="3166000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500" kern="1200"/>
        </a:p>
      </dsp:txBody>
      <dsp:txXfrm rot="10800000">
        <a:off x="3340504" y="3157983"/>
        <a:ext cx="417390" cy="395755"/>
      </dsp:txXfrm>
    </dsp:sp>
    <dsp:sp modelId="{710EE75E-7225-4684-BE02-6E4330FD9785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strike="noStrike" kern="1200" dirty="0" err="1" smtClean="0"/>
            <a:t>Document</a:t>
          </a:r>
          <a:endParaRPr lang="sk-SK" sz="2400" strike="noStrike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strike="noStrike" kern="1200" dirty="0" err="1" smtClean="0"/>
            <a:t>encoded</a:t>
          </a:r>
          <a:endParaRPr lang="sk-SK" sz="2400" strike="noStrike" kern="1200" dirty="0"/>
        </a:p>
      </dsp:txBody>
      <dsp:txXfrm>
        <a:off x="1304700" y="2163551"/>
        <a:ext cx="1371768" cy="137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http://www.xml.com/pub/a/ws/2001/04/04/soap.html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309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http://www.ibm.com/developerworks/webservices/library/ws-whichwsdl/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9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42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1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76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751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PHP nepodporuje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45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7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Ukážkové WSDL: http://www.webservicex.net/stockquote.asmx?WSDL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Ukážkové WSDL: http://www.webservicex.net/stockquote.asmx?WSDL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Ukážkové WSDL: http://www.webservicex.net/stockquote.asmx?WSDL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 smtClean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 smtClean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 smtClean="0">
                <a:solidFill>
                  <a:srgbClr val="FEF2E8"/>
                </a:solidFill>
              </a:rPr>
              <a:t>SOAP</a:t>
            </a:r>
            <a:endParaRPr lang="sk-SK" sz="239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05.01.17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SOAPované</a:t>
            </a:r>
            <a:r>
              <a:rPr lang="sk-SK" dirty="0" smtClean="0"/>
              <a:t> distribuované systémy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Róbert Novotný</a:t>
            </a:r>
          </a:p>
          <a:p>
            <a:r>
              <a:rPr lang="sk-SK" smtClean="0"/>
              <a:t>(</a:t>
            </a:r>
            <a:r>
              <a:rPr lang="sk-SK" smtClean="0"/>
              <a:t>UINF/KOPR)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Instantný SOAP </a:t>
            </a:r>
            <a:r>
              <a:rPr lang="sk-SK" dirty="0" err="1" smtClean="0"/>
              <a:t>service</a:t>
            </a:r>
            <a:r>
              <a:rPr lang="sk-SK" dirty="0" smtClean="0"/>
              <a:t> v Jave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použijem JAX-WS 2.0</a:t>
            </a:r>
          </a:p>
          <a:p>
            <a:r>
              <a:rPr lang="sk-SK" sz="4000" dirty="0" smtClean="0"/>
              <a:t>priama podpora v JDK6!</a:t>
            </a:r>
          </a:p>
          <a:p>
            <a:r>
              <a:rPr lang="sk-SK" sz="4000" dirty="0" smtClean="0"/>
              <a:t>jedna trieda</a:t>
            </a:r>
          </a:p>
          <a:p>
            <a:r>
              <a:rPr lang="sk-SK" sz="4000" dirty="0" smtClean="0"/>
              <a:t>jeden spúšťač!</a:t>
            </a:r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 smtClean="0"/>
              <a:t>Vytvorte "</a:t>
            </a:r>
            <a:r>
              <a:rPr lang="sk-SK" sz="4800" dirty="0" err="1" smtClean="0"/>
              <a:t>Hello</a:t>
            </a:r>
            <a:r>
              <a:rPr lang="sk-SK" sz="4800" dirty="0" smtClean="0"/>
              <a:t> </a:t>
            </a:r>
            <a:r>
              <a:rPr lang="sk-SK" sz="4800" dirty="0" err="1" smtClean="0"/>
              <a:t>World</a:t>
            </a:r>
            <a:r>
              <a:rPr lang="sk-SK" sz="4800" dirty="0" smtClean="0"/>
              <a:t>" </a:t>
            </a:r>
            <a:r>
              <a:rPr lang="sk-SK" sz="4800" dirty="0" err="1" smtClean="0"/>
              <a:t>endpoint</a:t>
            </a:r>
            <a:r>
              <a:rPr lang="sk-SK" sz="4800" dirty="0" smtClean="0"/>
              <a:t> v JAX-WS 2.0</a:t>
            </a:r>
          </a:p>
          <a:p>
            <a:pPr marL="0" indent="0" algn="ctr">
              <a:buNone/>
            </a:pPr>
            <a:r>
              <a:rPr lang="sk-SK" sz="4800" dirty="0" smtClean="0"/>
              <a:t>Použite </a:t>
            </a:r>
            <a:r>
              <a:rPr lang="sk-SK" sz="4800" b="1" dirty="0" err="1" smtClean="0">
                <a:solidFill>
                  <a:schemeClr val="accent6"/>
                </a:solidFill>
              </a:rPr>
              <a:t>soapUI</a:t>
            </a:r>
            <a:r>
              <a:rPr lang="sk-SK" sz="4800" b="1" dirty="0" smtClean="0">
                <a:solidFill>
                  <a:schemeClr val="accent6"/>
                </a:solidFill>
              </a:rPr>
              <a:t> / </a:t>
            </a:r>
            <a:r>
              <a:rPr lang="sk-SK" sz="4800" b="1" dirty="0" err="1" smtClean="0">
                <a:solidFill>
                  <a:schemeClr val="accent6"/>
                </a:solidFill>
              </a:rPr>
              <a:t>curl</a:t>
            </a:r>
            <a:r>
              <a:rPr lang="sk-SK" sz="4800" b="1" dirty="0" smtClean="0">
                <a:solidFill>
                  <a:schemeClr val="accent6"/>
                </a:solidFill>
              </a:rPr>
              <a:t> / </a:t>
            </a:r>
            <a:r>
              <a:rPr lang="sk-SK" sz="4800" b="1" dirty="0" err="1" smtClean="0">
                <a:solidFill>
                  <a:schemeClr val="accent6"/>
                </a:solidFill>
              </a:rPr>
              <a:t>HttpRequester</a:t>
            </a:r>
            <a:r>
              <a:rPr lang="sk-SK" sz="4800" b="1" dirty="0" smtClean="0">
                <a:solidFill>
                  <a:schemeClr val="accent6"/>
                </a:solidFill>
              </a:rPr>
              <a:t> </a:t>
            </a:r>
            <a:r>
              <a:rPr lang="sk-SK" sz="4800" dirty="0" smtClean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JAX-WS: webservices v Jave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4000" b="1" dirty="0" smtClean="0">
                <a:solidFill>
                  <a:schemeClr val="accent6"/>
                </a:solidFill>
              </a:rPr>
              <a:t>operácie</a:t>
            </a:r>
            <a:r>
              <a:rPr lang="sk-SK" sz="4000" dirty="0" smtClean="0"/>
              <a:t> = metódy obslužných tried</a:t>
            </a:r>
          </a:p>
          <a:p>
            <a:pPr lvl="1"/>
            <a:r>
              <a:rPr lang="sk-SK" sz="3200" dirty="0" smtClean="0"/>
              <a:t>metódy ozdobíme @</a:t>
            </a:r>
            <a:r>
              <a:rPr lang="sk-SK" sz="3200" dirty="0" err="1" smtClean="0"/>
              <a:t>WebMethod</a:t>
            </a:r>
            <a:r>
              <a:rPr lang="sk-SK" sz="3200" dirty="0" smtClean="0"/>
              <a:t> / @</a:t>
            </a:r>
            <a:r>
              <a:rPr lang="sk-SK" sz="3200" dirty="0" err="1" smtClean="0"/>
              <a:t>WebParam</a:t>
            </a:r>
            <a:endParaRPr lang="sk-SK" sz="3200" dirty="0" smtClean="0"/>
          </a:p>
          <a:p>
            <a:pPr lvl="1"/>
            <a:r>
              <a:rPr lang="sk-SK" sz="3200" dirty="0" smtClean="0"/>
              <a:t>triedy ozdobíme @</a:t>
            </a:r>
            <a:r>
              <a:rPr lang="sk-SK" sz="3200" dirty="0" err="1" smtClean="0"/>
              <a:t>WebService</a:t>
            </a:r>
            <a:endParaRPr lang="sk-SK" sz="3200" dirty="0" smtClean="0"/>
          </a:p>
          <a:p>
            <a:r>
              <a:rPr lang="sk-SK" sz="4000" b="1" dirty="0" smtClean="0">
                <a:solidFill>
                  <a:schemeClr val="accent6"/>
                </a:solidFill>
              </a:rPr>
              <a:t>dáta</a:t>
            </a:r>
            <a:r>
              <a:rPr lang="sk-SK" sz="4000" dirty="0" smtClean="0">
                <a:solidFill>
                  <a:schemeClr val="accent6"/>
                </a:solidFill>
              </a:rPr>
              <a:t> </a:t>
            </a:r>
            <a:r>
              <a:rPr lang="sk-SK" sz="4000" dirty="0" smtClean="0"/>
              <a:t>= triedy pre dáta</a:t>
            </a:r>
          </a:p>
          <a:p>
            <a:pPr lvl="1"/>
            <a:r>
              <a:rPr lang="sk-SK" sz="3200" dirty="0" smtClean="0"/>
              <a:t>voliteľne ozdobíme JAXB anotáciami</a:t>
            </a:r>
          </a:p>
          <a:p>
            <a:pPr lvl="2"/>
            <a:r>
              <a:rPr lang="sk-SK" sz="2800" dirty="0" err="1" smtClean="0"/>
              <a:t>serializácia</a:t>
            </a:r>
            <a:r>
              <a:rPr lang="sk-SK" sz="2800" dirty="0" smtClean="0"/>
              <a:t> medzi XML a </a:t>
            </a:r>
            <a:r>
              <a:rPr lang="sk-SK" sz="2800" dirty="0" err="1" smtClean="0"/>
              <a:t>objektami</a:t>
            </a:r>
            <a:endParaRPr lang="sk-SK" sz="2800" dirty="0" smtClean="0"/>
          </a:p>
          <a:p>
            <a:r>
              <a:rPr lang="sk-SK" sz="4000" dirty="0" smtClean="0"/>
              <a:t>spustíme v SOAP serveri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35655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b="1" dirty="0">
                <a:solidFill>
                  <a:schemeClr val="tx1"/>
                </a:solidFill>
              </a:rPr>
              <a:t>@</a:t>
            </a:r>
            <a:r>
              <a:rPr lang="sk-SK" sz="2400" b="1" dirty="0" err="1" smtClean="0">
                <a:solidFill>
                  <a:schemeClr val="tx1"/>
                </a:solidFill>
              </a:rPr>
              <a:t>WebService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dirty="0" err="1"/>
              <a:t>ChocolateService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sk-SK" sz="2400" dirty="0" smtClean="0"/>
              <a:t>  </a:t>
            </a:r>
            <a:r>
              <a:rPr lang="en-US" sz="2400" dirty="0" smtClean="0"/>
              <a:t>private </a:t>
            </a:r>
            <a:r>
              <a:rPr lang="en-US" sz="2400" dirty="0"/>
              <a:t>List&lt;Chocolate&gt; chocolates 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</a:t>
            </a:r>
            <a:r>
              <a:rPr lang="en-US" sz="2400" dirty="0" smtClean="0"/>
              <a:t>= new</a:t>
            </a:r>
            <a:r>
              <a:rPr lang="sk-SK" sz="2400" dirty="0" smtClean="0"/>
              <a:t> </a:t>
            </a:r>
            <a:r>
              <a:rPr lang="en-US" sz="2400" dirty="0" err="1" smtClean="0"/>
              <a:t>CopyOnWriteArrayList</a:t>
            </a:r>
            <a:r>
              <a:rPr lang="en-US" sz="2400" dirty="0" smtClean="0"/>
              <a:t>&lt;Chocolate</a:t>
            </a:r>
            <a:r>
              <a:rPr lang="en-US" sz="2400" dirty="0"/>
              <a:t>&gt;();</a:t>
            </a:r>
          </a:p>
          <a:p>
            <a:r>
              <a:rPr lang="sk-SK" sz="2400" dirty="0" smtClean="0"/>
              <a:t>  </a:t>
            </a:r>
            <a:r>
              <a:rPr lang="sk-SK" sz="2400" dirty="0" err="1" smtClean="0"/>
              <a:t>public</a:t>
            </a:r>
            <a:r>
              <a:rPr lang="sk-SK" sz="2400" dirty="0" smtClean="0"/>
              <a:t> </a:t>
            </a:r>
            <a:r>
              <a:rPr lang="sk-SK" sz="2400" dirty="0" err="1"/>
              <a:t>ChocolateService</a:t>
            </a:r>
            <a:r>
              <a:rPr lang="sk-SK" sz="2400" dirty="0"/>
              <a:t>()  {</a:t>
            </a:r>
          </a:p>
          <a:p>
            <a:r>
              <a:rPr lang="sk-SK" sz="2400" dirty="0" smtClean="0"/>
              <a:t>    </a:t>
            </a:r>
            <a:r>
              <a:rPr lang="en-US" sz="2400" dirty="0" err="1" smtClean="0"/>
              <a:t>chocolates.add</a:t>
            </a:r>
            <a:r>
              <a:rPr lang="en-US" sz="2400" dirty="0" smtClean="0"/>
              <a:t>(new </a:t>
            </a:r>
            <a:r>
              <a:rPr lang="en-US" sz="2400" dirty="0"/>
              <a:t>Chocolate("</a:t>
            </a:r>
            <a:r>
              <a:rPr lang="en-US" sz="2400" dirty="0" err="1"/>
              <a:t>Lindt</a:t>
            </a:r>
            <a:r>
              <a:rPr lang="en-US" sz="2400" dirty="0"/>
              <a:t> Excellence 70%", 70));</a:t>
            </a:r>
          </a:p>
          <a:p>
            <a:r>
              <a:rPr lang="sk-SK" sz="2400" dirty="0" smtClean="0"/>
              <a:t>  }</a:t>
            </a:r>
            <a:endParaRPr lang="sk-SK" sz="2400" dirty="0"/>
          </a:p>
          <a:p>
            <a:r>
              <a:rPr lang="sk-SK" sz="2400" dirty="0" smtClean="0"/>
              <a:t>  </a:t>
            </a:r>
            <a:r>
              <a:rPr lang="sk-SK" sz="2400" dirty="0" err="1" smtClean="0"/>
              <a:t>public</a:t>
            </a:r>
            <a:r>
              <a:rPr lang="sk-SK" sz="2400" dirty="0" smtClean="0"/>
              <a:t> </a:t>
            </a:r>
            <a:r>
              <a:rPr lang="sk-SK" sz="2400" dirty="0"/>
              <a:t>List&lt;</a:t>
            </a:r>
            <a:r>
              <a:rPr lang="sk-SK" sz="2400" dirty="0" err="1"/>
              <a:t>Chocolate</a:t>
            </a:r>
            <a:r>
              <a:rPr lang="sk-SK" sz="2400" dirty="0"/>
              <a:t>&gt; list() {</a:t>
            </a:r>
          </a:p>
          <a:p>
            <a:r>
              <a:rPr lang="sk-SK" sz="2400" dirty="0" smtClean="0"/>
              <a:t>    </a:t>
            </a:r>
            <a:r>
              <a:rPr lang="sk-SK" sz="2400" dirty="0" err="1" smtClean="0"/>
              <a:t>return</a:t>
            </a:r>
            <a:r>
              <a:rPr lang="sk-SK" sz="2400" dirty="0" smtClean="0"/>
              <a:t> </a:t>
            </a:r>
            <a:r>
              <a:rPr lang="sk-SK" sz="2400" dirty="0" err="1"/>
              <a:t>chocolates</a:t>
            </a:r>
            <a:r>
              <a:rPr lang="sk-SK" sz="2400" dirty="0"/>
              <a:t>;</a:t>
            </a:r>
          </a:p>
          <a:p>
            <a:r>
              <a:rPr lang="sk-SK" sz="2400" dirty="0" smtClean="0"/>
              <a:t>  }</a:t>
            </a:r>
            <a:endParaRPr lang="sk-SK" sz="2400" dirty="0"/>
          </a:p>
          <a:p>
            <a:r>
              <a:rPr lang="sk-SK" sz="2400" dirty="0" smtClean="0"/>
              <a:t>  </a:t>
            </a: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smtClean="0"/>
              <a:t>add(Chocolate </a:t>
            </a:r>
            <a:r>
              <a:rPr lang="en-US" sz="2400" dirty="0"/>
              <a:t>chocolate) {</a:t>
            </a:r>
          </a:p>
          <a:p>
            <a:r>
              <a:rPr lang="sk-SK" sz="2400" dirty="0" smtClean="0"/>
              <a:t>    </a:t>
            </a:r>
            <a:r>
              <a:rPr lang="sk-SK" sz="2400" dirty="0" err="1" smtClean="0"/>
              <a:t>chocolates.add</a:t>
            </a:r>
            <a:r>
              <a:rPr lang="sk-SK" sz="2400" dirty="0" smtClean="0"/>
              <a:t>(</a:t>
            </a:r>
            <a:r>
              <a:rPr lang="sk-SK" sz="2400" dirty="0" err="1" smtClean="0"/>
              <a:t>chocolate</a:t>
            </a:r>
            <a:r>
              <a:rPr lang="sk-SK" sz="2400" dirty="0"/>
              <a:t>);</a:t>
            </a:r>
          </a:p>
          <a:p>
            <a:r>
              <a:rPr lang="sk-SK" sz="2400" dirty="0" smtClean="0"/>
              <a:t>  }</a:t>
            </a:r>
            <a:endParaRPr lang="sk-SK" sz="2400" dirty="0"/>
          </a:p>
          <a:p>
            <a:r>
              <a:rPr lang="sk-SK" sz="2400" dirty="0" smtClean="0"/>
              <a:t>}</a:t>
            </a:r>
            <a:endParaRPr lang="sk-SK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4"/>
          <p:cNvSpPr txBox="1"/>
          <p:nvPr/>
        </p:nvSpPr>
        <p:spPr>
          <a:xfrm>
            <a:off x="6156176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všetky </a:t>
            </a:r>
            <a:r>
              <a:rPr lang="sk-SK" sz="3600" i="1" dirty="0" err="1" smtClean="0"/>
              <a:t>public</a:t>
            </a:r>
            <a:r>
              <a:rPr lang="sk-SK" sz="3600" i="1" dirty="0" smtClean="0"/>
              <a:t> </a:t>
            </a:r>
            <a:r>
              <a:rPr lang="sk-SK" sz="3600" dirty="0" smtClean="0"/>
              <a:t>metódy sa zverejnia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2276872"/>
            <a:ext cx="8568952" cy="1656184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Endpoint.</a:t>
            </a:r>
            <a:r>
              <a:rPr lang="en-US" sz="2800" i="1" dirty="0" err="1"/>
              <a:t>publish</a:t>
            </a:r>
            <a:r>
              <a:rPr lang="en-US" sz="2800" i="1" dirty="0"/>
              <a:t>("http://localhost:10000/</a:t>
            </a:r>
            <a:r>
              <a:rPr lang="en-US" sz="2800" i="1" dirty="0" err="1"/>
              <a:t>ws</a:t>
            </a:r>
            <a:r>
              <a:rPr lang="en-US" sz="2800" i="1" dirty="0"/>
              <a:t>/chocolates", </a:t>
            </a:r>
            <a:endParaRPr lang="sk-SK" sz="2800" i="1" dirty="0" smtClean="0"/>
          </a:p>
          <a:p>
            <a:pPr algn="ctr"/>
            <a:r>
              <a:rPr lang="en-US" sz="2800" b="1" i="1" dirty="0" smtClean="0"/>
              <a:t>new </a:t>
            </a:r>
            <a:r>
              <a:rPr lang="en-US" sz="2800" b="1" i="1" dirty="0" err="1"/>
              <a:t>ChocolateService</a:t>
            </a:r>
            <a:r>
              <a:rPr lang="en-US" sz="2800" b="1" i="1" dirty="0"/>
              <a:t>());</a:t>
            </a:r>
            <a:endParaRPr lang="sk-SK" sz="2800" dirty="0"/>
          </a:p>
        </p:txBody>
      </p:sp>
      <p:sp>
        <p:nvSpPr>
          <p:cNvPr id="12" name="BlokTextu 4"/>
          <p:cNvSpPr txBox="1"/>
          <p:nvPr/>
        </p:nvSpPr>
        <p:spPr>
          <a:xfrm>
            <a:off x="322974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pristupujeme cez POST</a:t>
            </a:r>
            <a:endParaRPr lang="sk-SK" sz="3600" dirty="0"/>
          </a:p>
        </p:txBody>
      </p:sp>
      <p:sp>
        <p:nvSpPr>
          <p:cNvPr id="7" name="BlokTextu 4"/>
          <p:cNvSpPr txBox="1"/>
          <p:nvPr/>
        </p:nvSpPr>
        <p:spPr>
          <a:xfrm>
            <a:off x="34942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zverejní SOAP službu cez HTTP</a:t>
            </a:r>
            <a:endParaRPr lang="sk-SK" sz="3600" dirty="0"/>
          </a:p>
        </p:txBody>
      </p:sp>
      <p:sp>
        <p:nvSpPr>
          <p:cNvPr id="8" name="BlokTextu 4"/>
          <p:cNvSpPr txBox="1"/>
          <p:nvPr/>
        </p:nvSpPr>
        <p:spPr>
          <a:xfrm>
            <a:off x="611006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navštívme adresu v </a:t>
            </a:r>
            <a:r>
              <a:rPr lang="sk-SK" sz="3600" dirty="0" err="1" smtClean="0"/>
              <a:t>browseri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 smtClean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 smtClean="0"/>
              <a:t>[JAX-WS 2.0]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sa pripojiť?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 smtClean="0"/>
              <a:t>priamo posielať správy cez HTTP</a:t>
            </a:r>
          </a:p>
          <a:p>
            <a:pPr lvl="1"/>
            <a:r>
              <a:rPr lang="sk-SK" sz="3200" dirty="0" smtClean="0"/>
              <a:t>odkiaľ poznáme tvar správ?</a:t>
            </a:r>
          </a:p>
          <a:p>
            <a:pPr lvl="1"/>
            <a:r>
              <a:rPr lang="sk-SK" sz="3200" dirty="0" smtClean="0"/>
              <a:t>odkiaľ zoznam poskytovaných metód?</a:t>
            </a:r>
          </a:p>
          <a:p>
            <a:pPr lvl="1"/>
            <a:r>
              <a:rPr lang="sk-SK" sz="3200" dirty="0" smtClean="0"/>
              <a:t>....</a:t>
            </a:r>
          </a:p>
          <a:p>
            <a:r>
              <a:rPr lang="sk-SK" sz="3600" dirty="0" smtClean="0"/>
              <a:t>potrebujeme dokumentáciu!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 smtClean="0"/>
              <a:t>metadátový</a:t>
            </a:r>
            <a:r>
              <a:rPr lang="sk-SK" dirty="0" smtClean="0"/>
              <a:t> popis webovej služby</a:t>
            </a:r>
          </a:p>
          <a:p>
            <a:pPr lvl="1"/>
            <a:r>
              <a:rPr lang="sk-SK" dirty="0" smtClean="0"/>
              <a:t>operácie?</a:t>
            </a:r>
          </a:p>
          <a:p>
            <a:pPr lvl="1"/>
            <a:r>
              <a:rPr lang="sk-SK" dirty="0" smtClean="0"/>
              <a:t>dátové typy?</a:t>
            </a:r>
          </a:p>
          <a:p>
            <a:pPr lvl="1"/>
            <a:r>
              <a:rPr lang="sk-SK" dirty="0" smtClean="0"/>
              <a:t>štýly?</a:t>
            </a:r>
          </a:p>
          <a:p>
            <a:pPr lvl="1"/>
            <a:r>
              <a:rPr lang="sk-SK" dirty="0" err="1" smtClean="0"/>
              <a:t>bindings</a:t>
            </a:r>
            <a:r>
              <a:rPr lang="sk-SK" dirty="0" smtClean="0"/>
              <a:t>?</a:t>
            </a:r>
          </a:p>
          <a:p>
            <a:r>
              <a:rPr lang="sk-SK" dirty="0" smtClean="0"/>
              <a:t>XML formát pre čítanie strojom</a:t>
            </a:r>
          </a:p>
          <a:p>
            <a:r>
              <a:rPr lang="sk-SK" dirty="0" smtClean="0"/>
              <a:t>z neho možno generovať </a:t>
            </a:r>
            <a:r>
              <a:rPr lang="sk-SK" b="1" dirty="0" smtClean="0">
                <a:solidFill>
                  <a:schemeClr val="accent6"/>
                </a:solidFill>
              </a:rPr>
              <a:t>klientov</a:t>
            </a:r>
            <a:r>
              <a:rPr lang="sk-SK" dirty="0" smtClean="0"/>
              <a:t>!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r>
              <a:rPr lang="sk-SK" sz="3600" dirty="0" smtClean="0"/>
              <a:t/>
            </a:r>
            <a:br>
              <a:rPr lang="sk-SK" sz="3600" dirty="0" smtClean="0"/>
            </a:br>
            <a:r>
              <a:rPr lang="sk-SK" sz="3600" dirty="0" err="1" smtClean="0"/>
              <a:t>Services</a:t>
            </a:r>
            <a:r>
              <a:rPr lang="sk-SK" sz="3600" dirty="0" smtClean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WSDL: automatické generovanie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smtClean="0"/>
              <a:t>JAX-WS 2.0 server automaticky vygeneruje WSDL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určené pre stroje, nie pre ľudí!</a:t>
            </a:r>
          </a:p>
          <a:p>
            <a:r>
              <a:rPr lang="sk-SK" dirty="0" smtClean="0"/>
              <a:t>ale neskôr budeme vytvárať ručne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3212976"/>
            <a:ext cx="7704856" cy="1080120"/>
          </a:xfrm>
          <a:prstGeom prst="wedgeRoundRectCallout">
            <a:avLst>
              <a:gd name="adj1" fmla="val -34625"/>
              <a:gd name="adj2" fmla="val 10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http://localhost:10000/ws/chocolates?wsdl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štruktúra WSDL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3585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20. storočie v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 smtClean="0"/>
              <a:t>Calls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milión rozličných protokolov</a:t>
            </a:r>
          </a:p>
          <a:p>
            <a:r>
              <a:rPr lang="sk-SK" sz="4000" dirty="0" smtClean="0"/>
              <a:t>binárne + proprietárne</a:t>
            </a:r>
          </a:p>
          <a:p>
            <a:pPr lvl="1"/>
            <a:r>
              <a:rPr lang="sk-SK" sz="3600" dirty="0" smtClean="0"/>
              <a:t>RMI [</a:t>
            </a:r>
            <a:r>
              <a:rPr lang="sk-SK" sz="3600" dirty="0" err="1" smtClean="0"/>
              <a:t>Java</a:t>
            </a:r>
            <a:r>
              <a:rPr lang="sk-SK" sz="3600" dirty="0" smtClean="0"/>
              <a:t>] </a:t>
            </a:r>
          </a:p>
          <a:p>
            <a:pPr lvl="1"/>
            <a:r>
              <a:rPr lang="sk-SK" sz="3600" dirty="0" smtClean="0"/>
              <a:t>DCOM [Microsoft] </a:t>
            </a:r>
          </a:p>
          <a:p>
            <a:pPr lvl="1"/>
            <a:r>
              <a:rPr lang="sk-SK" sz="3600" dirty="0" smtClean="0"/>
              <a:t>CORBA [OMG]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652120" y="4869160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smtClean="0"/>
              <a:t>RPC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42533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 smtClean="0"/>
              <a:t>Vytvorte klienta pre službu v JAX-WS 2.0 pomocou </a:t>
            </a:r>
            <a:r>
              <a:rPr lang="sk-SK" sz="4800" dirty="0" err="1" smtClean="0"/>
              <a:t>SoapUi</a:t>
            </a:r>
            <a:endParaRPr lang="sk-SK" sz="4800" dirty="0" smtClean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operácie a ukážkové dopyty</a:t>
            </a:r>
            <a:endParaRPr lang="sk-SK" sz="3600" dirty="0"/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dopyt + odpoveď zo servera</a:t>
            </a:r>
            <a:endParaRPr lang="sk-SK" sz="3600" dirty="0"/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spustenie dopytu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po zmene API treba aktualizovať klienta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 smtClean="0"/>
              <a:t>Vygenerujte JAX WS 2.0 klienta pomocou </a:t>
            </a:r>
            <a:r>
              <a:rPr lang="sk-SK" sz="4800" dirty="0" err="1" smtClean="0"/>
              <a:t>SoapUI</a:t>
            </a:r>
            <a:r>
              <a:rPr lang="sk-SK" sz="4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4744"/>
            <a:ext cx="5334000" cy="368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847725"/>
            <a:ext cx="55340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24744"/>
            <a:ext cx="5448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4"/>
          <p:cNvSpPr txBox="1"/>
          <p:nvPr/>
        </p:nvSpPr>
        <p:spPr>
          <a:xfrm>
            <a:off x="322412" y="5229200"/>
            <a:ext cx="6264696" cy="1319808"/>
          </a:xfrm>
          <a:prstGeom prst="wedgeRoundRectCallout">
            <a:avLst>
              <a:gd name="adj1" fmla="val 55186"/>
              <a:gd name="adj2" fmla="val -792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zmeniť cestu k </a:t>
            </a:r>
            <a:r>
              <a:rPr lang="sk-SK" sz="3600" dirty="0" err="1" smtClean="0"/>
              <a:t>wsimport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71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0643848" cy="84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4"/>
          <p:cNvSpPr txBox="1"/>
          <p:nvPr/>
        </p:nvSpPr>
        <p:spPr>
          <a:xfrm>
            <a:off x="467544" y="4293096"/>
            <a:ext cx="6264696" cy="1319808"/>
          </a:xfrm>
          <a:prstGeom prst="wedgeRoundRectCallout">
            <a:avLst>
              <a:gd name="adj1" fmla="val 33291"/>
              <a:gd name="adj2" fmla="val -185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zmeniť cestu k </a:t>
            </a:r>
            <a:r>
              <a:rPr lang="sk-SK" sz="3600" dirty="0" err="1" smtClean="0"/>
              <a:t>wsimport</a:t>
            </a:r>
            <a:endParaRPr lang="sk-SK" sz="3600" dirty="0"/>
          </a:p>
        </p:txBody>
      </p:sp>
      <p:sp>
        <p:nvSpPr>
          <p:cNvPr id="7" name="BlokTextu 4"/>
          <p:cNvSpPr txBox="1"/>
          <p:nvPr/>
        </p:nvSpPr>
        <p:spPr>
          <a:xfrm>
            <a:off x="4100464" y="5257056"/>
            <a:ext cx="4321224" cy="1319808"/>
          </a:xfrm>
          <a:prstGeom prst="wedgeRoundRectCallout">
            <a:avLst>
              <a:gd name="adj1" fmla="val 22750"/>
              <a:gd name="adj2" fmla="val -176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i="1" dirty="0" err="1" smtClean="0"/>
              <a:t>wsimport</a:t>
            </a:r>
            <a:r>
              <a:rPr lang="sk-SK" sz="3600" dirty="0" smtClean="0"/>
              <a:t> je v adresári JDK, vedľa </a:t>
            </a:r>
            <a:r>
              <a:rPr lang="sk-SK" sz="3600" i="1" dirty="0" err="1" smtClean="0"/>
              <a:t>javac</a:t>
            </a:r>
            <a:endParaRPr lang="sk-SK" sz="3600" i="1" dirty="0"/>
          </a:p>
        </p:txBody>
      </p:sp>
    </p:spTree>
    <p:extLst>
      <p:ext uri="{BB962C8B-B14F-4D97-AF65-F5344CB8AC3E}">
        <p14:creationId xmlns:p14="http://schemas.microsoft.com/office/powerpoint/2010/main" val="38119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</a:t>
            </a:r>
            <a:r>
              <a:rPr lang="sk-SK" strike="sngStrike" dirty="0" smtClean="0"/>
              <a:t>bol</a:t>
            </a:r>
            <a:r>
              <a:rPr lang="sk-SK" dirty="0" smtClean="0"/>
              <a:t> je SOAP?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i="1" dirty="0" smtClean="0"/>
              <a:t>„</a:t>
            </a:r>
            <a:r>
              <a:rPr lang="en-US" i="1" dirty="0" smtClean="0"/>
              <a:t>SOAP </a:t>
            </a:r>
            <a:r>
              <a:rPr lang="en-US" i="1" dirty="0"/>
              <a:t>is a lightweight protocol for exchange of information in a decentralized, distributed </a:t>
            </a:r>
            <a:r>
              <a:rPr lang="en-US" i="1" dirty="0" smtClean="0"/>
              <a:t>environment</a:t>
            </a:r>
            <a:r>
              <a:rPr lang="sk-SK" i="1" dirty="0" smtClean="0"/>
              <a:t>.”</a:t>
            </a:r>
          </a:p>
          <a:p>
            <a:pPr marL="0" indent="0" algn="r">
              <a:buNone/>
            </a:pPr>
            <a:r>
              <a:rPr lang="sk-SK" i="1" dirty="0" smtClean="0"/>
              <a:t>-- </a:t>
            </a:r>
            <a:r>
              <a:rPr lang="sk-SK" i="1" dirty="0" err="1" smtClean="0"/>
              <a:t>Simple</a:t>
            </a:r>
            <a:r>
              <a:rPr lang="sk-SK" i="1" dirty="0" smtClean="0"/>
              <a:t> </a:t>
            </a:r>
            <a:r>
              <a:rPr lang="sk-SK" i="1" dirty="0" err="1" smtClean="0"/>
              <a:t>Object</a:t>
            </a:r>
            <a:r>
              <a:rPr lang="sk-SK" i="1" dirty="0" smtClean="0"/>
              <a:t> Access </a:t>
            </a:r>
            <a:r>
              <a:rPr lang="sk-SK" i="1" dirty="0" err="1" smtClean="0"/>
              <a:t>Protocol</a:t>
            </a:r>
            <a:r>
              <a:rPr lang="sk-SK" i="1" dirty="0" smtClean="0"/>
              <a:t> 1.1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63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44920" cy="588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4"/>
          <p:cNvSpPr txBox="1"/>
          <p:nvPr/>
        </p:nvSpPr>
        <p:spPr>
          <a:xfrm>
            <a:off x="322412" y="5733256"/>
            <a:ext cx="5185692" cy="815752"/>
          </a:xfrm>
          <a:prstGeom prst="wedgeRoundRectCallout">
            <a:avLst>
              <a:gd name="adj1" fmla="val 70029"/>
              <a:gd name="adj2" fmla="val -212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Generovať!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9177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14413"/>
            <a:ext cx="66484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2412" y="5229200"/>
            <a:ext cx="6264696" cy="1319808"/>
          </a:xfrm>
          <a:prstGeom prst="wedgeRoundRectCallout">
            <a:avLst>
              <a:gd name="adj1" fmla="val -1374"/>
              <a:gd name="adj2" fmla="val -4364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vygenerujú sa </a:t>
            </a:r>
            <a:r>
              <a:rPr lang="sk-SK" sz="3600" dirty="0" err="1" smtClean="0"/>
              <a:t>binárky</a:t>
            </a:r>
            <a:r>
              <a:rPr lang="sk-SK" sz="3600" dirty="0" smtClean="0"/>
              <a:t> i </a:t>
            </a:r>
            <a:r>
              <a:rPr lang="sk-SK" sz="3600" dirty="0" err="1" smtClean="0"/>
              <a:t>zdrojáky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58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9704" y="3645024"/>
            <a:ext cx="8568952" cy="194421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ChocolateServiceService</a:t>
            </a:r>
            <a:r>
              <a:rPr lang="sk-SK" sz="2400" dirty="0" smtClean="0"/>
              <a:t> </a:t>
            </a:r>
            <a:r>
              <a:rPr lang="sk-SK" sz="2400" dirty="0" err="1" smtClean="0"/>
              <a:t>service</a:t>
            </a:r>
            <a:r>
              <a:rPr lang="sk-SK" sz="2400" dirty="0" smtClean="0"/>
              <a:t> = new </a:t>
            </a:r>
            <a:r>
              <a:rPr lang="sk-SK" sz="2400" dirty="0" err="1" smtClean="0"/>
              <a:t>ChocolateServiceService</a:t>
            </a:r>
            <a:r>
              <a:rPr lang="sk-SK" sz="2400" dirty="0" smtClean="0"/>
              <a:t>();</a:t>
            </a:r>
          </a:p>
          <a:p>
            <a:pPr algn="ctr"/>
            <a:r>
              <a:rPr lang="sk-SK" sz="2400" dirty="0" err="1" smtClean="0"/>
              <a:t>IChocolateService</a:t>
            </a:r>
            <a:r>
              <a:rPr lang="sk-SK" sz="2400" dirty="0" smtClean="0"/>
              <a:t> port = </a:t>
            </a:r>
            <a:r>
              <a:rPr lang="sk-SK" sz="2400" dirty="0" err="1" smtClean="0"/>
              <a:t>getChocolateServicePort</a:t>
            </a:r>
            <a:r>
              <a:rPr lang="sk-SK" sz="2400" dirty="0" smtClean="0"/>
              <a:t>();</a:t>
            </a:r>
          </a:p>
          <a:p>
            <a:pPr algn="ctr"/>
            <a:r>
              <a:rPr lang="sk-SK" sz="2400" dirty="0" smtClean="0"/>
              <a:t>List&lt;</a:t>
            </a:r>
            <a:r>
              <a:rPr lang="sk-SK" sz="2400" dirty="0" err="1" smtClean="0"/>
              <a:t>Chocolate</a:t>
            </a:r>
            <a:r>
              <a:rPr lang="sk-SK" sz="2400" dirty="0" smtClean="0"/>
              <a:t>&gt; </a:t>
            </a:r>
            <a:r>
              <a:rPr lang="sk-SK" sz="2400" dirty="0" err="1" smtClean="0"/>
              <a:t>chocolates</a:t>
            </a:r>
            <a:r>
              <a:rPr lang="sk-SK" sz="2400" dirty="0" smtClean="0"/>
              <a:t> = </a:t>
            </a:r>
            <a:r>
              <a:rPr lang="sk-SK" sz="2400" dirty="0" err="1" smtClean="0"/>
              <a:t>port.list</a:t>
            </a:r>
            <a:r>
              <a:rPr lang="sk-SK" sz="2400" dirty="0" smtClean="0"/>
              <a:t>();</a:t>
            </a:r>
            <a:endParaRPr lang="sk-SK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vytvoriť klienta v </a:t>
            </a:r>
            <a:r>
              <a:rPr lang="sk-SK" dirty="0" err="1" smtClean="0"/>
              <a:t>main</a:t>
            </a:r>
            <a:r>
              <a:rPr lang="sk-SK" dirty="0" smtClean="0"/>
              <a:t>()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vytvoriť inštanciu SOAP </a:t>
            </a:r>
            <a:r>
              <a:rPr lang="sk-SK" dirty="0" err="1" smtClean="0"/>
              <a:t>service</a:t>
            </a:r>
            <a:endParaRPr lang="sk-SK" dirty="0" smtClean="0"/>
          </a:p>
          <a:p>
            <a:r>
              <a:rPr lang="sk-SK" dirty="0" smtClean="0"/>
              <a:t>z nej získať inštanciu portu</a:t>
            </a:r>
          </a:p>
          <a:p>
            <a:r>
              <a:rPr lang="sk-SK" dirty="0" smtClean="0"/>
              <a:t>na porte volať metódy</a:t>
            </a:r>
            <a:endParaRPr lang="sk-SK" dirty="0"/>
          </a:p>
        </p:txBody>
      </p:sp>
      <p:sp>
        <p:nvSpPr>
          <p:cNvPr id="9" name="BlokTextu 4"/>
          <p:cNvSpPr txBox="1"/>
          <p:nvPr/>
        </p:nvSpPr>
        <p:spPr>
          <a:xfrm>
            <a:off x="2411760" y="5445224"/>
            <a:ext cx="6486896" cy="1340768"/>
          </a:xfrm>
          <a:prstGeom prst="wedgeRoundRectCallout">
            <a:avLst>
              <a:gd name="adj1" fmla="val 6066"/>
              <a:gd name="adj2" fmla="val -656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port je nerozoznateľný od servisnej implementácie na serveri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 predošlých dieloch sme videli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6264"/>
            <a:ext cx="310668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 smtClean="0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</a:t>
            </a:r>
            <a:r>
              <a:rPr lang="sk-SK" sz="3600" b="1" dirty="0" smtClean="0">
                <a:solidFill>
                  <a:schemeClr val="accent6"/>
                </a:solidFill>
              </a:rPr>
              <a:t>server</a:t>
            </a:r>
          </a:p>
          <a:p>
            <a:r>
              <a:rPr lang="sk-SK" sz="3600" dirty="0" smtClean="0"/>
              <a:t>JAX-WS 2.0</a:t>
            </a:r>
          </a:p>
          <a:p>
            <a:r>
              <a:rPr lang="sk-SK" sz="3600" dirty="0" smtClean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2176264"/>
            <a:ext cx="29626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klient</a:t>
            </a:r>
          </a:p>
          <a:p>
            <a:r>
              <a:rPr lang="sk-SK" sz="3600" dirty="0"/>
              <a:t>vygenerovaný z WSDL</a:t>
            </a:r>
          </a:p>
          <a:p>
            <a:r>
              <a:rPr lang="sk-SK" sz="3600" dirty="0"/>
              <a:t>cez </a:t>
            </a:r>
            <a:r>
              <a:rPr lang="sk-SK" sz="3600" dirty="0" err="1" smtClean="0"/>
              <a:t>SoapUI</a:t>
            </a:r>
            <a:r>
              <a:rPr lang="sk-SK" sz="3600" dirty="0" smtClean="0"/>
              <a:t> / </a:t>
            </a:r>
            <a:r>
              <a:rPr lang="sk-SK" sz="3600" dirty="0" err="1" smtClean="0"/>
              <a:t>wsimport</a:t>
            </a:r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5" name="BlokTextu 3"/>
          <p:cNvSpPr txBox="1"/>
          <p:nvPr/>
        </p:nvSpPr>
        <p:spPr>
          <a:xfrm>
            <a:off x="3275856" y="1628800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smtClean="0"/>
              <a:t>WSDL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704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Sumár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vieme vytvoriť JAX-WS 2.0 server i klient</a:t>
            </a:r>
          </a:p>
          <a:p>
            <a:r>
              <a:rPr lang="sk-SK" dirty="0" err="1" smtClean="0"/>
              <a:t>Java</a:t>
            </a:r>
            <a:r>
              <a:rPr lang="sk-SK" dirty="0" smtClean="0"/>
              <a:t>&lt;-&gt;</a:t>
            </a:r>
            <a:r>
              <a:rPr lang="sk-SK" dirty="0" err="1" smtClean="0"/>
              <a:t>Java</a:t>
            </a:r>
            <a:endParaRPr lang="sk-SK" dirty="0" smtClean="0"/>
          </a:p>
          <a:p>
            <a:r>
              <a:rPr lang="sk-SK" dirty="0" smtClean="0"/>
              <a:t>čo však s </a:t>
            </a:r>
            <a:r>
              <a:rPr lang="sk-SK" b="1" dirty="0" err="1" smtClean="0">
                <a:solidFill>
                  <a:schemeClr val="accent6"/>
                </a:solidFill>
              </a:rPr>
              <a:t>interoperabilitou</a:t>
            </a:r>
            <a:r>
              <a:rPr lang="sk-SK" b="1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sk-SK" dirty="0" smtClean="0"/>
              <a:t>medzi jazykmi a platformami?</a:t>
            </a:r>
          </a:p>
          <a:p>
            <a:r>
              <a:rPr lang="sk-SK" dirty="0" smtClean="0"/>
              <a:t>čo však so </a:t>
            </a:r>
            <a:r>
              <a:rPr lang="sk-SK" b="1" dirty="0" smtClean="0">
                <a:solidFill>
                  <a:schemeClr val="accent6"/>
                </a:solidFill>
              </a:rPr>
              <a:t>stabilitou </a:t>
            </a:r>
            <a:r>
              <a:rPr lang="sk-SK" dirty="0" smtClean="0"/>
              <a:t>API?</a:t>
            </a:r>
            <a:endParaRPr lang="sk-SK" dirty="0"/>
          </a:p>
        </p:txBody>
      </p:sp>
      <p:sp>
        <p:nvSpPr>
          <p:cNvPr id="4" name="BlokTextu 4"/>
          <p:cNvSpPr txBox="1"/>
          <p:nvPr/>
        </p:nvSpPr>
        <p:spPr>
          <a:xfrm>
            <a:off x="1619672" y="4797152"/>
            <a:ext cx="6486896" cy="1340768"/>
          </a:xfrm>
          <a:prstGeom prst="wedgeRoundRectCallout">
            <a:avLst>
              <a:gd name="adj1" fmla="val 9590"/>
              <a:gd name="adj2" fmla="val -287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garantované riešenie: ručné WSDL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 smtClean="0"/>
              <a:t>Od WSDL ku kódu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 smtClean="0"/>
              <a:t>metadátový</a:t>
            </a:r>
            <a:r>
              <a:rPr lang="sk-SK" dirty="0" smtClean="0"/>
              <a:t> popis webovej služby</a:t>
            </a:r>
          </a:p>
          <a:p>
            <a:pPr lvl="1"/>
            <a:r>
              <a:rPr lang="sk-SK" dirty="0" smtClean="0"/>
              <a:t>operácie?</a:t>
            </a:r>
          </a:p>
          <a:p>
            <a:pPr lvl="1"/>
            <a:r>
              <a:rPr lang="sk-SK" dirty="0" smtClean="0"/>
              <a:t>dátové typy?</a:t>
            </a:r>
          </a:p>
          <a:p>
            <a:pPr lvl="1"/>
            <a:r>
              <a:rPr lang="sk-SK" dirty="0" smtClean="0"/>
              <a:t>štýly?</a:t>
            </a:r>
          </a:p>
          <a:p>
            <a:pPr lvl="1"/>
            <a:r>
              <a:rPr lang="sk-SK" dirty="0" err="1" smtClean="0"/>
              <a:t>bindings</a:t>
            </a:r>
            <a:r>
              <a:rPr lang="sk-SK" dirty="0" smtClean="0"/>
              <a:t>?</a:t>
            </a:r>
          </a:p>
          <a:p>
            <a:r>
              <a:rPr lang="sk-SK" dirty="0" smtClean="0"/>
              <a:t>XML formát pre čítanie strojom</a:t>
            </a:r>
          </a:p>
          <a:p>
            <a:r>
              <a:rPr lang="sk-SK" dirty="0" smtClean="0"/>
              <a:t>strojová a typovo exaktná dokumentácia k službe</a:t>
            </a:r>
          </a:p>
          <a:p>
            <a:r>
              <a:rPr lang="sk-SK" dirty="0" smtClean="0"/>
              <a:t>prameň pre </a:t>
            </a:r>
            <a:r>
              <a:rPr lang="sk-SK" b="1" dirty="0" smtClean="0">
                <a:solidFill>
                  <a:schemeClr val="accent6"/>
                </a:solidFill>
              </a:rPr>
              <a:t>klientov</a:t>
            </a:r>
            <a:r>
              <a:rPr lang="sk-SK" dirty="0" smtClean="0"/>
              <a:t>!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r>
              <a:rPr lang="sk-SK" sz="3600" dirty="0" smtClean="0"/>
              <a:t/>
            </a:r>
            <a:br>
              <a:rPr lang="sk-SK" sz="3600" dirty="0" smtClean="0"/>
            </a:br>
            <a:r>
              <a:rPr lang="sk-SK" sz="3600" dirty="0" err="1" smtClean="0"/>
              <a:t>Services</a:t>
            </a:r>
            <a:r>
              <a:rPr lang="sk-SK" sz="3600" dirty="0" smtClean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webových služieb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56183" y="1844824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 smtClean="0"/>
              <a:t>Top-Down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56183" y="2484586"/>
            <a:ext cx="4040188" cy="395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i="1" dirty="0" err="1" smtClean="0"/>
              <a:t>contract-based</a:t>
            </a:r>
            <a:endParaRPr lang="sk-SK" sz="3600" i="1" dirty="0" smtClean="0"/>
          </a:p>
          <a:p>
            <a:r>
              <a:rPr lang="sk-SK" sz="3600" dirty="0" smtClean="0"/>
              <a:t>WSDL=&gt;objekty</a:t>
            </a:r>
          </a:p>
          <a:p>
            <a:r>
              <a:rPr lang="sk-SK" sz="3600" dirty="0" err="1" smtClean="0"/>
              <a:t>bonusovka</a:t>
            </a:r>
            <a:r>
              <a:rPr lang="sk-SK" sz="3600" dirty="0" smtClean="0"/>
              <a:t>:</a:t>
            </a:r>
          </a:p>
          <a:p>
            <a:r>
              <a:rPr lang="sk-SK" sz="3600" dirty="0" smtClean="0"/>
              <a:t>WSDL=&gt;kostra servera + klient</a:t>
            </a:r>
            <a:endParaRPr lang="sk-SK" sz="3600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 smtClean="0"/>
              <a:t>Bottom-Up</a:t>
            </a:r>
            <a:endParaRPr lang="sk-SK" sz="3600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44008" y="2484586"/>
            <a:ext cx="4041775" cy="3951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600" i="1" dirty="0" err="1" smtClean="0"/>
              <a:t>contract-last</a:t>
            </a:r>
            <a:endParaRPr lang="sk-SK" sz="3600" i="1" dirty="0" smtClean="0"/>
          </a:p>
          <a:p>
            <a:r>
              <a:rPr lang="sk-SK" sz="3600" dirty="0" smtClean="0"/>
              <a:t>objekty + </a:t>
            </a:r>
            <a:r>
              <a:rPr lang="sk-SK" sz="3600" dirty="0" err="1" smtClean="0"/>
              <a:t>interfejsy</a:t>
            </a:r>
            <a:r>
              <a:rPr lang="sk-SK" sz="3600" dirty="0" smtClean="0"/>
              <a:t> s operáciami =&gt; WSDL</a:t>
            </a:r>
          </a:p>
          <a:p>
            <a:r>
              <a:rPr lang="sk-SK" sz="3600" dirty="0" smtClean="0"/>
              <a:t>WSDL =&gt; kostra klienta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0195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Contract-last</a:t>
            </a:r>
            <a:r>
              <a:rPr lang="sk-SK" dirty="0" smtClean="0"/>
              <a:t>! </a:t>
            </a:r>
            <a:r>
              <a:rPr lang="sk-SK" dirty="0" err="1" smtClean="0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k-SK" sz="3600" dirty="0" smtClean="0"/>
              <a:t>uvažujeme v objektoch konkrétneho programovacieho jazyka</a:t>
            </a:r>
          </a:p>
          <a:p>
            <a:r>
              <a:rPr lang="sk-SK" sz="3600" dirty="0" smtClean="0"/>
              <a:t>WSDL generované automaticky z tried</a:t>
            </a:r>
          </a:p>
          <a:p>
            <a:r>
              <a:rPr lang="sk-SK" dirty="0"/>
              <a:t>expresný </a:t>
            </a:r>
            <a:r>
              <a:rPr lang="sk-SK" dirty="0" err="1" smtClean="0"/>
              <a:t>bootstrap</a:t>
            </a:r>
            <a:r>
              <a:rPr lang="sk-SK" dirty="0" smtClean="0"/>
              <a:t>!</a:t>
            </a:r>
          </a:p>
          <a:p>
            <a:r>
              <a:rPr lang="sk-SK" sz="3600" dirty="0" smtClean="0"/>
              <a:t>ale: ohrozený </a:t>
            </a:r>
            <a:r>
              <a:rPr lang="sk-SK" sz="3600" dirty="0" err="1" smtClean="0"/>
              <a:t>interop</a:t>
            </a:r>
            <a:r>
              <a:rPr lang="sk-SK" sz="3600" dirty="0" smtClean="0"/>
              <a:t>!</a:t>
            </a:r>
          </a:p>
          <a:p>
            <a:r>
              <a:rPr lang="sk-SK" sz="3600" dirty="0" smtClean="0"/>
              <a:t>ale: nestabilné API =&gt; nestabilné WSDL =&gt; stále opravovaní klienti</a:t>
            </a:r>
            <a:endParaRPr lang="sk-SK" dirty="0" smtClean="0"/>
          </a:p>
          <a:p>
            <a:endParaRPr lang="sk-SK" sz="3600" dirty="0" smtClean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Contract-first</a:t>
            </a:r>
            <a:r>
              <a:rPr lang="sk-SK" dirty="0" smtClean="0"/>
              <a:t>! Top </a:t>
            </a:r>
            <a:r>
              <a:rPr lang="sk-SK" dirty="0" err="1" smtClean="0"/>
              <a:t>Down</a:t>
            </a:r>
            <a:r>
              <a:rPr lang="sk-SK" dirty="0" smtClean="0"/>
              <a:t>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sk-SK" sz="3600" dirty="0" smtClean="0"/>
              <a:t>základ: </a:t>
            </a:r>
            <a:r>
              <a:rPr lang="sk-SK" sz="3600" b="1" dirty="0" smtClean="0">
                <a:solidFill>
                  <a:schemeClr val="accent6"/>
                </a:solidFill>
              </a:rPr>
              <a:t>ručne </a:t>
            </a:r>
            <a:r>
              <a:rPr lang="sk-SK" sz="3600" dirty="0" smtClean="0"/>
              <a:t>napísané </a:t>
            </a:r>
            <a:r>
              <a:rPr lang="sk-SK" sz="3600" b="1" dirty="0" smtClean="0">
                <a:solidFill>
                  <a:schemeClr val="accent6"/>
                </a:solidFill>
              </a:rPr>
              <a:t>WSDL</a:t>
            </a:r>
          </a:p>
          <a:p>
            <a:r>
              <a:rPr lang="sk-SK" sz="3600" dirty="0" smtClean="0"/>
              <a:t>navrhujeme operácie</a:t>
            </a:r>
          </a:p>
          <a:p>
            <a:pPr lvl="1"/>
            <a:r>
              <a:rPr lang="sk-SK" b="1" dirty="0" smtClean="0">
                <a:solidFill>
                  <a:schemeClr val="accent6"/>
                </a:solidFill>
              </a:rPr>
              <a:t>vstup: XML dokument</a:t>
            </a:r>
          </a:p>
          <a:p>
            <a:pPr lvl="1"/>
            <a:r>
              <a:rPr lang="sk-SK" b="1" dirty="0" smtClean="0">
                <a:solidFill>
                  <a:schemeClr val="accent6"/>
                </a:solidFill>
              </a:rPr>
              <a:t>výstup: XML dokument</a:t>
            </a:r>
          </a:p>
          <a:p>
            <a:r>
              <a:rPr lang="sk-SK" sz="3600" dirty="0"/>
              <a:t>prebehnú úvahy nad štruktúrou dát</a:t>
            </a:r>
          </a:p>
          <a:p>
            <a:r>
              <a:rPr lang="sk-SK" sz="3600" dirty="0" smtClean="0"/>
              <a:t>zafixuje sa </a:t>
            </a:r>
            <a:r>
              <a:rPr lang="sk-SK" sz="3600" b="1" dirty="0">
                <a:solidFill>
                  <a:schemeClr val="accent6"/>
                </a:solidFill>
              </a:rPr>
              <a:t>rozhranie</a:t>
            </a:r>
            <a:r>
              <a:rPr lang="sk-SK" sz="3600" dirty="0"/>
              <a:t>, menia sa </a:t>
            </a:r>
            <a:r>
              <a:rPr lang="sk-SK" sz="3600" dirty="0" smtClean="0"/>
              <a:t>implementácie</a:t>
            </a:r>
          </a:p>
          <a:p>
            <a:r>
              <a:rPr lang="sk-SK" sz="3600" dirty="0" smtClean="0"/>
              <a:t>garantovaný </a:t>
            </a:r>
            <a:r>
              <a:rPr lang="sk-SK" sz="3600" b="1" dirty="0" err="1" smtClean="0">
                <a:solidFill>
                  <a:schemeClr val="accent6"/>
                </a:solidFill>
              </a:rPr>
              <a:t>interop</a:t>
            </a:r>
            <a:endParaRPr lang="sk-SK" sz="3600" b="1" dirty="0" smtClean="0">
              <a:solidFill>
                <a:schemeClr val="accent6"/>
              </a:solidFill>
            </a:endParaRPr>
          </a:p>
          <a:p>
            <a:pPr lvl="1"/>
            <a:r>
              <a:rPr lang="sk-SK" sz="3200" dirty="0" err="1" smtClean="0"/>
              <a:t>document</a:t>
            </a:r>
            <a:r>
              <a:rPr lang="sk-SK" sz="3200" dirty="0" smtClean="0"/>
              <a:t>/</a:t>
            </a:r>
            <a:r>
              <a:rPr lang="sk-SK" sz="3200" dirty="0" err="1" smtClean="0"/>
              <a:t>literal</a:t>
            </a:r>
            <a:r>
              <a:rPr lang="sk-SK" sz="3200" dirty="0" smtClean="0"/>
              <a:t>/</a:t>
            </a:r>
            <a:r>
              <a:rPr lang="sk-SK" sz="3200" dirty="0" err="1" smtClean="0"/>
              <a:t>wrapped</a:t>
            </a:r>
            <a:r>
              <a:rPr lang="sk-SK" sz="3200" dirty="0" smtClean="0"/>
              <a:t>: pre .NET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 smtClean="0"/>
              <a:t>SOAP == </a:t>
            </a:r>
            <a:r>
              <a:rPr lang="sk-SK" sz="6000" dirty="0" err="1" smtClean="0"/>
              <a:t>webservisy</a:t>
            </a:r>
            <a:endParaRPr lang="sk-SK" sz="6000" dirty="0"/>
          </a:p>
        </p:txBody>
      </p:sp>
      <p:sp>
        <p:nvSpPr>
          <p:cNvPr id="4" name="BlokTextu 3"/>
          <p:cNvSpPr txBox="1"/>
          <p:nvPr/>
        </p:nvSpPr>
        <p:spPr>
          <a:xfrm rot="20617443">
            <a:off x="5939762" y="4965498"/>
            <a:ext cx="2858912" cy="919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ľudová </a:t>
            </a:r>
          </a:p>
          <a:p>
            <a:pPr algn="ctr"/>
            <a:r>
              <a:rPr lang="sk-SK" sz="2400" dirty="0" smtClean="0"/>
              <a:t>slovesnosť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XML schéma: XSD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 smtClean="0"/>
              <a:t>telá správ sú XML</a:t>
            </a:r>
          </a:p>
          <a:p>
            <a:r>
              <a:rPr lang="sk-SK" dirty="0" smtClean="0"/>
              <a:t>XML schéma </a:t>
            </a:r>
          </a:p>
          <a:p>
            <a:pPr lvl="1"/>
            <a:r>
              <a:rPr lang="sk-SK" dirty="0" smtClean="0"/>
              <a:t>aké elementy/atribúty?</a:t>
            </a:r>
          </a:p>
          <a:p>
            <a:pPr lvl="1"/>
            <a:r>
              <a:rPr lang="sk-SK" dirty="0" smtClean="0"/>
              <a:t>v akej hierarchii?</a:t>
            </a:r>
          </a:p>
          <a:p>
            <a:pPr lvl="1"/>
            <a:r>
              <a:rPr lang="sk-SK" dirty="0" smtClean="0"/>
              <a:t>aké dátové typy?</a:t>
            </a:r>
          </a:p>
          <a:p>
            <a:r>
              <a:rPr lang="sk-SK" dirty="0" smtClean="0"/>
              <a:t>so XSD vieme validovať správy!</a:t>
            </a:r>
          </a:p>
          <a:p>
            <a:r>
              <a:rPr lang="sk-SK" dirty="0" smtClean="0"/>
              <a:t>so XSD vieme mapovať schému na triedu!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57664" y="18864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súčasť </a:t>
            </a:r>
          </a:p>
          <a:p>
            <a:pPr algn="ctr"/>
            <a:r>
              <a:rPr lang="sk-SK" sz="3600" dirty="0" smtClean="0"/>
              <a:t>WSDL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51520" y="1844824"/>
            <a:ext cx="8516416" cy="3528392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&lt;</a:t>
            </a:r>
            <a:r>
              <a:rPr lang="en-US" sz="2400" dirty="0" err="1"/>
              <a:t>xs:complexType</a:t>
            </a:r>
            <a:r>
              <a:rPr lang="en-US" sz="2400" dirty="0"/>
              <a:t> name="chocolate"&gt;</a:t>
            </a:r>
          </a:p>
          <a:p>
            <a:r>
              <a:rPr lang="sk-SK" sz="2400" dirty="0" smtClean="0"/>
              <a:t>  </a:t>
            </a:r>
            <a:r>
              <a:rPr lang="en-US" sz="2400" dirty="0" smtClean="0"/>
              <a:t>&lt;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sk-SK" sz="2400" dirty="0" smtClean="0"/>
              <a:t>    </a:t>
            </a:r>
            <a:r>
              <a:rPr lang="en-US" sz="2400" dirty="0" smtClean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id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xs:long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sk-SK" sz="2400" dirty="0" smtClean="0"/>
              <a:t>    </a:t>
            </a:r>
            <a:r>
              <a:rPr lang="en-US" sz="2400" dirty="0" smtClean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percentage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xs:int</a:t>
            </a:r>
            <a:r>
              <a:rPr lang="en-US" sz="2400" dirty="0"/>
              <a:t>" /&gt;</a:t>
            </a:r>
          </a:p>
          <a:p>
            <a:r>
              <a:rPr lang="sk-SK" sz="2400" dirty="0" smtClean="0"/>
              <a:t>    </a:t>
            </a:r>
            <a:r>
              <a:rPr lang="en-US" sz="2400" dirty="0" smtClean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title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xs:string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&lt;/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xs:complexType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XSD definície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157664" y="915007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časť schémy!</a:t>
            </a:r>
            <a:endParaRPr lang="sk-SK" sz="3600" dirty="0"/>
          </a:p>
        </p:txBody>
      </p:sp>
      <p:sp>
        <p:nvSpPr>
          <p:cNvPr id="5" name="Zaoblený obdĺžnik 4"/>
          <p:cNvSpPr/>
          <p:nvPr/>
        </p:nvSpPr>
        <p:spPr>
          <a:xfrm>
            <a:off x="3419872" y="4581128"/>
            <a:ext cx="4032448" cy="198884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public </a:t>
            </a:r>
            <a:r>
              <a:rPr lang="sk-SK" sz="2400" b="1" dirty="0" err="1" smtClean="0">
                <a:solidFill>
                  <a:schemeClr val="tx1"/>
                </a:solidFill>
              </a:rPr>
              <a:t>class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err="1" smtClean="0">
                <a:solidFill>
                  <a:schemeClr val="tx1"/>
                </a:solidFill>
              </a:rPr>
              <a:t>Chocolate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{</a:t>
            </a:r>
            <a:endParaRPr lang="sk-SK" sz="2400" b="1" dirty="0" smtClean="0">
              <a:solidFill>
                <a:schemeClr val="tx1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private </a:t>
            </a:r>
            <a:r>
              <a:rPr lang="sk-SK" sz="2400" b="1" dirty="0" err="1" smtClean="0">
                <a:solidFill>
                  <a:schemeClr val="tx1"/>
                </a:solidFill>
              </a:rPr>
              <a:t>int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err="1" smtClean="0">
                <a:solidFill>
                  <a:schemeClr val="tx1"/>
                </a:solidFill>
              </a:rPr>
              <a:t>id</a:t>
            </a:r>
            <a:r>
              <a:rPr lang="sk-SK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private </a:t>
            </a:r>
            <a:r>
              <a:rPr lang="sk-SK" sz="2400" b="1" dirty="0" err="1" smtClean="0">
                <a:solidFill>
                  <a:schemeClr val="tx1"/>
                </a:solidFill>
              </a:rPr>
              <a:t>int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err="1" smtClean="0">
                <a:solidFill>
                  <a:schemeClr val="tx1"/>
                </a:solidFill>
              </a:rPr>
              <a:t>percentage</a:t>
            </a:r>
            <a:r>
              <a:rPr lang="sk-SK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private </a:t>
            </a:r>
            <a:r>
              <a:rPr lang="sk-SK" sz="2400" b="1" dirty="0" err="1" smtClean="0">
                <a:solidFill>
                  <a:schemeClr val="tx1"/>
                </a:solidFill>
              </a:rPr>
              <a:t>String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err="1" smtClean="0">
                <a:solidFill>
                  <a:schemeClr val="tx1"/>
                </a:solidFill>
              </a:rPr>
              <a:t>title</a:t>
            </a:r>
            <a:r>
              <a:rPr lang="sk-SK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}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 smtClean="0"/>
              <a:t>Vytvorte WSDL pre službu na preklad zo slovenčiny do angličtiny.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štruktúra WSDL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467544" y="3501008"/>
            <a:ext cx="8064896" cy="851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http://bit.ly/1I45mAf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Ručná tvorba WSDL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Nástroje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väčšina platená</a:t>
            </a:r>
          </a:p>
          <a:p>
            <a:r>
              <a:rPr lang="sk-SK" dirty="0" smtClean="0"/>
              <a:t>našťastie: </a:t>
            </a:r>
            <a:r>
              <a:rPr lang="sk-SK" dirty="0" err="1" smtClean="0"/>
              <a:t>Eclipse</a:t>
            </a:r>
            <a:r>
              <a:rPr lang="sk-SK" dirty="0" smtClean="0"/>
              <a:t> </a:t>
            </a:r>
            <a:r>
              <a:rPr lang="sk-SK" dirty="0" err="1" smtClean="0"/>
              <a:t>Java</a:t>
            </a:r>
            <a:r>
              <a:rPr lang="sk-SK" dirty="0" smtClean="0"/>
              <a:t> Web </a:t>
            </a:r>
            <a:r>
              <a:rPr lang="sk-SK" dirty="0" err="1" smtClean="0"/>
              <a:t>Developer</a:t>
            </a:r>
            <a:r>
              <a:rPr lang="sk-SK" dirty="0" smtClean="0"/>
              <a:t> </a:t>
            </a:r>
            <a:r>
              <a:rPr lang="sk-SK" dirty="0" err="1" smtClean="0"/>
              <a:t>Tools</a:t>
            </a:r>
            <a:endParaRPr lang="sk-SK" dirty="0" smtClean="0"/>
          </a:p>
          <a:p>
            <a:r>
              <a:rPr lang="sk-SK" dirty="0" smtClean="0"/>
              <a:t>doinštalovať </a:t>
            </a:r>
            <a:r>
              <a:rPr lang="sk-SK" dirty="0" err="1" smtClean="0"/>
              <a:t>pluginy</a:t>
            </a:r>
            <a:r>
              <a:rPr lang="sk-SK" dirty="0" smtClean="0"/>
              <a:t>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95536" y="3730813"/>
            <a:ext cx="4032448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 err="1" smtClean="0"/>
              <a:t>Eclipse</a:t>
            </a:r>
            <a:r>
              <a:rPr lang="sk-SK" sz="4400" dirty="0" smtClean="0"/>
              <a:t> J</a:t>
            </a:r>
            <a:r>
              <a:rPr lang="en-US" sz="4400" dirty="0" err="1" smtClean="0"/>
              <a:t>ava</a:t>
            </a:r>
            <a:r>
              <a:rPr lang="en-US" sz="4400" dirty="0" smtClean="0"/>
              <a:t> </a:t>
            </a:r>
            <a:r>
              <a:rPr lang="sk-SK" sz="4400" dirty="0" smtClean="0"/>
              <a:t>W</a:t>
            </a:r>
            <a:r>
              <a:rPr lang="en-US" sz="4400" dirty="0" err="1" smtClean="0"/>
              <a:t>eb</a:t>
            </a:r>
            <a:r>
              <a:rPr lang="en-US" sz="4400" dirty="0" smtClean="0"/>
              <a:t> </a:t>
            </a:r>
            <a:r>
              <a:rPr lang="sk-SK" sz="4400" dirty="0" smtClean="0"/>
              <a:t>D</a:t>
            </a:r>
            <a:r>
              <a:rPr lang="en-US" sz="4400" dirty="0" err="1" smtClean="0"/>
              <a:t>eveloper</a:t>
            </a:r>
            <a:r>
              <a:rPr lang="en-US" sz="4400" dirty="0" smtClean="0"/>
              <a:t> </a:t>
            </a:r>
            <a:r>
              <a:rPr lang="sk-SK" sz="4400" dirty="0" smtClean="0"/>
              <a:t>T</a:t>
            </a:r>
            <a:r>
              <a:rPr lang="en-US" sz="4400" dirty="0" err="1" smtClean="0"/>
              <a:t>ools</a:t>
            </a:r>
            <a:endParaRPr lang="sk-SK" sz="4400" dirty="0"/>
          </a:p>
        </p:txBody>
      </p:sp>
      <p:sp>
        <p:nvSpPr>
          <p:cNvPr id="6" name="BlokTextu 5"/>
          <p:cNvSpPr txBox="1"/>
          <p:nvPr/>
        </p:nvSpPr>
        <p:spPr>
          <a:xfrm>
            <a:off x="4716016" y="3730812"/>
            <a:ext cx="4032448" cy="23495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smtClean="0"/>
              <a:t>JAX-WS</a:t>
            </a:r>
            <a:endParaRPr lang="sk-SK" sz="4400" dirty="0"/>
          </a:p>
        </p:txBody>
      </p:sp>
      <p:sp>
        <p:nvSpPr>
          <p:cNvPr id="7" name="Kríž 6"/>
          <p:cNvSpPr/>
          <p:nvPr/>
        </p:nvSpPr>
        <p:spPr>
          <a:xfrm>
            <a:off x="3987552" y="5229200"/>
            <a:ext cx="1152128" cy="1152128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Postup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k-SK" sz="3600" dirty="0" smtClean="0"/>
              <a:t>k dispozícii je </a:t>
            </a:r>
            <a:r>
              <a:rPr lang="sk-SK" sz="3600" dirty="0" err="1" smtClean="0"/>
              <a:t>klikací</a:t>
            </a:r>
            <a:r>
              <a:rPr lang="sk-SK" sz="3600" dirty="0" smtClean="0"/>
              <a:t> editor + XML editor</a:t>
            </a:r>
          </a:p>
          <a:p>
            <a:r>
              <a:rPr lang="sk-SK" sz="3600" dirty="0" smtClean="0"/>
              <a:t>zároveň aj editor XSD schémy</a:t>
            </a:r>
          </a:p>
          <a:p>
            <a:r>
              <a:rPr lang="sk-SK" sz="3600" b="1" dirty="0" err="1" smtClean="0">
                <a:solidFill>
                  <a:schemeClr val="accent6"/>
                </a:solidFill>
              </a:rPr>
              <a:t>File</a:t>
            </a:r>
            <a:r>
              <a:rPr lang="sk-SK" sz="3600" b="1" dirty="0" smtClean="0">
                <a:solidFill>
                  <a:schemeClr val="accent6"/>
                </a:solidFill>
              </a:rPr>
              <a:t> | New | </a:t>
            </a:r>
            <a:r>
              <a:rPr lang="sk-SK" sz="3600" b="1" dirty="0" err="1" smtClean="0">
                <a:solidFill>
                  <a:schemeClr val="accent6"/>
                </a:solidFill>
              </a:rPr>
              <a:t>Web-Services</a:t>
            </a:r>
            <a:r>
              <a:rPr lang="sk-SK" sz="3600" b="1" dirty="0" smtClean="0">
                <a:solidFill>
                  <a:schemeClr val="accent6"/>
                </a:solidFill>
              </a:rPr>
              <a:t> | WSDL </a:t>
            </a:r>
            <a:r>
              <a:rPr lang="sk-SK" sz="3600" b="1" dirty="0" err="1" smtClean="0">
                <a:solidFill>
                  <a:schemeClr val="accent6"/>
                </a:solidFill>
              </a:rPr>
              <a:t>File</a:t>
            </a:r>
            <a:endParaRPr lang="sk-SK" sz="3600" b="1" dirty="0" smtClean="0">
              <a:solidFill>
                <a:schemeClr val="accent6"/>
              </a:solidFill>
            </a:endParaRPr>
          </a:p>
          <a:p>
            <a:endParaRPr lang="sk-SK" sz="3600" dirty="0" smtClean="0"/>
          </a:p>
          <a:p>
            <a:endParaRPr lang="sk-SK" sz="36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20688"/>
            <a:ext cx="6120680" cy="582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900972" y="215324"/>
            <a:ext cx="2407332" cy="1701508"/>
          </a:xfrm>
          <a:prstGeom prst="wedgeRoundRectCallout">
            <a:avLst>
              <a:gd name="adj1" fmla="val -84303"/>
              <a:gd name="adj2" fmla="val 490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menné priestory pre službu</a:t>
            </a:r>
            <a:endParaRPr lang="sk-SK" sz="2800" dirty="0"/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oundRectCallout">
            <a:avLst>
              <a:gd name="adj1" fmla="val -94854"/>
              <a:gd name="adj2" fmla="val -659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chceme SOAP protokol</a:t>
            </a:r>
            <a:endParaRPr lang="sk-SK" sz="2800" dirty="0"/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oundRectCallout">
            <a:avLst>
              <a:gd name="adj1" fmla="val -54232"/>
              <a:gd name="adj2" fmla="val -18178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rozhodne </a:t>
            </a:r>
            <a:r>
              <a:rPr lang="sk-SK" sz="2800" dirty="0" err="1" smtClean="0"/>
              <a:t>doc</a:t>
            </a:r>
            <a:r>
              <a:rPr lang="sk-SK" sz="2800" dirty="0" smtClean="0"/>
              <a:t>/</a:t>
            </a:r>
            <a:r>
              <a:rPr lang="sk-SK" sz="2800" dirty="0" err="1" smtClean="0"/>
              <a:t>literal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107504" y="143316"/>
            <a:ext cx="2407332" cy="1701508"/>
          </a:xfrm>
          <a:prstGeom prst="wedgeRoundRectCallout">
            <a:avLst>
              <a:gd name="adj1" fmla="val 19625"/>
              <a:gd name="adj2" fmla="val 1154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 smtClean="0"/>
              <a:t>service</a:t>
            </a:r>
            <a:r>
              <a:rPr lang="sk-SK" sz="2800" dirty="0" smtClean="0"/>
              <a:t> = </a:t>
            </a:r>
            <a:r>
              <a:rPr lang="sk-SK" sz="2800" dirty="0" err="1" smtClean="0"/>
              <a:t>sada</a:t>
            </a:r>
            <a:r>
              <a:rPr lang="sk-SK" sz="2800" dirty="0" smtClean="0"/>
              <a:t> portov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oundRectCallout">
            <a:avLst>
              <a:gd name="adj1" fmla="val -26800"/>
              <a:gd name="adj2" fmla="val -1151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port </a:t>
            </a:r>
            <a:r>
              <a:rPr lang="en-US" sz="2800" dirty="0" smtClean="0"/>
              <a:t>~ Java interface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221996" y="600224"/>
            <a:ext cx="2407332" cy="1701508"/>
          </a:xfrm>
          <a:prstGeom prst="wedgeRoundRectCallout">
            <a:avLst>
              <a:gd name="adj1" fmla="val -73752"/>
              <a:gd name="adj2" fmla="val 863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dirty="0" err="1" smtClean="0"/>
              <a:t>defin</a:t>
            </a:r>
            <a:r>
              <a:rPr lang="sk-SK" sz="2800" dirty="0" err="1" smtClean="0"/>
              <a:t>ícia</a:t>
            </a:r>
            <a:r>
              <a:rPr lang="sk-SK" sz="2800" dirty="0" smtClean="0"/>
              <a:t> portu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3416778" y="4594572"/>
            <a:ext cx="2407332" cy="1701508"/>
          </a:xfrm>
          <a:prstGeom prst="wedgeRoundRectCallout">
            <a:avLst>
              <a:gd name="adj1" fmla="val -949"/>
              <a:gd name="adj2" fmla="val -13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operácia</a:t>
            </a:r>
            <a:r>
              <a:rPr lang="en-US" sz="2800" dirty="0" smtClean="0"/>
              <a:t> ~ met</a:t>
            </a:r>
            <a:r>
              <a:rPr lang="sk-SK" sz="2800" dirty="0" smtClean="0"/>
              <a:t>óda</a:t>
            </a:r>
            <a:endParaRPr lang="sk-SK" sz="2800" dirty="0"/>
          </a:p>
        </p:txBody>
      </p:sp>
      <p:sp>
        <p:nvSpPr>
          <p:cNvPr id="9" name="BlokTextu 8"/>
          <p:cNvSpPr txBox="1"/>
          <p:nvPr/>
        </p:nvSpPr>
        <p:spPr>
          <a:xfrm>
            <a:off x="6724588" y="4594572"/>
            <a:ext cx="2407332" cy="1701508"/>
          </a:xfrm>
          <a:prstGeom prst="wedgeRoundRectCallout">
            <a:avLst>
              <a:gd name="adj1" fmla="val -37878"/>
              <a:gd name="adj2" fmla="val -1009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parametre + návratové hodnoty</a:t>
            </a:r>
            <a:endParaRPr lang="sk-SK" sz="2800" dirty="0"/>
          </a:p>
        </p:txBody>
      </p:sp>
      <p:sp>
        <p:nvSpPr>
          <p:cNvPr id="10" name="BlokTextu 9"/>
          <p:cNvSpPr txBox="1"/>
          <p:nvPr/>
        </p:nvSpPr>
        <p:spPr>
          <a:xfrm>
            <a:off x="3198156" y="143316"/>
            <a:ext cx="2407332" cy="1701508"/>
          </a:xfrm>
          <a:prstGeom prst="wedgeRoundRectCallout">
            <a:avLst>
              <a:gd name="adj1" fmla="val -28382"/>
              <a:gd name="adj2" fmla="val 968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 smtClean="0"/>
              <a:t>binding</a:t>
            </a:r>
            <a:r>
              <a:rPr lang="sk-SK" sz="2800" dirty="0" smtClean="0"/>
              <a:t>: definícia nasadenia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559721"/>
              </p:ext>
            </p:extLst>
          </p:nvPr>
        </p:nvGraphicFramePr>
        <p:xfrm>
          <a:off x="323528" y="260648"/>
          <a:ext cx="864096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0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Tvorba WSDL: </a:t>
            </a:r>
            <a:r>
              <a:rPr lang="sk-SK" dirty="0" err="1" smtClean="0"/>
              <a:t>screencast</a:t>
            </a:r>
            <a:endParaRPr lang="sk-SK" dirty="0"/>
          </a:p>
        </p:txBody>
      </p:sp>
      <p:sp>
        <p:nvSpPr>
          <p:cNvPr id="4" name="BlokTextu 5"/>
          <p:cNvSpPr txBox="1"/>
          <p:nvPr/>
        </p:nvSpPr>
        <p:spPr>
          <a:xfrm>
            <a:off x="524669" y="2492896"/>
            <a:ext cx="8147248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http://</a:t>
            </a:r>
            <a:r>
              <a:rPr lang="sk-SK" sz="2800" dirty="0" err="1">
                <a:solidFill>
                  <a:schemeClr val="bg1"/>
                </a:solidFill>
              </a:rPr>
              <a:t>ics.upjs.sk</a:t>
            </a:r>
            <a:r>
              <a:rPr lang="sk-SK" sz="2800" dirty="0">
                <a:solidFill>
                  <a:schemeClr val="bg1"/>
                </a:solidFill>
              </a:rPr>
              <a:t>/~</a:t>
            </a:r>
            <a:r>
              <a:rPr lang="sk-SK" sz="2800" dirty="0" err="1">
                <a:solidFill>
                  <a:schemeClr val="bg1"/>
                </a:solidFill>
              </a:rPr>
              <a:t>novotnyr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home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skola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konkurentne</a:t>
            </a:r>
            <a:r>
              <a:rPr lang="sk-SK" sz="2800" dirty="0">
                <a:solidFill>
                  <a:schemeClr val="bg1"/>
                </a:solidFill>
              </a:rPr>
              <a:t>-programovanie/2013/</a:t>
            </a:r>
            <a:r>
              <a:rPr lang="sk-SK" sz="2800" dirty="0" err="1">
                <a:solidFill>
                  <a:schemeClr val="bg1"/>
                </a:solidFill>
              </a:rPr>
              <a:t>wsdl.htm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WSDL -&gt; Server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 WSDL vygenerujeme JAX-WS 2.0 server</a:t>
            </a:r>
          </a:p>
          <a:p>
            <a:r>
              <a:rPr lang="sk-SK" dirty="0" smtClean="0"/>
              <a:t>proces generovania rovnaký ako pri klientovi</a:t>
            </a:r>
          </a:p>
          <a:p>
            <a:r>
              <a:rPr lang="sk-SK" dirty="0" err="1" smtClean="0"/>
              <a:t>doimplementujeme</a:t>
            </a:r>
            <a:r>
              <a:rPr lang="sk-SK" dirty="0" smtClean="0"/>
              <a:t> </a:t>
            </a:r>
            <a:r>
              <a:rPr lang="sk-SK" dirty="0" err="1" smtClean="0"/>
              <a:t>interfejs</a:t>
            </a:r>
            <a:r>
              <a:rPr lang="sk-SK" dirty="0" smtClean="0"/>
              <a:t> s telami metód</a:t>
            </a:r>
            <a:endParaRPr lang="sk-SK" dirty="0"/>
          </a:p>
        </p:txBody>
      </p:sp>
      <p:sp>
        <p:nvSpPr>
          <p:cNvPr id="5" name="Zaoblený obdĺžnik 3"/>
          <p:cNvSpPr/>
          <p:nvPr/>
        </p:nvSpPr>
        <p:spPr>
          <a:xfrm>
            <a:off x="258912" y="3717032"/>
            <a:ext cx="8640960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b="1" dirty="0"/>
              <a:t>@</a:t>
            </a:r>
            <a:r>
              <a:rPr lang="sk-SK" sz="2800" b="1" dirty="0" err="1" smtClean="0"/>
              <a:t>WebService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b="1" dirty="0" err="1"/>
              <a:t>public</a:t>
            </a:r>
            <a:r>
              <a:rPr lang="sk-SK" sz="2800" dirty="0"/>
              <a:t> </a:t>
            </a:r>
            <a:r>
              <a:rPr lang="sk-SK" sz="2800" b="1" dirty="0" err="1"/>
              <a:t>class</a:t>
            </a:r>
            <a:r>
              <a:rPr lang="sk-SK" sz="2800" dirty="0"/>
              <a:t> </a:t>
            </a:r>
            <a:r>
              <a:rPr lang="sk-SK" sz="2800" dirty="0" err="1" smtClean="0"/>
              <a:t>DefaulChocolateService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implements </a:t>
            </a:r>
            <a:r>
              <a:rPr lang="sk-SK" sz="2800" dirty="0" err="1" smtClean="0"/>
              <a:t>ChocolateServicePortType</a:t>
            </a:r>
            <a:r>
              <a:rPr lang="sk-SK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1160997" y="4689140"/>
            <a:ext cx="5211203" cy="61206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5"/>
          <p:cNvSpPr txBox="1"/>
          <p:nvPr/>
        </p:nvSpPr>
        <p:spPr>
          <a:xfrm>
            <a:off x="6492540" y="4995174"/>
            <a:ext cx="2407332" cy="1701508"/>
          </a:xfrm>
          <a:prstGeom prst="wedgeRoundRectCallout">
            <a:avLst>
              <a:gd name="adj1" fmla="val -70587"/>
              <a:gd name="adj2" fmla="val -427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smtClean="0"/>
              <a:t>vygenerovaný </a:t>
            </a:r>
            <a:r>
              <a:rPr lang="en-US" sz="2800" dirty="0" err="1" smtClean="0"/>
              <a:t>interfejs</a:t>
            </a:r>
            <a:r>
              <a:rPr lang="en-US" sz="2800" dirty="0" smtClean="0"/>
              <a:t> s me</a:t>
            </a:r>
            <a:r>
              <a:rPr lang="sk-SK" sz="2800" dirty="0" err="1" smtClean="0"/>
              <a:t>tódami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Tutoriál</a:t>
            </a:r>
            <a:r>
              <a:rPr lang="sk-SK" dirty="0" smtClean="0"/>
              <a:t> pre generovanie JAX-WS 2.0</a:t>
            </a:r>
            <a:endParaRPr lang="sk-SK" dirty="0"/>
          </a:p>
        </p:txBody>
      </p:sp>
      <p:sp>
        <p:nvSpPr>
          <p:cNvPr id="4" name="BlokTextu 5"/>
          <p:cNvSpPr txBox="1"/>
          <p:nvPr/>
        </p:nvSpPr>
        <p:spPr>
          <a:xfrm>
            <a:off x="1403648" y="299695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/>
              <a:t>http://bit.ly/12zV8HS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WSDL -&gt; klient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 WSDL vygenerujeme JAX-WS 2.0 klienta</a:t>
            </a:r>
          </a:p>
          <a:p>
            <a:r>
              <a:rPr lang="sk-SK" dirty="0" smtClean="0"/>
              <a:t>videli sme už minule</a:t>
            </a:r>
            <a:endParaRPr lang="sk-SK" dirty="0"/>
          </a:p>
        </p:txBody>
      </p:sp>
      <p:sp>
        <p:nvSpPr>
          <p:cNvPr id="4" name="BlokTextu 5"/>
          <p:cNvSpPr txBox="1"/>
          <p:nvPr/>
        </p:nvSpPr>
        <p:spPr>
          <a:xfrm>
            <a:off x="1403648" y="407707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 smtClean="0"/>
              <a:t>wsimport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 smtClean="0"/>
              <a:t>Reprezentácia </a:t>
            </a:r>
            <a:br>
              <a:rPr lang="sk-SK" sz="6000" dirty="0" smtClean="0"/>
            </a:br>
            <a:r>
              <a:rPr lang="sk-SK" sz="6000" dirty="0" smtClean="0"/>
              <a:t>SOAP správ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6013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Encoding</a:t>
            </a:r>
            <a:r>
              <a:rPr lang="sk-SK" dirty="0" smtClean="0"/>
              <a:t> </a:t>
            </a:r>
            <a:r>
              <a:rPr lang="sk-SK" dirty="0" err="1" smtClean="0"/>
              <a:t>rules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 anchor="t">
            <a:normAutofit/>
          </a:bodyPr>
          <a:lstStyle/>
          <a:p>
            <a:r>
              <a:rPr lang="sk-SK" sz="3600" dirty="0" smtClean="0"/>
              <a:t>ako </a:t>
            </a:r>
            <a:r>
              <a:rPr lang="sk-SK" sz="3600" dirty="0" err="1" smtClean="0"/>
              <a:t>zareprezentovať</a:t>
            </a:r>
            <a:r>
              <a:rPr lang="sk-SK" sz="3600" dirty="0" smtClean="0"/>
              <a:t> objekt v XML?</a:t>
            </a:r>
          </a:p>
          <a:p>
            <a:r>
              <a:rPr lang="sk-SK" sz="3600" dirty="0" smtClean="0"/>
              <a:t>aby to bolo </a:t>
            </a:r>
            <a:r>
              <a:rPr lang="sk-SK" sz="3600" dirty="0" err="1" smtClean="0"/>
              <a:t>interoperabilné</a:t>
            </a:r>
            <a:r>
              <a:rPr lang="sk-SK" sz="3600" dirty="0" smtClean="0"/>
              <a:t>?</a:t>
            </a:r>
          </a:p>
          <a:p>
            <a:r>
              <a:rPr lang="sk-SK" sz="3600" dirty="0" smtClean="0"/>
              <a:t>aby to dodržiavalo rozumné dátové typy?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19672" y="4653136"/>
            <a:ext cx="612068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smtClean="0"/>
              <a:t>5+ štýlov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9201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Je jeden svet a predsa sú dva svety...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39553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RPC/</a:t>
            </a:r>
            <a:r>
              <a:rPr lang="sk-SK" sz="3600" dirty="0" err="1" smtClean="0"/>
              <a:t>encoded</a:t>
            </a:r>
            <a:endParaRPr lang="sk-SK" sz="3600" dirty="0"/>
          </a:p>
        </p:txBody>
      </p:sp>
      <p:sp>
        <p:nvSpPr>
          <p:cNvPr id="8" name="Oblak 7"/>
          <p:cNvSpPr/>
          <p:nvPr/>
        </p:nvSpPr>
        <p:spPr>
          <a:xfrm>
            <a:off x="459407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tie ostatné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1653332" y="4869160"/>
            <a:ext cx="6120680" cy="173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dirty="0" smtClean="0"/>
              <a:t>rozdielna reprezentácia tiel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2199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79512" y="177281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nepoužívané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79512" y="609329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Microsoft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821116" y="1700808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 smtClean="0"/>
              <a:t>non-WSI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7045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RPC/</a:t>
            </a:r>
            <a:r>
              <a:rPr lang="sk-SK" dirty="0" err="1" smtClean="0"/>
              <a:t>en</a:t>
            </a:r>
            <a:r>
              <a:rPr lang="sk-SK" dirty="0" err="1" smtClean="0"/>
              <a:t>coded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 smtClean="0"/>
              <a:t>soap:envelope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&lt;</a:t>
            </a:r>
            <a:r>
              <a:rPr lang="en-US" sz="2800" dirty="0" err="1" smtClean="0"/>
              <a:t>soap:body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smtClean="0"/>
              <a:t>&lt;</a:t>
            </a:r>
            <a:r>
              <a:rPr lang="en-US" sz="2800" b="1" dirty="0" err="1"/>
              <a:t>myMethod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</a:t>
            </a:r>
            <a:r>
              <a:rPr lang="en-US" sz="2800" dirty="0" smtClean="0"/>
              <a:t>&lt;</a:t>
            </a:r>
            <a:r>
              <a:rPr lang="en-US" sz="2800" dirty="0" smtClean="0"/>
              <a:t>x </a:t>
            </a:r>
            <a:r>
              <a:rPr lang="en-US" sz="2800" dirty="0" err="1" smtClean="0"/>
              <a:t>xsi:type</a:t>
            </a:r>
            <a:r>
              <a:rPr lang="en-US" sz="2800" dirty="0"/>
              <a:t>="</a:t>
            </a:r>
            <a:r>
              <a:rPr lang="en-US" sz="2800" dirty="0" err="1"/>
              <a:t>xsd:int</a:t>
            </a:r>
            <a:r>
              <a:rPr lang="en-US" sz="2800" dirty="0" smtClean="0"/>
              <a:t>"</a:t>
            </a:r>
            <a:r>
              <a:rPr lang="en-US" sz="2800" dirty="0" smtClean="0"/>
              <a:t>&gt;5</a:t>
            </a:r>
            <a:r>
              <a:rPr lang="en-US" sz="2800" dirty="0"/>
              <a:t>&lt;/x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</a:t>
            </a:r>
            <a:r>
              <a:rPr lang="en-US" sz="2800" dirty="0" smtClean="0"/>
              <a:t> </a:t>
            </a:r>
            <a:r>
              <a:rPr lang="en-US" sz="2800" dirty="0"/>
              <a:t>&lt;</a:t>
            </a:r>
            <a:r>
              <a:rPr lang="en-US" sz="2800" dirty="0" smtClean="0"/>
              <a:t>y </a:t>
            </a:r>
            <a:r>
              <a:rPr lang="en-US" sz="2800" dirty="0" err="1" smtClean="0"/>
              <a:t>xsi:type</a:t>
            </a:r>
            <a:r>
              <a:rPr lang="en-US" sz="2800" dirty="0" smtClean="0"/>
              <a:t>=”</a:t>
            </a:r>
            <a:r>
              <a:rPr lang="en-US" sz="2800" dirty="0" err="1" smtClean="0"/>
              <a:t>xsd:float</a:t>
            </a:r>
            <a:r>
              <a:rPr lang="en-US" sz="2800" dirty="0" smtClean="0"/>
              <a:t>"&gt;5.0</a:t>
            </a:r>
            <a:r>
              <a:rPr lang="en-US" sz="2800" dirty="0"/>
              <a:t>&lt;/y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smtClean="0"/>
              <a:t>&lt;/</a:t>
            </a:r>
            <a:r>
              <a:rPr lang="en-US" sz="2800" b="1" dirty="0" err="1"/>
              <a:t>myMethod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 smtClean="0"/>
              <a:t>  &lt;</a:t>
            </a:r>
            <a:r>
              <a:rPr lang="en-US" sz="2800" dirty="0" smtClean="0"/>
              <a:t>/</a:t>
            </a:r>
            <a:r>
              <a:rPr lang="en-US" sz="2800" dirty="0" err="1"/>
              <a:t>soap:body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en-US" sz="2800" dirty="0" smtClean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 smtClean="0"/>
              <a:t>názov metódy je priamo v správe</a:t>
            </a:r>
            <a:endParaRPr lang="sk-SK" sz="2600" dirty="0"/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 smtClean="0"/>
              <a:t>dátové typy sú explicitne uvedené v správe, </a:t>
            </a:r>
            <a:r>
              <a:rPr lang="sk-SK" sz="2600" smtClean="0"/>
              <a:t>duplicita schémy</a:t>
            </a:r>
            <a:endParaRPr lang="sk-SK" sz="2600" dirty="0"/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 smtClean="0"/>
              <a:t>??? </a:t>
            </a:r>
            <a:r>
              <a:rPr lang="sk-SK" sz="3200" b="1" dirty="0" err="1" smtClean="0"/>
              <a:t>myMethod</a:t>
            </a:r>
            <a:r>
              <a:rPr lang="sk-SK" sz="3200" b="1" dirty="0" smtClean="0"/>
              <a:t>(</a:t>
            </a:r>
            <a:r>
              <a:rPr lang="sk-SK" sz="3200" b="1" dirty="0" err="1" smtClean="0"/>
              <a:t>int</a:t>
            </a:r>
            <a:r>
              <a:rPr lang="sk-SK" sz="3200" b="1" dirty="0" smtClean="0"/>
              <a:t> </a:t>
            </a:r>
            <a:r>
              <a:rPr lang="sk-SK" sz="3200" b="1" dirty="0" smtClean="0"/>
              <a:t>x, </a:t>
            </a:r>
            <a:r>
              <a:rPr lang="sk-SK" sz="3200" b="1" dirty="0" err="1" smtClean="0"/>
              <a:t>float</a:t>
            </a:r>
            <a:r>
              <a:rPr lang="sk-SK" sz="3200" b="1" dirty="0" smtClean="0"/>
              <a:t> </a:t>
            </a:r>
            <a:r>
              <a:rPr lang="sk-SK" sz="3200" b="1" dirty="0" smtClean="0"/>
              <a:t>y)</a:t>
            </a:r>
            <a:endParaRPr lang="sk-SK" sz="3200" b="1" dirty="0"/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 smtClean="0"/>
              <a:t>element </a:t>
            </a:r>
            <a:r>
              <a:rPr lang="sk-SK" sz="2600" b="1" dirty="0" err="1" smtClean="0"/>
              <a:t>myMethod</a:t>
            </a:r>
            <a:r>
              <a:rPr lang="sk-SK" sz="2600" dirty="0" smtClean="0"/>
              <a:t> nie je v XML schéme, čo komplikuje validáciu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1140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RPC/</a:t>
            </a:r>
            <a:r>
              <a:rPr lang="sk-SK" dirty="0" err="1" smtClean="0"/>
              <a:t>literal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 smtClean="0"/>
              <a:t>soap:envelope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&lt;</a:t>
            </a:r>
            <a:r>
              <a:rPr lang="en-US" sz="2800" dirty="0" err="1" smtClean="0"/>
              <a:t>soap:body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smtClean="0"/>
              <a:t>&lt;</a:t>
            </a:r>
            <a:r>
              <a:rPr lang="en-US" sz="2800" b="1" dirty="0" err="1"/>
              <a:t>myMethod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</a:t>
            </a:r>
            <a:r>
              <a:rPr lang="en-US" sz="2800" dirty="0" smtClean="0"/>
              <a:t>&lt;</a:t>
            </a:r>
            <a:r>
              <a:rPr lang="en-US" sz="2800" dirty="0" smtClean="0"/>
              <a:t>x&gt;5</a:t>
            </a:r>
            <a:r>
              <a:rPr lang="en-US" sz="2800" dirty="0"/>
              <a:t>&lt;/x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</a:t>
            </a:r>
            <a:r>
              <a:rPr lang="en-US" sz="2800" dirty="0" smtClean="0"/>
              <a:t> </a:t>
            </a:r>
            <a:r>
              <a:rPr lang="en-US" sz="2800" dirty="0"/>
              <a:t>&lt;</a:t>
            </a:r>
            <a:r>
              <a:rPr lang="en-US" sz="2800" dirty="0" smtClean="0"/>
              <a:t>y&gt;5.0</a:t>
            </a:r>
            <a:r>
              <a:rPr lang="en-US" sz="2800" dirty="0"/>
              <a:t>&lt;/y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smtClean="0"/>
              <a:t>&lt;/</a:t>
            </a:r>
            <a:r>
              <a:rPr lang="en-US" sz="2800" b="1" dirty="0" err="1"/>
              <a:t>myMethod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sk-SK" sz="2800" dirty="0" smtClean="0"/>
              <a:t>  &lt;</a:t>
            </a:r>
            <a:r>
              <a:rPr lang="en-US" sz="2800" dirty="0" smtClean="0"/>
              <a:t>/</a:t>
            </a:r>
            <a:r>
              <a:rPr lang="en-US" sz="2800" dirty="0" err="1"/>
              <a:t>soap:body</a:t>
            </a:r>
            <a:r>
              <a:rPr lang="en-US" sz="2800" dirty="0" smtClean="0"/>
              <a:t>&gt;</a:t>
            </a:r>
            <a:endParaRPr lang="sk-SK" sz="2800" dirty="0" smtClean="0"/>
          </a:p>
          <a:p>
            <a:r>
              <a:rPr lang="en-US" sz="2800" dirty="0" smtClean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 smtClean="0"/>
              <a:t>názov metódy je priamo v správe</a:t>
            </a:r>
            <a:endParaRPr lang="sk-SK" sz="2600" dirty="0"/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 smtClean="0"/>
              <a:t>dátové typy sú uvedené len v schéme</a:t>
            </a:r>
            <a:endParaRPr lang="sk-SK" sz="2600" dirty="0"/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 smtClean="0"/>
              <a:t>??? </a:t>
            </a:r>
            <a:r>
              <a:rPr lang="sk-SK" sz="3200" b="1" dirty="0" err="1" smtClean="0"/>
              <a:t>myMethod</a:t>
            </a:r>
            <a:r>
              <a:rPr lang="sk-SK" sz="3200" b="1" dirty="0" smtClean="0"/>
              <a:t>(??? </a:t>
            </a:r>
            <a:r>
              <a:rPr lang="sk-SK" sz="3200" b="1" dirty="0" smtClean="0"/>
              <a:t>x, </a:t>
            </a:r>
            <a:r>
              <a:rPr lang="sk-SK" sz="3200" b="1" dirty="0" smtClean="0"/>
              <a:t>??? </a:t>
            </a:r>
            <a:r>
              <a:rPr lang="sk-SK" sz="3200" b="1" dirty="0" smtClean="0"/>
              <a:t>y)</a:t>
            </a:r>
            <a:endParaRPr lang="sk-SK" sz="3200" b="1" dirty="0"/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 smtClean="0"/>
              <a:t>element </a:t>
            </a:r>
            <a:r>
              <a:rPr lang="sk-SK" sz="2600" b="1" dirty="0" err="1" smtClean="0"/>
              <a:t>myMethod</a:t>
            </a:r>
            <a:r>
              <a:rPr lang="sk-SK" sz="2600" dirty="0" smtClean="0"/>
              <a:t> nie je v XML schéme, čo komplikuje validáciu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7573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SOAP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4258816" cy="4209331"/>
          </a:xfrm>
        </p:spPr>
        <p:txBody>
          <a:bodyPr>
            <a:normAutofit/>
          </a:bodyPr>
          <a:lstStyle/>
          <a:p>
            <a:r>
              <a:rPr lang="sk-SK" sz="3600" dirty="0" smtClean="0"/>
              <a:t>správa je vždy XML</a:t>
            </a:r>
          </a:p>
          <a:p>
            <a:r>
              <a:rPr lang="sk-SK" sz="3600" dirty="0" smtClean="0"/>
              <a:t>ľubovoľný transport</a:t>
            </a:r>
          </a:p>
          <a:p>
            <a:pPr lvl="1"/>
            <a:r>
              <a:rPr lang="sk-SK" sz="3200" b="1" dirty="0" err="1" smtClean="0">
                <a:solidFill>
                  <a:schemeClr val="accent6"/>
                </a:solidFill>
              </a:rPr>
              <a:t>binding</a:t>
            </a:r>
            <a:endParaRPr lang="sk-SK" sz="3200" b="1" dirty="0" smtClean="0">
              <a:solidFill>
                <a:schemeClr val="accent6"/>
              </a:solidFill>
            </a:endParaRPr>
          </a:p>
          <a:p>
            <a:pPr lvl="1"/>
            <a:r>
              <a:rPr lang="sk-SK" sz="3200" dirty="0" smtClean="0"/>
              <a:t>default: HTTP</a:t>
            </a:r>
          </a:p>
          <a:p>
            <a:pPr lvl="1"/>
            <a:endParaRPr lang="sk-SK" sz="3200" dirty="0" smtClean="0"/>
          </a:p>
        </p:txBody>
      </p:sp>
      <p:sp>
        <p:nvSpPr>
          <p:cNvPr id="12" name="Zaoblený obdĺžnik 11"/>
          <p:cNvSpPr/>
          <p:nvPr/>
        </p:nvSpPr>
        <p:spPr>
          <a:xfrm>
            <a:off x="4860753" y="260648"/>
            <a:ext cx="4068452" cy="6354068"/>
          </a:xfrm>
          <a:prstGeom prst="roundRect">
            <a:avLst>
              <a:gd name="adj" fmla="val 69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800" b="1" dirty="0" err="1" smtClean="0">
                <a:solidFill>
                  <a:schemeClr val="tx1"/>
                </a:solidFill>
              </a:rPr>
              <a:t>soap:Envelope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028560" y="1016732"/>
            <a:ext cx="3692903" cy="900100"/>
          </a:xfrm>
          <a:prstGeom prst="roundRect">
            <a:avLst>
              <a:gd name="adj" fmla="val 6963"/>
            </a:avLst>
          </a:prstGeom>
          <a:solidFill>
            <a:schemeClr val="accent6">
              <a:lumMod val="50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tx1"/>
                </a:solidFill>
              </a:rPr>
              <a:t>soap:Header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5048528" y="2204864"/>
            <a:ext cx="3692903" cy="4176464"/>
          </a:xfrm>
          <a:prstGeom prst="roundRect">
            <a:avLst>
              <a:gd name="adj" fmla="val 6963"/>
            </a:avLst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tx1"/>
                </a:solidFill>
              </a:rPr>
              <a:t>soap:Body</a:t>
            </a: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 smtClean="0"/>
              <a:t>    &lt;</a:t>
            </a:r>
            <a:r>
              <a:rPr lang="sk-SK" sz="2800" dirty="0"/>
              <a:t>xElement&gt;5&lt;/xElement&gt;</a:t>
            </a:r>
          </a:p>
          <a:p>
            <a:pPr marL="0" lvl="2"/>
            <a:r>
              <a:rPr lang="sk-SK" sz="2800" dirty="0" smtClean="0"/>
              <a:t>    &lt;</a:t>
            </a:r>
            <a:r>
              <a:rPr lang="sk-SK" sz="2800" dirty="0"/>
              <a:t>yElement&gt;5.0&lt;/yElement</a:t>
            </a:r>
            <a:r>
              <a:rPr lang="sk-SK" sz="2800" dirty="0" smtClean="0"/>
              <a:t>&gt;</a:t>
            </a:r>
          </a:p>
          <a:p>
            <a:pPr marL="0" lvl="2"/>
            <a:r>
              <a:rPr lang="sk-SK" sz="2800" dirty="0" smtClean="0"/>
              <a:t>  &lt;/</a:t>
            </a:r>
            <a:r>
              <a:rPr lang="sk-SK" sz="2800" dirty="0" err="1"/>
              <a:t>soap:body</a:t>
            </a:r>
            <a:r>
              <a:rPr lang="sk-SK" sz="2800" dirty="0" smtClean="0"/>
              <a:t>&gt;</a:t>
            </a:r>
          </a:p>
          <a:p>
            <a:pPr marL="0" lvl="2"/>
            <a:r>
              <a:rPr lang="sk-SK" sz="2800" dirty="0" smtClean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telo je dokument</a:t>
            </a:r>
            <a:endParaRPr lang="sk-SK" sz="3600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Document</a:t>
            </a:r>
            <a:r>
              <a:rPr lang="sk-SK" dirty="0" smtClean="0"/>
              <a:t>/</a:t>
            </a:r>
            <a:r>
              <a:rPr lang="sk-SK" dirty="0" err="1" smtClean="0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940957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smtClean="0"/>
              <a:t>nevidím názov metódy!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zložité WSDL</a:t>
            </a:r>
            <a:endParaRPr lang="sk-SK" sz="3600" dirty="0"/>
          </a:p>
        </p:txBody>
      </p:sp>
      <p:sp>
        <p:nvSpPr>
          <p:cNvPr id="10" name="Zaoblený obdĺžnik 9"/>
          <p:cNvSpPr/>
          <p:nvPr/>
        </p:nvSpPr>
        <p:spPr>
          <a:xfrm>
            <a:off x="4427984" y="0"/>
            <a:ext cx="4716016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 smtClean="0"/>
              <a:t>??? ???(??? x, ??? y)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6923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 smtClean="0"/>
              <a:t>&gt;</a:t>
            </a:r>
          </a:p>
          <a:p>
            <a:r>
              <a:rPr lang="sk-SK" sz="2800" dirty="0" smtClean="0"/>
              <a:t>    &lt;</a:t>
            </a:r>
            <a:r>
              <a:rPr lang="sk-SK" sz="2800" dirty="0" err="1" smtClean="0"/>
              <a:t>c:computation</a:t>
            </a:r>
            <a:r>
              <a:rPr lang="sk-SK" sz="2800" dirty="0"/>
              <a:t>&gt;</a:t>
            </a:r>
            <a:r>
              <a:rPr lang="sk-SK" sz="2800" dirty="0" smtClean="0"/>
              <a:t> </a:t>
            </a:r>
            <a:endParaRPr lang="sk-SK" sz="2800" dirty="0"/>
          </a:p>
          <a:p>
            <a:pPr marL="0" lvl="2"/>
            <a:r>
              <a:rPr lang="sk-SK" sz="2800" dirty="0" smtClean="0"/>
              <a:t>      &lt;c:parameter1&gt;5&lt;/c:parameter1&gt;</a:t>
            </a:r>
          </a:p>
          <a:p>
            <a:pPr marL="0" lvl="2"/>
            <a:r>
              <a:rPr lang="sk-SK" sz="2800" dirty="0" smtClean="0"/>
              <a:t>      &lt;c:parameter2&gt;-15</a:t>
            </a:r>
            <a:r>
              <a:rPr lang="sk-SK" sz="2800" dirty="0"/>
              <a:t>&lt;/</a:t>
            </a:r>
            <a:r>
              <a:rPr lang="sk-SK" sz="2800" dirty="0" smtClean="0"/>
              <a:t>c:parameter2&gt;</a:t>
            </a:r>
            <a:endParaRPr lang="sk-SK" sz="2800" dirty="0"/>
          </a:p>
          <a:p>
            <a:pPr marL="0" lvl="2"/>
            <a:r>
              <a:rPr lang="sk-SK" sz="2800" dirty="0" smtClean="0"/>
              <a:t>    &lt;/</a:t>
            </a:r>
            <a:r>
              <a:rPr lang="sk-SK" sz="2800" dirty="0" err="1" smtClean="0"/>
              <a:t>c:computation</a:t>
            </a:r>
            <a:r>
              <a:rPr lang="sk-SK" sz="2800" dirty="0"/>
              <a:t>&gt;</a:t>
            </a:r>
            <a:endParaRPr lang="sk-SK" sz="2800" dirty="0" smtClean="0"/>
          </a:p>
          <a:p>
            <a:pPr marL="0" lvl="2"/>
            <a:r>
              <a:rPr lang="sk-SK" sz="2800" dirty="0" smtClean="0"/>
              <a:t>  &lt;/</a:t>
            </a:r>
            <a:r>
              <a:rPr lang="sk-SK" sz="2800" dirty="0" err="1"/>
              <a:t>soap:body</a:t>
            </a:r>
            <a:r>
              <a:rPr lang="sk-SK" sz="2800" dirty="0" smtClean="0"/>
              <a:t>&gt;</a:t>
            </a:r>
          </a:p>
          <a:p>
            <a:pPr marL="0" lvl="2"/>
            <a:r>
              <a:rPr lang="sk-SK" sz="2800" dirty="0" smtClean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v tele dokument</a:t>
            </a:r>
            <a:endParaRPr lang="sk-SK" sz="3600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WS-I </a:t>
            </a:r>
            <a:r>
              <a:rPr lang="sk-SK" dirty="0" err="1" smtClean="0"/>
              <a:t>Document</a:t>
            </a:r>
            <a:r>
              <a:rPr lang="sk-SK" dirty="0" smtClean="0"/>
              <a:t>/</a:t>
            </a:r>
            <a:r>
              <a:rPr lang="sk-SK" dirty="0" err="1" smtClean="0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856125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smtClean="0"/>
              <a:t>len jediný element v </a:t>
            </a:r>
            <a:r>
              <a:rPr lang="sk-SK" sz="3600" dirty="0" err="1" smtClean="0"/>
              <a:t>soap:body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 smtClean="0"/>
              <a:t>zložité WSDL</a:t>
            </a:r>
            <a:endParaRPr lang="sk-SK" sz="3600" dirty="0"/>
          </a:p>
        </p:txBody>
      </p:sp>
      <p:sp>
        <p:nvSpPr>
          <p:cNvPr id="11" name="BlokTextu 4"/>
          <p:cNvSpPr txBox="1"/>
          <p:nvPr/>
        </p:nvSpPr>
        <p:spPr>
          <a:xfrm>
            <a:off x="1043608" y="3068960"/>
            <a:ext cx="5400600" cy="1728192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874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RPC </a:t>
            </a:r>
            <a:r>
              <a:rPr lang="sk-SK" dirty="0" err="1" smtClean="0"/>
              <a:t>vs</a:t>
            </a:r>
            <a:r>
              <a:rPr lang="sk-SK" dirty="0" smtClean="0"/>
              <a:t> </a:t>
            </a:r>
            <a:r>
              <a:rPr lang="sk-SK" dirty="0" err="1"/>
              <a:t>D</a:t>
            </a:r>
            <a:r>
              <a:rPr lang="sk-SK" dirty="0" err="1" smtClean="0"/>
              <a:t>ocument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456183" y="1988840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smtClean="0"/>
              <a:t>RPC</a:t>
            </a:r>
            <a:endParaRPr lang="sk-SK" sz="3600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56183" y="2628602"/>
            <a:ext cx="4040188" cy="3951288"/>
          </a:xfrm>
        </p:spPr>
        <p:txBody>
          <a:bodyPr>
            <a:normAutofit/>
          </a:bodyPr>
          <a:lstStyle/>
          <a:p>
            <a:r>
              <a:rPr lang="sk-SK" sz="3200" dirty="0" smtClean="0"/>
              <a:t>uvažujeme v metódach a ich parametroch</a:t>
            </a:r>
          </a:p>
          <a:p>
            <a:r>
              <a:rPr lang="sk-SK" sz="3200" dirty="0" smtClean="0"/>
              <a:t>jednoduchší popis </a:t>
            </a:r>
            <a:r>
              <a:rPr lang="sk-SK" sz="3200" dirty="0" err="1" smtClean="0"/>
              <a:t>metadát</a:t>
            </a:r>
            <a:r>
              <a:rPr lang="sk-SK" sz="3200" dirty="0" smtClean="0"/>
              <a:t> WSDL</a:t>
            </a: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>
          <a:xfrm>
            <a:off x="4644008" y="1988840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 err="1" smtClean="0"/>
              <a:t>Document</a:t>
            </a:r>
            <a:endParaRPr lang="sk-SK" sz="3600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44008" y="2628602"/>
            <a:ext cx="4041775" cy="3951288"/>
          </a:xfrm>
        </p:spPr>
        <p:txBody>
          <a:bodyPr/>
          <a:lstStyle/>
          <a:p>
            <a:r>
              <a:rPr lang="sk-SK" sz="3200" dirty="0" smtClean="0"/>
              <a:t>posielame hore-dole XML dokumenty</a:t>
            </a:r>
          </a:p>
          <a:p>
            <a:r>
              <a:rPr lang="sk-SK" sz="3200" dirty="0" smtClean="0"/>
              <a:t>jednoduchšia validácia tiel správ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20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Štýly sťažujú </a:t>
            </a:r>
            <a:r>
              <a:rPr lang="sk-SK" dirty="0" err="1" smtClean="0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b="1" dirty="0" err="1" smtClean="0">
                <a:solidFill>
                  <a:schemeClr val="accent6"/>
                </a:solidFill>
              </a:rPr>
              <a:t>Axis</a:t>
            </a:r>
            <a:r>
              <a:rPr lang="sk-SK" sz="3600" b="1" baseline="30000" dirty="0" smtClean="0">
                <a:solidFill>
                  <a:schemeClr val="accent6"/>
                </a:solidFill>
              </a:rPr>
              <a:t>[Java]</a:t>
            </a:r>
            <a:r>
              <a:rPr lang="sk-SK" sz="3600" b="1" dirty="0" smtClean="0">
                <a:solidFill>
                  <a:schemeClr val="accent6"/>
                </a:solidFill>
              </a:rPr>
              <a:t>, </a:t>
            </a:r>
            <a:r>
              <a:rPr lang="sk-SK" sz="3600" b="1" dirty="0" err="1" smtClean="0">
                <a:solidFill>
                  <a:schemeClr val="accent6"/>
                </a:solidFill>
              </a:rPr>
              <a:t>SoapServer</a:t>
            </a:r>
            <a:r>
              <a:rPr lang="sk-SK" sz="3600" b="1" baseline="30000" dirty="0" smtClean="0">
                <a:solidFill>
                  <a:schemeClr val="accent6"/>
                </a:solidFill>
              </a:rPr>
              <a:t>[PHP]</a:t>
            </a:r>
            <a:r>
              <a:rPr lang="sk-SK" sz="3600" dirty="0" smtClean="0"/>
              <a:t>: </a:t>
            </a:r>
            <a:r>
              <a:rPr lang="sk-SK" sz="3600" dirty="0" smtClean="0"/>
              <a:t>len RPC/</a:t>
            </a:r>
            <a:r>
              <a:rPr lang="sk-SK" sz="3600" dirty="0" err="1" smtClean="0"/>
              <a:t>encoded</a:t>
            </a:r>
            <a:endParaRPr lang="sk-SK" sz="3600" dirty="0" smtClean="0"/>
          </a:p>
          <a:p>
            <a:pPr marL="0" indent="0" algn="ctr">
              <a:buNone/>
            </a:pPr>
            <a:r>
              <a:rPr lang="sk-SK" sz="3600" dirty="0" err="1" smtClean="0"/>
              <a:t>vs</a:t>
            </a:r>
            <a:endParaRPr lang="sk-SK" sz="3600" dirty="0" smtClean="0"/>
          </a:p>
          <a:p>
            <a:pPr marL="0" indent="0" algn="ctr">
              <a:buNone/>
            </a:pPr>
            <a:r>
              <a:rPr lang="sk-SK" sz="3600" b="1" dirty="0" smtClean="0">
                <a:solidFill>
                  <a:schemeClr val="accent6"/>
                </a:solidFill>
              </a:rPr>
              <a:t>JAX-WS 2.0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dirty="0" smtClean="0">
                <a:solidFill>
                  <a:schemeClr val="accent6"/>
                </a:solidFill>
              </a:rPr>
              <a:t>:</a:t>
            </a:r>
            <a:r>
              <a:rPr lang="sk-SK" sz="3600" dirty="0" smtClean="0"/>
              <a:t> žiadny RPC/</a:t>
            </a:r>
            <a:r>
              <a:rPr lang="sk-SK" sz="3600" dirty="0" err="1" smtClean="0"/>
              <a:t>encoded</a:t>
            </a:r>
            <a:endParaRPr lang="sk-SK" sz="3600" dirty="0" smtClean="0"/>
          </a:p>
          <a:p>
            <a:pPr marL="0" indent="0" algn="ctr">
              <a:buNone/>
            </a:pPr>
            <a:r>
              <a:rPr lang="sk-SK" sz="3600" dirty="0" err="1" smtClean="0"/>
              <a:t>vs</a:t>
            </a:r>
            <a:endParaRPr lang="sk-SK" sz="3600" dirty="0" smtClean="0"/>
          </a:p>
          <a:p>
            <a:pPr marL="0" indent="0" algn="ctr">
              <a:buNone/>
            </a:pPr>
            <a:r>
              <a:rPr lang="sk-SK" sz="3600" b="1" dirty="0" smtClean="0">
                <a:solidFill>
                  <a:schemeClr val="accent6"/>
                </a:solidFill>
              </a:rPr>
              <a:t>.NET:</a:t>
            </a:r>
            <a:r>
              <a:rPr lang="sk-SK" sz="3600" dirty="0" smtClean="0"/>
              <a:t> len </a:t>
            </a:r>
            <a:r>
              <a:rPr lang="sk-SK" sz="3600" dirty="0" err="1" smtClean="0"/>
              <a:t>document</a:t>
            </a:r>
            <a:r>
              <a:rPr lang="sk-SK" sz="3600" dirty="0" smtClean="0"/>
              <a:t>/</a:t>
            </a:r>
            <a:r>
              <a:rPr lang="sk-SK" sz="3600" dirty="0" err="1" smtClean="0"/>
              <a:t>literal</a:t>
            </a:r>
            <a:r>
              <a:rPr lang="sk-SK" sz="3600" dirty="0" smtClean="0"/>
              <a:t>/</a:t>
            </a:r>
            <a:r>
              <a:rPr lang="sk-SK" sz="3600" dirty="0" err="1" smtClean="0"/>
              <a:t>wrapped</a:t>
            </a:r>
            <a:endParaRPr lang="sk-SK" sz="3600" dirty="0" smtClean="0"/>
          </a:p>
        </p:txBody>
      </p:sp>
    </p:spTree>
    <p:extLst>
      <p:ext uri="{BB962C8B-B14F-4D97-AF65-F5344CB8AC3E}">
        <p14:creationId xmlns:p14="http://schemas.microsoft.com/office/powerpoint/2010/main" val="11423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Aký štýl v praxi?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vývoj</a:t>
            </a:r>
            <a:r>
              <a:rPr lang="en-US" dirty="0" smtClean="0"/>
              <a:t> </a:t>
            </a:r>
            <a:r>
              <a:rPr lang="en-US" dirty="0" err="1" smtClean="0"/>
              <a:t>nových</a:t>
            </a:r>
            <a:r>
              <a:rPr lang="en-US" dirty="0" smtClean="0"/>
              <a:t> </a:t>
            </a:r>
            <a:r>
              <a:rPr lang="en-US" dirty="0" err="1" smtClean="0"/>
              <a:t>služieb</a:t>
            </a:r>
            <a:r>
              <a:rPr lang="en-US" dirty="0" smtClean="0"/>
              <a:t> </a:t>
            </a:r>
            <a:r>
              <a:rPr lang="en-US" dirty="0" err="1" smtClean="0"/>
              <a:t>vždy</a:t>
            </a:r>
            <a:r>
              <a:rPr lang="en-US" dirty="0" smtClean="0"/>
              <a:t> v </a:t>
            </a:r>
            <a:r>
              <a:rPr lang="en-US" dirty="0" smtClean="0">
                <a:solidFill>
                  <a:schemeClr val="accent6"/>
                </a:solidFill>
              </a:rPr>
              <a:t>document/literal</a:t>
            </a:r>
          </a:p>
          <a:p>
            <a:pPr lvl="1"/>
            <a:r>
              <a:rPr lang="en-US" dirty="0" err="1" smtClean="0"/>
              <a:t>podpora</a:t>
            </a:r>
            <a:r>
              <a:rPr lang="en-US" dirty="0" smtClean="0"/>
              <a:t> v .NET</a:t>
            </a:r>
          </a:p>
          <a:p>
            <a:pPr lvl="1"/>
            <a:r>
              <a:rPr lang="en-US" dirty="0" err="1" smtClean="0"/>
              <a:t>podpora</a:t>
            </a:r>
            <a:r>
              <a:rPr lang="en-US" dirty="0" smtClean="0"/>
              <a:t> v </a:t>
            </a:r>
            <a:r>
              <a:rPr lang="en-US" dirty="0" err="1" smtClean="0"/>
              <a:t>Jave</a:t>
            </a:r>
            <a:endParaRPr lang="en-US" dirty="0" smtClean="0"/>
          </a:p>
          <a:p>
            <a:pPr lvl="1"/>
            <a:r>
              <a:rPr lang="en-US" dirty="0" err="1" smtClean="0"/>
              <a:t>ostatné</a:t>
            </a:r>
            <a:r>
              <a:rPr lang="en-US" dirty="0" smtClean="0"/>
              <a:t> </a:t>
            </a:r>
            <a:r>
              <a:rPr lang="en-US" dirty="0" err="1" smtClean="0"/>
              <a:t>platformy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sú</a:t>
            </a:r>
            <a:r>
              <a:rPr lang="en-US" dirty="0" smtClean="0"/>
              <a:t> </a:t>
            </a:r>
            <a:r>
              <a:rPr lang="en-US" dirty="0" err="1" smtClean="0"/>
              <a:t>až</a:t>
            </a:r>
            <a:r>
              <a:rPr lang="en-US" dirty="0" smtClean="0"/>
              <a:t> </a:t>
            </a:r>
            <a:r>
              <a:rPr lang="en-US" dirty="0" err="1" smtClean="0"/>
              <a:t>také</a:t>
            </a:r>
            <a:r>
              <a:rPr lang="en-US" dirty="0" smtClean="0"/>
              <a:t> </a:t>
            </a:r>
            <a:r>
              <a:rPr lang="en-US" dirty="0" err="1" smtClean="0"/>
              <a:t>relevantné</a:t>
            </a:r>
            <a:endParaRPr lang="en-US" dirty="0" smtClean="0"/>
          </a:p>
          <a:p>
            <a:r>
              <a:rPr lang="en-US" dirty="0" err="1" smtClean="0"/>
              <a:t>rpc</a:t>
            </a:r>
            <a:r>
              <a:rPr lang="en-US" dirty="0" smtClean="0"/>
              <a:t>/literal a document/encoded </a:t>
            </a:r>
            <a:r>
              <a:rPr lang="en-US" dirty="0" err="1" smtClean="0"/>
              <a:t>sú</a:t>
            </a:r>
            <a:r>
              <a:rPr lang="en-US" dirty="0" smtClean="0"/>
              <a:t> </a:t>
            </a:r>
            <a:r>
              <a:rPr lang="en-US" dirty="0" err="1" smtClean="0"/>
              <a:t>obskúrne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rpc</a:t>
            </a:r>
            <a:r>
              <a:rPr lang="en-US" dirty="0" smtClean="0"/>
              <a:t>/encoded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povieme</a:t>
            </a:r>
            <a:r>
              <a:rPr lang="en-US" dirty="0" smtClean="0"/>
              <a:t> o </a:t>
            </a:r>
            <a:r>
              <a:rPr lang="en-US" dirty="0" err="1" smtClean="0"/>
              <a:t>chvíľu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 smtClean="0"/>
              <a:t>RPC/</a:t>
            </a:r>
            <a:r>
              <a:rPr lang="sk-SK" sz="6000" dirty="0" err="1" smtClean="0"/>
              <a:t>Encoded</a:t>
            </a:r>
            <a:r>
              <a:rPr lang="sk-SK" sz="6000" dirty="0" smtClean="0"/>
              <a:t> a Java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1599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je </a:t>
            </a:r>
            <a:r>
              <a:rPr lang="sk-SK" strike="sngStrike" dirty="0"/>
              <a:t>zlo</a:t>
            </a:r>
            <a:r>
              <a:rPr lang="sk-SK" dirty="0"/>
              <a:t> </a:t>
            </a:r>
            <a:r>
              <a:rPr lang="sk-SK" dirty="0" err="1"/>
              <a:t>nonštandard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nekompatibilné s </a:t>
            </a:r>
            <a:r>
              <a:rPr lang="sk-SK" dirty="0" smtClean="0"/>
              <a:t>WS-I</a:t>
            </a:r>
          </a:p>
          <a:p>
            <a:pPr lvl="1"/>
            <a:r>
              <a:rPr lang="sk-SK" dirty="0" smtClean="0"/>
              <a:t>celé RPC v SOAP je </a:t>
            </a:r>
            <a:r>
              <a:rPr lang="sk-SK" dirty="0" err="1" smtClean="0"/>
              <a:t>zastaralá</a:t>
            </a:r>
            <a:r>
              <a:rPr lang="sk-SK" dirty="0" smtClean="0"/>
              <a:t> paradigma</a:t>
            </a:r>
            <a:endParaRPr lang="sk-SK" dirty="0"/>
          </a:p>
          <a:p>
            <a:r>
              <a:rPr lang="en-US" dirty="0" smtClean="0"/>
              <a:t>ale </a:t>
            </a:r>
            <a:r>
              <a:rPr lang="en-US" dirty="0" err="1" smtClean="0"/>
              <a:t>stále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nájde</a:t>
            </a:r>
            <a:r>
              <a:rPr lang="en-US" dirty="0" smtClean="0"/>
              <a:t> v </a:t>
            </a:r>
            <a:r>
              <a:rPr lang="en-US" dirty="0" err="1" smtClean="0"/>
              <a:t>niektorých</a:t>
            </a:r>
            <a:r>
              <a:rPr lang="en-US" dirty="0" smtClean="0"/>
              <a:t> </a:t>
            </a:r>
            <a:r>
              <a:rPr lang="en-US" dirty="0" err="1" smtClean="0"/>
              <a:t>prastarých</a:t>
            </a:r>
            <a:r>
              <a:rPr lang="en-US" dirty="0" smtClean="0"/>
              <a:t> </a:t>
            </a:r>
            <a:r>
              <a:rPr lang="en-US" dirty="0" err="1" smtClean="0"/>
              <a:t>službách</a:t>
            </a:r>
            <a:endParaRPr lang="en-US" dirty="0" smtClean="0"/>
          </a:p>
          <a:p>
            <a:r>
              <a:rPr lang="en-US" dirty="0" err="1" smtClean="0"/>
              <a:t>spoznáme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deklarácie</a:t>
            </a:r>
            <a:r>
              <a:rPr lang="en-US" dirty="0" smtClean="0"/>
              <a:t> v </a:t>
            </a:r>
            <a:r>
              <a:rPr lang="en-US" dirty="0" err="1" smtClean="0"/>
              <a:t>bindingu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WSDL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RPC/Encoded do WSDL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wsdl:binding</a:t>
            </a:r>
            <a:r>
              <a:rPr lang="en-US" sz="2000" dirty="0"/>
              <a:t> </a:t>
            </a:r>
            <a:r>
              <a:rPr lang="is-IS" sz="2000" dirty="0" smtClean="0"/>
              <a:t>… </a:t>
            </a:r>
            <a:r>
              <a:rPr lang="en-US" sz="2000" dirty="0" err="1" smtClean="0"/>
              <a:t>xmlns:soap</a:t>
            </a:r>
            <a:r>
              <a:rPr lang="en-US" sz="2000" dirty="0" smtClean="0"/>
              <a:t>="</a:t>
            </a:r>
            <a:r>
              <a:rPr lang="en-US" sz="2000" dirty="0"/>
              <a:t>http://</a:t>
            </a:r>
            <a:r>
              <a:rPr lang="en-US" sz="2000" dirty="0" err="1"/>
              <a:t>schemas.xmlsoap.org</a:t>
            </a:r>
            <a:r>
              <a:rPr lang="en-US" sz="2000" dirty="0"/>
              <a:t>/</a:t>
            </a:r>
            <a:r>
              <a:rPr lang="en-US" sz="2000" dirty="0" err="1"/>
              <a:t>wsdl</a:t>
            </a:r>
            <a:r>
              <a:rPr lang="en-US" sz="2000" dirty="0"/>
              <a:t>/soap12/"&gt;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soap:binding</a:t>
            </a:r>
            <a:r>
              <a:rPr lang="en-US" sz="2000" dirty="0" smtClean="0"/>
              <a:t> </a:t>
            </a:r>
            <a:r>
              <a:rPr lang="en-US" sz="2000" dirty="0"/>
              <a:t>transport="http://</a:t>
            </a:r>
            <a:r>
              <a:rPr lang="en-US" sz="2000" dirty="0" err="1"/>
              <a:t>schemas.xmlsoap.org</a:t>
            </a:r>
            <a:r>
              <a:rPr lang="en-US" sz="2000" dirty="0"/>
              <a:t>/soap/http"/&gt;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</a:t>
            </a:r>
            <a:r>
              <a:rPr lang="en-US" sz="2000" dirty="0" err="1"/>
              <a:t>wsdl:operation</a:t>
            </a:r>
            <a:r>
              <a:rPr lang="en-US" sz="2000" dirty="0"/>
              <a:t> name="</a:t>
            </a:r>
            <a:r>
              <a:rPr lang="en-US" sz="2000" dirty="0" err="1"/>
              <a:t>GetExchangeRate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soap:operation</a:t>
            </a:r>
            <a:r>
              <a:rPr lang="en-US" sz="2000" dirty="0" smtClean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style="</a:t>
            </a:r>
            <a:r>
              <a:rPr lang="en-US" sz="2400" b="1" dirty="0" err="1">
                <a:solidFill>
                  <a:schemeClr val="accent6"/>
                </a:solidFill>
              </a:rPr>
              <a:t>rpc</a:t>
            </a:r>
            <a:r>
              <a:rPr lang="en-US" sz="2400" b="1" dirty="0">
                <a:solidFill>
                  <a:schemeClr val="accent6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soapActionRequired</a:t>
            </a:r>
            <a:r>
              <a:rPr lang="en-US" sz="2000" dirty="0"/>
              <a:t>="false"/&gt;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</a:t>
            </a:r>
            <a:r>
              <a:rPr lang="en-US" sz="2000" dirty="0" err="1"/>
              <a:t>wsdl:input</a:t>
            </a:r>
            <a:r>
              <a:rPr lang="en-US" sz="2000" dirty="0"/>
              <a:t> name</a:t>
            </a:r>
            <a:r>
              <a:rPr lang="en-US" sz="2000" dirty="0" smtClean="0"/>
              <a:t>=”</a:t>
            </a:r>
            <a:r>
              <a:rPr lang="en-US" sz="2000" dirty="0" err="1" smtClean="0"/>
              <a:t>GetExchangeRateInput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&lt;</a:t>
            </a:r>
            <a:r>
              <a:rPr lang="en-US" sz="2000" dirty="0" err="1" smtClean="0"/>
              <a:t>soap:body</a:t>
            </a:r>
            <a:r>
              <a:rPr lang="en-US" sz="2000" dirty="0" smtClean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use="encoded"</a:t>
            </a:r>
            <a:r>
              <a:rPr lang="en-US" sz="2000" dirty="0"/>
              <a:t> parts</a:t>
            </a:r>
            <a:r>
              <a:rPr lang="en-US" sz="2000" dirty="0" smtClean="0"/>
              <a:t>=”</a:t>
            </a:r>
            <a:r>
              <a:rPr lang="is-IS" sz="2000" dirty="0" smtClean="0"/>
              <a:t>…</a:t>
            </a:r>
            <a:r>
              <a:rPr lang="en-US" sz="2000" dirty="0" smtClean="0"/>
              <a:t>"/&gt;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&lt;/</a:t>
            </a:r>
            <a:r>
              <a:rPr lang="en-US" sz="2000" dirty="0" err="1"/>
              <a:t>wsdl:input</a:t>
            </a:r>
            <a:r>
              <a:rPr lang="en-US" sz="2000" dirty="0"/>
              <a:t>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&lt;/</a:t>
            </a:r>
            <a:r>
              <a:rPr lang="en-US" sz="2000" dirty="0" err="1"/>
              <a:t>wsdl:operation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/>
              <a:t>wsdl:binding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7486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RPC/</a:t>
            </a:r>
            <a:r>
              <a:rPr lang="sk-SK" dirty="0" err="1" smtClean="0"/>
              <a:t>Encoded</a:t>
            </a:r>
            <a:r>
              <a:rPr lang="sk-SK" dirty="0" smtClean="0"/>
              <a:t> </a:t>
            </a:r>
            <a:r>
              <a:rPr lang="sk-SK" dirty="0" smtClean="0"/>
              <a:t>a Java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Java klient k RPC/</a:t>
            </a:r>
            <a:r>
              <a:rPr lang="sk-SK" dirty="0" err="1" smtClean="0"/>
              <a:t>encoded</a:t>
            </a:r>
            <a:r>
              <a:rPr lang="sk-SK" dirty="0" smtClean="0"/>
              <a:t> službe: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historicky existuje aj</a:t>
            </a:r>
            <a:r>
              <a:rPr lang="sk-SK" dirty="0" smtClean="0"/>
              <a:t> </a:t>
            </a:r>
            <a:r>
              <a:rPr lang="sk-SK" dirty="0" smtClean="0"/>
              <a:t>JAX-RPC 1.0</a:t>
            </a:r>
          </a:p>
          <a:p>
            <a:pPr lvl="1"/>
            <a:r>
              <a:rPr lang="sk-SK" dirty="0" smtClean="0"/>
              <a:t>zmizlo z povrchu internetového</a:t>
            </a:r>
          </a:p>
          <a:p>
            <a:r>
              <a:rPr lang="sk-SK" dirty="0" smtClean="0"/>
              <a:t>JAX-RPC 2.0 = JAX-WS 2.0 = </a:t>
            </a:r>
            <a:r>
              <a:rPr lang="sk-SK" dirty="0" smtClean="0"/>
              <a:t>absolútne nepodporuje</a:t>
            </a:r>
            <a:r>
              <a:rPr lang="sk-SK" dirty="0" smtClean="0"/>
              <a:t> RPC/</a:t>
            </a:r>
            <a:r>
              <a:rPr lang="sk-SK" dirty="0" err="1" smtClean="0"/>
              <a:t>encoded</a:t>
            </a:r>
            <a:endParaRPr lang="sk-SK" dirty="0" smtClean="0"/>
          </a:p>
        </p:txBody>
      </p:sp>
      <p:sp>
        <p:nvSpPr>
          <p:cNvPr id="5" name="BlokTextu 4"/>
          <p:cNvSpPr txBox="1"/>
          <p:nvPr/>
        </p:nvSpPr>
        <p:spPr>
          <a:xfrm>
            <a:off x="539552" y="2276872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Apache </a:t>
            </a:r>
            <a:r>
              <a:rPr lang="sk-SK" sz="4000" dirty="0" err="1" smtClean="0"/>
              <a:t>Axis</a:t>
            </a:r>
            <a:r>
              <a:rPr lang="sk-SK" sz="4000" dirty="0" smtClean="0"/>
              <a:t> </a:t>
            </a:r>
            <a:r>
              <a:rPr lang="sk-SK" sz="4000" dirty="0" smtClean="0"/>
              <a:t>1.x</a:t>
            </a:r>
          </a:p>
        </p:txBody>
      </p:sp>
    </p:spTree>
    <p:extLst>
      <p:ext uri="{BB962C8B-B14F-4D97-AF65-F5344CB8AC3E}">
        <p14:creationId xmlns:p14="http://schemas.microsoft.com/office/powerpoint/2010/main" val="19410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Apache</a:t>
            </a:r>
            <a:r>
              <a:rPr lang="sk-SK" dirty="0" smtClean="0"/>
              <a:t> </a:t>
            </a:r>
            <a:r>
              <a:rPr lang="sk-SK" dirty="0" err="1" smtClean="0"/>
              <a:t>Axis</a:t>
            </a:r>
            <a:r>
              <a:rPr lang="sk-SK" dirty="0" smtClean="0"/>
              <a:t> 1.0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podpora </a:t>
            </a:r>
            <a:r>
              <a:rPr lang="sk-SK" sz="3600" b="1" dirty="0" smtClean="0">
                <a:solidFill>
                  <a:schemeClr val="accent6"/>
                </a:solidFill>
              </a:rPr>
              <a:t>RPC/</a:t>
            </a:r>
            <a:r>
              <a:rPr lang="sk-SK" sz="3600" b="1" dirty="0" err="1" smtClean="0">
                <a:solidFill>
                  <a:schemeClr val="accent6"/>
                </a:solidFill>
              </a:rPr>
              <a:t>encoded</a:t>
            </a:r>
            <a:endParaRPr lang="sk-SK" sz="3600" b="1" dirty="0" smtClean="0">
              <a:solidFill>
                <a:schemeClr val="accent6"/>
              </a:solidFill>
            </a:endParaRPr>
          </a:p>
          <a:p>
            <a:r>
              <a:rPr lang="sk-SK" dirty="0" smtClean="0"/>
              <a:t>posledná verzia z 2006 (1.4.1)</a:t>
            </a:r>
          </a:p>
          <a:p>
            <a:r>
              <a:rPr lang="sk-SK" dirty="0" smtClean="0"/>
              <a:t>ako-tak funguje</a:t>
            </a:r>
          </a:p>
          <a:p>
            <a:r>
              <a:rPr lang="sk-SK" dirty="0" smtClean="0"/>
              <a:t>existuje aj verzia 2.0</a:t>
            </a:r>
          </a:p>
          <a:p>
            <a:pPr lvl="1"/>
            <a:r>
              <a:rPr lang="sk-SK" dirty="0" smtClean="0"/>
              <a:t>kompletný </a:t>
            </a:r>
            <a:r>
              <a:rPr lang="sk-SK" dirty="0" err="1" smtClean="0"/>
              <a:t>rewrite</a:t>
            </a:r>
            <a:endParaRPr lang="sk-SK" dirty="0" smtClean="0"/>
          </a:p>
          <a:p>
            <a:pPr lvl="1"/>
            <a:r>
              <a:rPr lang="sk-SK" dirty="0" smtClean="0"/>
              <a:t>bez podpory RPC/</a:t>
            </a:r>
            <a:r>
              <a:rPr lang="sk-SK" dirty="0" err="1" smtClean="0"/>
              <a:t>encoded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0624" y="5589240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http://axis.apache.org/axis/</a:t>
            </a:r>
          </a:p>
        </p:txBody>
      </p:sp>
    </p:spTree>
    <p:extLst>
      <p:ext uri="{BB962C8B-B14F-4D97-AF65-F5344CB8AC3E}">
        <p14:creationId xmlns:p14="http://schemas.microsoft.com/office/powerpoint/2010/main" val="11351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260648"/>
            <a:ext cx="8568952" cy="626469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POST http://www.webservicex.net/stockquote.asmx</a:t>
            </a:r>
          </a:p>
          <a:p>
            <a:r>
              <a:rPr lang="sk-SK" sz="2400" dirty="0" err="1"/>
              <a:t>SOAPAction</a:t>
            </a:r>
            <a:r>
              <a:rPr lang="sk-SK" sz="2400" dirty="0"/>
              <a:t>: "http://www.webserviceX.NET/GetQuote"</a:t>
            </a:r>
          </a:p>
          <a:p>
            <a:r>
              <a:rPr lang="sk-SK" sz="2400" dirty="0" err="1"/>
              <a:t>Host</a:t>
            </a:r>
            <a:r>
              <a:rPr lang="sk-SK" sz="2400" dirty="0"/>
              <a:t>: </a:t>
            </a:r>
            <a:r>
              <a:rPr lang="sk-SK" sz="2400" dirty="0" err="1"/>
              <a:t>www.webservicex.net</a:t>
            </a:r>
            <a:endParaRPr lang="sk-SK" sz="2400" dirty="0"/>
          </a:p>
          <a:p>
            <a:r>
              <a:rPr lang="sk-SK" sz="2400" dirty="0" err="1"/>
              <a:t>Content-Type</a:t>
            </a:r>
            <a:r>
              <a:rPr lang="sk-SK" sz="2400" dirty="0"/>
              <a:t>: text/xml;charset=UTF-8</a:t>
            </a:r>
          </a:p>
          <a:p>
            <a:endParaRPr lang="sk-SK" sz="2400" b="1" dirty="0" smtClean="0"/>
          </a:p>
          <a:p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b="1" dirty="0" smtClean="0"/>
              <a:t>&lt;</a:t>
            </a:r>
            <a:r>
              <a:rPr lang="sk-SK" sz="2400" b="1" dirty="0" err="1" smtClean="0"/>
              <a:t>soap:Envelope</a:t>
            </a:r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 smtClean="0"/>
              <a:t>xmlns:soap="</a:t>
            </a:r>
            <a:r>
              <a:rPr lang="sk-SK" sz="2400" b="1" dirty="0" err="1"/>
              <a:t>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</a:t>
            </a:r>
            <a:r>
              <a:rPr lang="sk-SK" sz="2400" b="1" dirty="0" smtClean="0"/>
              <a:t>&lt;</a:t>
            </a:r>
            <a:r>
              <a:rPr lang="sk-SK" sz="2400" b="1" dirty="0" err="1" smtClean="0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</a:t>
            </a:r>
            <a:r>
              <a:rPr lang="sk-SK" sz="2400" b="1" dirty="0" smtClean="0"/>
              <a:t>&lt;</a:t>
            </a:r>
            <a:r>
              <a:rPr lang="sk-SK" sz="3600" b="1" dirty="0" err="1" smtClean="0">
                <a:solidFill>
                  <a:schemeClr val="accent2"/>
                </a:solidFill>
              </a:rPr>
              <a:t>GetQuote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xmlns="</a:t>
            </a:r>
            <a:r>
              <a:rPr lang="sk-SK" sz="2400" b="1" dirty="0" err="1"/>
              <a:t>http</a:t>
            </a:r>
            <a:r>
              <a:rPr lang="sk-SK" sz="2400" b="1" dirty="0"/>
              <a:t>://www.webserviceX.NET/"</a:t>
            </a:r>
            <a:r>
              <a:rPr lang="sk-SK" sz="2400" b="1" dirty="0" smtClean="0"/>
              <a:t>&gt;</a:t>
            </a:r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b="1" dirty="0"/>
              <a:t>           </a:t>
            </a:r>
            <a: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</a:rPr>
              <a:t>symbol&gt;AAPL&lt;/</a:t>
            </a:r>
            <a: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  <a:t>symbol&gt;</a:t>
            </a:r>
            <a:b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sz="2400" b="1" dirty="0"/>
              <a:t>       </a:t>
            </a:r>
            <a:r>
              <a:rPr lang="sk-SK" sz="2400" b="1" dirty="0" smtClean="0"/>
              <a:t>&lt;</a:t>
            </a:r>
            <a:r>
              <a:rPr lang="sk-SK" sz="3600" b="1" dirty="0" smtClean="0">
                <a:solidFill>
                  <a:schemeClr val="accent2"/>
                </a:solidFill>
              </a:rPr>
              <a:t>/</a:t>
            </a:r>
            <a:r>
              <a:rPr lang="sk-SK" sz="3600" b="1" dirty="0" err="1" smtClean="0">
                <a:solidFill>
                  <a:schemeClr val="accent2"/>
                </a:solidFill>
              </a:rPr>
              <a:t>GetQuote</a:t>
            </a:r>
            <a:r>
              <a:rPr lang="sk-SK" sz="2400" b="1" dirty="0" smtClean="0"/>
              <a:t>&gt;</a:t>
            </a:r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b="1" dirty="0"/>
              <a:t>   </a:t>
            </a:r>
            <a:r>
              <a:rPr lang="sk-SK" sz="2400" b="1" dirty="0" smtClean="0"/>
              <a:t>&lt;/</a:t>
            </a:r>
            <a:r>
              <a:rPr lang="sk-SK" sz="2400" b="1" dirty="0" err="1" smtClean="0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 smtClean="0"/>
              <a:t>&lt;/</a:t>
            </a:r>
            <a:r>
              <a:rPr lang="sk-SK" sz="2400" b="1" dirty="0" err="1" smtClean="0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748808" y="5302552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 smtClean="0"/>
              <a:t>Request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23528" y="260648"/>
            <a:ext cx="6552728" cy="2304256"/>
          </a:xfrm>
          <a:prstGeom prst="roundRect">
            <a:avLst>
              <a:gd name="adj" fmla="val 10604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1170112" y="3861048"/>
            <a:ext cx="7416824" cy="16561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SoapUI</a:t>
            </a:r>
            <a:r>
              <a:rPr lang="sk-SK" dirty="0" smtClean="0"/>
              <a:t> </a:t>
            </a:r>
            <a:r>
              <a:rPr lang="sk-SK" dirty="0" err="1" smtClean="0"/>
              <a:t>Preferences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308472"/>
            <a:ext cx="1101675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-1116632" y="4097394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4" name="BlokTextu 13"/>
          <p:cNvSpPr txBox="1"/>
          <p:nvPr/>
        </p:nvSpPr>
        <p:spPr>
          <a:xfrm>
            <a:off x="1835696" y="3717032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088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23"/>
            <a:ext cx="6912768" cy="64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6" y="188640"/>
            <a:ext cx="8457143" cy="646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1590110" y="1628800"/>
            <a:ext cx="6294257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320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63848" y="2204864"/>
            <a:ext cx="8640960" cy="201622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000" dirty="0" err="1" smtClean="0"/>
              <a:t>TranslatorLocator</a:t>
            </a:r>
            <a:r>
              <a:rPr lang="sk-SK" sz="3000" dirty="0" smtClean="0"/>
              <a:t> </a:t>
            </a:r>
            <a:r>
              <a:rPr lang="sk-SK" sz="3000" dirty="0" err="1" smtClean="0"/>
              <a:t>locator</a:t>
            </a:r>
            <a:r>
              <a:rPr lang="sk-SK" sz="3000" dirty="0" smtClean="0"/>
              <a:t> = </a:t>
            </a:r>
            <a:r>
              <a:rPr lang="sk-SK" sz="3000" dirty="0"/>
              <a:t>new </a:t>
            </a:r>
            <a:r>
              <a:rPr lang="sk-SK" sz="3000" dirty="0" err="1" smtClean="0"/>
              <a:t>TranslatorLocator</a:t>
            </a:r>
            <a:r>
              <a:rPr lang="sk-SK" sz="3000" dirty="0" smtClean="0"/>
              <a:t>(); </a:t>
            </a:r>
            <a:r>
              <a:rPr lang="sk-SK" sz="3000" dirty="0" err="1" smtClean="0"/>
              <a:t>TranslatorSoap</a:t>
            </a:r>
            <a:r>
              <a:rPr lang="sk-SK" sz="3000" dirty="0" smtClean="0"/>
              <a:t> </a:t>
            </a:r>
            <a:r>
              <a:rPr lang="sk-SK" sz="3000" dirty="0" err="1" smtClean="0"/>
              <a:t>translator</a:t>
            </a:r>
            <a:r>
              <a:rPr lang="sk-SK" sz="3000" dirty="0" smtClean="0"/>
              <a:t> = </a:t>
            </a:r>
            <a:r>
              <a:rPr lang="sk-SK" sz="3000" dirty="0" err="1" smtClean="0"/>
              <a:t>locator.getTranslatorSoap</a:t>
            </a:r>
            <a:r>
              <a:rPr lang="sk-SK" sz="3000" dirty="0" smtClean="0"/>
              <a:t>(); </a:t>
            </a:r>
            <a:r>
              <a:rPr lang="sk-SK" sz="3000" dirty="0" err="1" smtClean="0"/>
              <a:t>System.out.println</a:t>
            </a:r>
            <a:r>
              <a:rPr lang="sk-SK" sz="3000" dirty="0" smtClean="0"/>
              <a:t>(</a:t>
            </a:r>
            <a:r>
              <a:rPr lang="sk-SK" sz="3000" dirty="0" err="1" smtClean="0"/>
              <a:t>translator.translate</a:t>
            </a:r>
            <a:r>
              <a:rPr lang="sk-SK" sz="3000" dirty="0" smtClean="0"/>
              <a:t>("pes")); </a:t>
            </a:r>
            <a:endParaRPr lang="en-US" sz="3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6228184" y="260648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 smtClean="0"/>
              <a:t>Java</a:t>
            </a:r>
            <a:endParaRPr lang="sk-SK" sz="2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Java</a:t>
            </a:r>
            <a:r>
              <a:rPr lang="sk-SK" dirty="0" smtClean="0"/>
              <a:t> klient (</a:t>
            </a:r>
            <a:r>
              <a:rPr lang="sk-SK" dirty="0" err="1" smtClean="0"/>
              <a:t>main</a:t>
            </a:r>
            <a:r>
              <a:rPr lang="sk-SK" dirty="0" smtClean="0"/>
              <a:t>())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6225604" y="4581128"/>
            <a:ext cx="2664296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smtClean="0"/>
              <a:t>závislosť na knižniciach </a:t>
            </a:r>
            <a:r>
              <a:rPr lang="sk-SK" sz="3600" dirty="0" err="1" smtClean="0"/>
              <a:t>Axisu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5718651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395536" y="2636912"/>
            <a:ext cx="8064896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http://ics.upjs.sk/~</a:t>
            </a:r>
            <a:r>
              <a:rPr lang="sk-SK" sz="4400" dirty="0" smtClean="0"/>
              <a:t>novotnyr/</a:t>
            </a:r>
          </a:p>
          <a:p>
            <a:pPr algn="ctr"/>
            <a:r>
              <a:rPr lang="sk-SK" sz="4400" dirty="0" err="1" smtClean="0"/>
              <a:t>home</a:t>
            </a:r>
            <a:r>
              <a:rPr lang="sk-SK" sz="4400" dirty="0" smtClean="0"/>
              <a:t>/programovanie/</a:t>
            </a:r>
            <a:r>
              <a:rPr lang="sk-SK" sz="4400" dirty="0" err="1" smtClean="0"/>
              <a:t>java</a:t>
            </a:r>
            <a:r>
              <a:rPr lang="sk-SK" sz="4400" dirty="0" smtClean="0"/>
              <a:t>/</a:t>
            </a:r>
            <a:r>
              <a:rPr lang="sk-SK" sz="4400" dirty="0" err="1" smtClean="0"/>
              <a:t>axis-tutorial</a:t>
            </a:r>
            <a:r>
              <a:rPr lang="sk-SK" sz="4400" dirty="0" smtClean="0"/>
              <a:t>/</a:t>
            </a:r>
            <a:r>
              <a:rPr lang="sk-SK" sz="4400" dirty="0" err="1" smtClean="0"/>
              <a:t>axisTutorial.html</a:t>
            </a:r>
            <a:endParaRPr lang="sk-SK" sz="4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Článok o </a:t>
            </a:r>
            <a:r>
              <a:rPr lang="sk-SK" dirty="0" err="1" smtClean="0"/>
              <a:t>Axise</a:t>
            </a:r>
            <a:r>
              <a:rPr lang="sk-SK" dirty="0" smtClean="0"/>
              <a:t>: server + klient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89448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 smtClean="0"/>
              <a:t>SOAP a iné jazyky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11694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 smtClean="0"/>
              <a:t>Vytvorte "</a:t>
            </a:r>
            <a:r>
              <a:rPr lang="sk-SK" sz="4800" dirty="0" err="1" smtClean="0"/>
              <a:t>Hello</a:t>
            </a:r>
            <a:r>
              <a:rPr lang="sk-SK" sz="4800" dirty="0" smtClean="0"/>
              <a:t> </a:t>
            </a:r>
            <a:r>
              <a:rPr lang="sk-SK" sz="4800" dirty="0" err="1" smtClean="0"/>
              <a:t>World</a:t>
            </a:r>
            <a:r>
              <a:rPr lang="sk-SK" sz="4800" dirty="0" smtClean="0"/>
              <a:t>" </a:t>
            </a:r>
            <a:r>
              <a:rPr lang="sk-SK" sz="4800" dirty="0" err="1" smtClean="0"/>
              <a:t>endpoint</a:t>
            </a:r>
            <a:r>
              <a:rPr lang="sk-SK" sz="4800" dirty="0" smtClean="0"/>
              <a:t> v PHP</a:t>
            </a:r>
          </a:p>
        </p:txBody>
      </p:sp>
      <p:sp>
        <p:nvSpPr>
          <p:cNvPr id="3" name="BlokTextu 11"/>
          <p:cNvSpPr txBox="1"/>
          <p:nvPr/>
        </p:nvSpPr>
        <p:spPr>
          <a:xfrm>
            <a:off x="4499992" y="764704"/>
            <a:ext cx="4248472" cy="1600438"/>
          </a:xfrm>
          <a:prstGeom prst="roundRect">
            <a:avLst/>
          </a:prstGeom>
          <a:scene3d>
            <a:camera prst="perspectiveContrastingLeftFacing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Bonusov</a:t>
            </a:r>
            <a:r>
              <a:rPr lang="sk-SK" sz="4400" dirty="0" smtClean="0"/>
              <a:t>á sekcia</a:t>
            </a:r>
          </a:p>
          <a:p>
            <a:pPr algn="ctr"/>
            <a:r>
              <a:rPr lang="sk-SK" sz="4400" dirty="0" smtClean="0"/>
              <a:t>na </a:t>
            </a:r>
            <a:r>
              <a:rPr lang="sk-SK" sz="4400" dirty="0" err="1" smtClean="0"/>
              <a:t>samoštúdium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7305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SoapServer</a:t>
            </a:r>
            <a:r>
              <a:rPr lang="sk-SK" dirty="0" smtClean="0"/>
              <a:t>: štandard v PHP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dirty="0" smtClean="0"/>
              <a:t>zabudovaný v PHP</a:t>
            </a:r>
          </a:p>
          <a:p>
            <a:r>
              <a:rPr lang="sk-SK" dirty="0" smtClean="0"/>
              <a:t>len RPC/</a:t>
            </a:r>
            <a:r>
              <a:rPr lang="sk-SK" dirty="0" err="1" smtClean="0"/>
              <a:t>encoded</a:t>
            </a:r>
            <a:endParaRPr lang="sk-SK" dirty="0" smtClean="0"/>
          </a:p>
          <a:p>
            <a:r>
              <a:rPr lang="sk-SK" b="1" dirty="0" smtClean="0">
                <a:solidFill>
                  <a:schemeClr val="accent6"/>
                </a:solidFill>
              </a:rPr>
              <a:t>biedna</a:t>
            </a:r>
            <a:r>
              <a:rPr lang="sk-SK" dirty="0" smtClean="0">
                <a:solidFill>
                  <a:schemeClr val="accent6"/>
                </a:solidFill>
              </a:rPr>
              <a:t> </a:t>
            </a:r>
            <a:r>
              <a:rPr lang="sk-SK" dirty="0" smtClean="0"/>
              <a:t>dokumentácia</a:t>
            </a:r>
          </a:p>
          <a:p>
            <a:r>
              <a:rPr lang="sk-SK" dirty="0"/>
              <a:t>implementácia v </a:t>
            </a:r>
            <a:r>
              <a:rPr lang="sk-SK" b="1" dirty="0">
                <a:solidFill>
                  <a:schemeClr val="accent6"/>
                </a:solidFill>
              </a:rPr>
              <a:t>C</a:t>
            </a:r>
          </a:p>
          <a:p>
            <a:r>
              <a:rPr lang="sk-SK" dirty="0" smtClean="0"/>
              <a:t>vývoj prakticky ustal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http://php.net/manual/en/class.soapserver.php</a:t>
            </a:r>
          </a:p>
        </p:txBody>
      </p:sp>
    </p:spTree>
    <p:extLst>
      <p:ext uri="{BB962C8B-B14F-4D97-AF65-F5344CB8AC3E}">
        <p14:creationId xmlns:p14="http://schemas.microsoft.com/office/powerpoint/2010/main" val="6326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PhpWsdl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nadstavba </a:t>
            </a:r>
            <a:r>
              <a:rPr lang="sk-SK" sz="3600" dirty="0"/>
              <a:t>nad </a:t>
            </a:r>
            <a:r>
              <a:rPr lang="sk-SK" sz="3600" dirty="0" err="1" smtClean="0"/>
              <a:t>SoapServerom</a:t>
            </a:r>
            <a:endParaRPr lang="sk-SK" sz="3600" dirty="0" smtClean="0"/>
          </a:p>
          <a:p>
            <a:r>
              <a:rPr lang="sk-SK" sz="3600" dirty="0" smtClean="0"/>
              <a:t>lepšie API</a:t>
            </a:r>
          </a:p>
          <a:p>
            <a:r>
              <a:rPr lang="sk-SK" sz="3600" b="1" dirty="0" smtClean="0">
                <a:solidFill>
                  <a:schemeClr val="accent6"/>
                </a:solidFill>
              </a:rPr>
              <a:t>automatické</a:t>
            </a:r>
            <a:r>
              <a:rPr lang="sk-SK" sz="3600" dirty="0" smtClean="0"/>
              <a:t> generovanie </a:t>
            </a:r>
            <a:r>
              <a:rPr lang="sk-SK" sz="3600" b="1" dirty="0" smtClean="0">
                <a:solidFill>
                  <a:schemeClr val="accent6"/>
                </a:solidFill>
              </a:rPr>
              <a:t>WSDL</a:t>
            </a:r>
          </a:p>
          <a:p>
            <a:pPr lvl="1"/>
            <a:r>
              <a:rPr lang="sk-SK" sz="3200" dirty="0" smtClean="0"/>
              <a:t>a rozličných klientov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</a:t>
            </a:r>
            <a:r>
              <a:rPr lang="sk-SK" sz="3200" dirty="0" smtClean="0"/>
              <a:t>code.google.com/p/php-wsdl-creator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1072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Inštalácia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stiahnuť z webu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rozbaliť do adresára viditeľného v </a:t>
            </a:r>
            <a:r>
              <a:rPr lang="sk-SK" sz="3600" dirty="0" err="1" smtClean="0"/>
              <a:t>Apachi</a:t>
            </a:r>
            <a:endParaRPr lang="sk-SK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vytvoriť adresár pre </a:t>
            </a:r>
            <a:r>
              <a:rPr lang="sk-SK" sz="3600" dirty="0" err="1" smtClean="0"/>
              <a:t>cache</a:t>
            </a:r>
            <a:r>
              <a:rPr lang="sk-SK" sz="3600" dirty="0" smtClean="0"/>
              <a:t> a nastaviť na </a:t>
            </a:r>
            <a:r>
              <a:rPr lang="sk-SK" sz="3600" dirty="0" err="1" smtClean="0"/>
              <a:t>zápsi</a:t>
            </a:r>
            <a:endParaRPr lang="sk-SK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vyrobiť obslužnú triedu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vyrobiť obal pre konfiguráciu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9557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4596" y="980356"/>
            <a:ext cx="8756872" cy="5112568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k-SK" sz="2400" dirty="0"/>
              <a:t>HTTP/1.1 200 OK</a:t>
            </a:r>
            <a:br>
              <a:rPr lang="sk-SK" sz="2400" dirty="0"/>
            </a:br>
            <a:r>
              <a:rPr lang="sk-SK" sz="2400" dirty="0" err="1"/>
              <a:t>Content-Type</a:t>
            </a:r>
            <a:r>
              <a:rPr lang="sk-SK" sz="2400" dirty="0"/>
              <a:t>: text/</a:t>
            </a:r>
            <a:r>
              <a:rPr lang="sk-SK" sz="2400" dirty="0" err="1"/>
              <a:t>xml</a:t>
            </a:r>
            <a:r>
              <a:rPr lang="sk-SK" sz="2400" dirty="0"/>
              <a:t>; charset="utf-8"</a:t>
            </a:r>
            <a:br>
              <a:rPr lang="sk-SK" sz="2400" dirty="0"/>
            </a:br>
            <a:r>
              <a:rPr lang="sk-SK" sz="2400" dirty="0" err="1"/>
              <a:t>Content-Length</a:t>
            </a:r>
            <a:r>
              <a:rPr lang="sk-SK" sz="2400" dirty="0"/>
              <a:t>: </a:t>
            </a:r>
            <a:r>
              <a:rPr lang="sk-SK" sz="2400" dirty="0" err="1"/>
              <a:t>nnnn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/>
            </a:r>
            <a:br>
              <a:rPr lang="sk-SK" sz="2400" dirty="0"/>
            </a:br>
            <a:r>
              <a:rPr lang="sk-SK" sz="2400" b="1" dirty="0" smtClean="0"/>
              <a:t>&lt;</a:t>
            </a:r>
            <a:r>
              <a:rPr lang="sk-SK" sz="2400" b="1" dirty="0" err="1" smtClean="0"/>
              <a:t>soap:Envelope</a:t>
            </a:r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 smtClean="0"/>
              <a:t>xmlns:soap="</a:t>
            </a:r>
            <a:r>
              <a:rPr lang="sk-SK" sz="2400" b="1" dirty="0" err="1"/>
              <a:t>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</a:t>
            </a:r>
            <a:r>
              <a:rPr lang="sk-SK" sz="2400" b="1" dirty="0" smtClean="0"/>
              <a:t>&lt;</a:t>
            </a:r>
            <a:r>
              <a:rPr lang="sk-SK" sz="2400" b="1" dirty="0" err="1" smtClean="0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</a:t>
            </a:r>
            <a:r>
              <a:rPr lang="sk-SK" sz="2400" b="1" dirty="0" smtClean="0"/>
              <a:t>&lt;</a:t>
            </a:r>
            <a:r>
              <a:rPr lang="sk-SK" sz="2400" b="1" dirty="0" err="1" smtClean="0"/>
              <a:t>GetQuoteResult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xmlns</a:t>
            </a:r>
            <a:r>
              <a:rPr lang="sk-SK" sz="2400" b="1" dirty="0" err="1"/>
              <a:t>="http</a:t>
            </a:r>
            <a:r>
              <a:rPr lang="sk-SK" sz="2400" b="1" dirty="0"/>
              <a:t>://www.webserviceX.NET/""&gt;</a:t>
            </a:r>
            <a:br>
              <a:rPr lang="sk-SK" sz="2400" b="1" dirty="0"/>
            </a:br>
            <a:r>
              <a:rPr lang="sk-SK" sz="2400" b="1" dirty="0"/>
              <a:t>           &lt;Price&gt;34.5&lt;/Price&gt;</a:t>
            </a:r>
            <a:br>
              <a:rPr lang="sk-SK" sz="2400" b="1" dirty="0"/>
            </a:br>
            <a:r>
              <a:rPr lang="sk-SK" sz="2400" b="1" dirty="0"/>
              <a:t>       </a:t>
            </a:r>
            <a:r>
              <a:rPr lang="sk-SK" sz="2400" b="1" dirty="0" smtClean="0"/>
              <a:t>&lt;/</a:t>
            </a:r>
            <a:r>
              <a:rPr lang="sk-SK" sz="2400" b="1" dirty="0" err="1" smtClean="0"/>
              <a:t>GetQuoteResult</a:t>
            </a:r>
            <a:r>
              <a:rPr lang="sk-SK" sz="2400" b="1" dirty="0" smtClean="0"/>
              <a:t>&gt;</a:t>
            </a:r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b="1" dirty="0"/>
              <a:t>   </a:t>
            </a:r>
            <a:r>
              <a:rPr lang="sk-SK" sz="2400" b="1" dirty="0" smtClean="0"/>
              <a:t>&lt;/</a:t>
            </a:r>
            <a:r>
              <a:rPr lang="sk-SK" sz="2400" b="1" dirty="0" err="1" smtClean="0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 smtClean="0"/>
              <a:t>&lt;/</a:t>
            </a:r>
            <a:r>
              <a:rPr lang="sk-SK" sz="2400" b="1" dirty="0" err="1" smtClean="0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653188" y="980356"/>
            <a:ext cx="344222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 smtClean="0"/>
              <a:t>Response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36552" y="979612"/>
            <a:ext cx="5040560" cy="1440904"/>
          </a:xfrm>
          <a:prstGeom prst="roundRect">
            <a:avLst>
              <a:gd name="adj" fmla="val 10137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1331640" y="3645024"/>
            <a:ext cx="7344816" cy="11521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9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class</a:t>
            </a:r>
            <a:r>
              <a:rPr lang="sk-SK" sz="2400" dirty="0"/>
              <a:t> </a:t>
            </a:r>
            <a:r>
              <a:rPr lang="sk-SK" sz="2400" dirty="0" err="1"/>
              <a:t>Translator</a:t>
            </a:r>
            <a:r>
              <a:rPr lang="sk-SK" sz="2400" dirty="0"/>
              <a:t> {</a:t>
            </a:r>
          </a:p>
          <a:p>
            <a:r>
              <a:rPr lang="sk-SK" sz="2400" dirty="0"/>
              <a:t>	/**</a:t>
            </a:r>
          </a:p>
          <a:p>
            <a:r>
              <a:rPr lang="sk-SK" sz="2400" dirty="0"/>
              <a:t>	* @</a:t>
            </a:r>
            <a:r>
              <a:rPr lang="sk-SK" sz="2400" dirty="0" err="1"/>
              <a:t>param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r>
              <a:rPr lang="sk-SK" sz="2400" dirty="0"/>
              <a:t> $</a:t>
            </a:r>
            <a:r>
              <a:rPr lang="sk-SK" sz="2400" dirty="0" err="1"/>
              <a:t>word</a:t>
            </a:r>
            <a:endParaRPr lang="sk-SK" sz="2400" dirty="0"/>
          </a:p>
          <a:p>
            <a:r>
              <a:rPr lang="sk-SK" sz="2400" dirty="0"/>
              <a:t>	* @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endParaRPr lang="sk-SK" sz="2400" dirty="0"/>
          </a:p>
          <a:p>
            <a:r>
              <a:rPr lang="sk-SK" sz="2400" dirty="0"/>
              <a:t>	*/</a:t>
            </a:r>
          </a:p>
          <a:p>
            <a:r>
              <a:rPr lang="sk-SK" sz="2400" dirty="0"/>
              <a:t>	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function</a:t>
            </a:r>
            <a:r>
              <a:rPr lang="sk-SK" sz="2400" dirty="0"/>
              <a:t> </a:t>
            </a:r>
            <a:r>
              <a:rPr lang="sk-SK" sz="3200" b="1" dirty="0" err="1">
                <a:solidFill>
                  <a:schemeClr val="accent2"/>
                </a:solidFill>
              </a:rPr>
              <a:t>translate</a:t>
            </a:r>
            <a:r>
              <a:rPr lang="sk-SK" sz="2400" dirty="0"/>
              <a:t>($</a:t>
            </a:r>
            <a:r>
              <a:rPr lang="sk-SK" sz="2400" dirty="0" err="1"/>
              <a:t>word</a:t>
            </a:r>
            <a:r>
              <a:rPr lang="sk-SK" sz="2400" dirty="0"/>
              <a:t>) {</a:t>
            </a:r>
          </a:p>
          <a:p>
            <a:r>
              <a:rPr lang="sk-SK" sz="2400" dirty="0"/>
              <a:t>		$</a:t>
            </a:r>
            <a:r>
              <a:rPr lang="sk-SK" sz="2400" dirty="0" err="1"/>
              <a:t>dictionary</a:t>
            </a:r>
            <a:r>
              <a:rPr lang="sk-SK" sz="2400" dirty="0"/>
              <a:t> = </a:t>
            </a:r>
            <a:r>
              <a:rPr lang="sk-SK" sz="2400" dirty="0" err="1"/>
              <a:t>array</a:t>
            </a:r>
            <a:r>
              <a:rPr lang="sk-SK" sz="2400" dirty="0"/>
              <a:t>("macka" =&gt; "</a:t>
            </a:r>
            <a:r>
              <a:rPr lang="sk-SK" sz="2400" dirty="0" err="1"/>
              <a:t>cat</a:t>
            </a:r>
            <a:r>
              <a:rPr lang="sk-SK" sz="2400" dirty="0"/>
              <a:t>", "pes" =&gt; "</a:t>
            </a:r>
            <a:r>
              <a:rPr lang="sk-SK" sz="2400" dirty="0" err="1"/>
              <a:t>dog</a:t>
            </a:r>
            <a:r>
              <a:rPr lang="sk-SK" sz="2400" dirty="0"/>
              <a:t>");</a:t>
            </a:r>
          </a:p>
          <a:p>
            <a:r>
              <a:rPr lang="sk-SK" sz="2400" dirty="0"/>
              <a:t>		$word=utf8_decode($word);</a:t>
            </a:r>
          </a:p>
          <a:p>
            <a:r>
              <a:rPr lang="sk-SK" sz="2400" dirty="0"/>
              <a:t>		</a:t>
            </a:r>
            <a:r>
              <a:rPr lang="sk-SK" sz="2400" dirty="0" err="1"/>
              <a:t>if</a:t>
            </a:r>
            <a:r>
              <a:rPr lang="sk-SK" sz="2400" dirty="0"/>
              <a:t>(</a:t>
            </a:r>
            <a:r>
              <a:rPr lang="sk-SK" sz="2400" dirty="0" err="1"/>
              <a:t>isset</a:t>
            </a:r>
            <a:r>
              <a:rPr lang="sk-SK" sz="2400" dirty="0"/>
              <a:t>($</a:t>
            </a:r>
            <a:r>
              <a:rPr lang="sk-SK" sz="2400" dirty="0" err="1"/>
              <a:t>dictionary</a:t>
            </a:r>
            <a:r>
              <a:rPr lang="sk-SK" sz="2400" dirty="0"/>
              <a:t>[$</a:t>
            </a:r>
            <a:r>
              <a:rPr lang="sk-SK" sz="2400" dirty="0" err="1"/>
              <a:t>word</a:t>
            </a:r>
            <a:r>
              <a:rPr lang="sk-SK" sz="2400" dirty="0"/>
              <a:t>]))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utf8_encode($dictionary[$word]);</a:t>
            </a:r>
          </a:p>
          <a:p>
            <a:r>
              <a:rPr lang="sk-SK" sz="2400" dirty="0"/>
              <a:t>		} </a:t>
            </a:r>
            <a:r>
              <a:rPr lang="sk-SK" sz="2400" dirty="0" err="1"/>
              <a:t>else</a:t>
            </a:r>
            <a:r>
              <a:rPr lang="sk-SK" sz="2400" dirty="0"/>
              <a:t>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"???";</a:t>
            </a:r>
          </a:p>
          <a:p>
            <a:r>
              <a:rPr lang="sk-SK" sz="2400" dirty="0"/>
              <a:t>		}</a:t>
            </a:r>
          </a:p>
          <a:p>
            <a:r>
              <a:rPr lang="sk-SK" sz="2400" dirty="0"/>
              <a:t>	}</a:t>
            </a:r>
          </a:p>
          <a:p>
            <a:r>
              <a:rPr lang="sk-SK" sz="2400" dirty="0"/>
              <a:t>}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88224" y="234752"/>
            <a:ext cx="230425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smtClean="0"/>
              <a:t>PHP</a:t>
            </a:r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178124" y="949841"/>
            <a:ext cx="3456384" cy="1543055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1363823"/>
            <a:ext cx="266429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smtClean="0"/>
              <a:t>dátové typy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2411760" y="5296689"/>
            <a:ext cx="648072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sk-SK"/>
            </a:defPPr>
            <a:lvl1pPr algn="ctr">
              <a:defRPr sz="3600"/>
            </a:lvl1pPr>
          </a:lstStyle>
          <a:p>
            <a:r>
              <a:rPr lang="sk-SK" dirty="0" err="1"/>
              <a:t>translate</a:t>
            </a:r>
            <a:r>
              <a:rPr lang="sk-SK" dirty="0"/>
              <a:t>(): zverejnená operácia</a:t>
            </a:r>
          </a:p>
          <a:p>
            <a:r>
              <a:rPr lang="sk-SK" dirty="0"/>
              <a:t>utf8_????(): konverzné operácie</a:t>
            </a:r>
          </a:p>
        </p:txBody>
      </p:sp>
    </p:spTree>
    <p:extLst>
      <p:ext uri="{BB962C8B-B14F-4D97-AF65-F5344CB8AC3E}">
        <p14:creationId xmlns:p14="http://schemas.microsoft.com/office/powerpoint/2010/main" val="9384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class.translator.php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class.phpwsdl.php</a:t>
            </a:r>
            <a:r>
              <a:rPr lang="en-US" sz="3200" dirty="0"/>
              <a:t>');</a:t>
            </a:r>
          </a:p>
          <a:p>
            <a:endParaRPr lang="sk-SK" sz="3200" dirty="0" smtClean="0"/>
          </a:p>
          <a:p>
            <a:r>
              <a:rPr lang="en-US" sz="3200" dirty="0" smtClean="0"/>
              <a:t>$</a:t>
            </a:r>
            <a:r>
              <a:rPr lang="en-US" sz="3200" dirty="0"/>
              <a:t>soap=</a:t>
            </a:r>
            <a:r>
              <a:rPr lang="en-US" sz="3200" dirty="0" err="1"/>
              <a:t>PhpWsdl</a:t>
            </a:r>
            <a:r>
              <a:rPr lang="en-US" sz="3200" dirty="0"/>
              <a:t>::</a:t>
            </a:r>
            <a:r>
              <a:rPr lang="en-US" sz="3200" dirty="0" err="1"/>
              <a:t>CreateInstance</a:t>
            </a:r>
            <a:r>
              <a:rPr lang="en-US" sz="3200" dirty="0"/>
              <a:t>(null, null, './cache', </a:t>
            </a:r>
            <a:endParaRPr lang="sk-SK" sz="3200" dirty="0" smtClean="0"/>
          </a:p>
          <a:p>
            <a:r>
              <a:rPr lang="sk-SK" sz="3200" dirty="0"/>
              <a:t>	</a:t>
            </a:r>
            <a:r>
              <a:rPr lang="en-US" sz="3200" dirty="0" smtClean="0"/>
              <a:t>Array('</a:t>
            </a:r>
            <a:r>
              <a:rPr lang="en-US" sz="3200" dirty="0" err="1" smtClean="0"/>
              <a:t>class.translator.php</a:t>
            </a:r>
            <a:r>
              <a:rPr lang="en-US" sz="3200" dirty="0"/>
              <a:t>'), </a:t>
            </a:r>
            <a:endParaRPr lang="sk-SK" sz="3200" dirty="0" smtClean="0"/>
          </a:p>
          <a:p>
            <a:r>
              <a:rPr lang="sk-SK" sz="3200" dirty="0"/>
              <a:t>	</a:t>
            </a:r>
            <a:r>
              <a:rPr lang="en-US" sz="3200" dirty="0" smtClean="0"/>
              <a:t>null</a:t>
            </a:r>
            <a:r>
              <a:rPr lang="en-US" sz="3200" dirty="0"/>
              <a:t>, null, null, false, false</a:t>
            </a:r>
            <a:r>
              <a:rPr lang="en-US" sz="3200" dirty="0" smtClean="0"/>
              <a:t>); </a:t>
            </a:r>
            <a:endParaRPr lang="sk-SK" sz="3200" dirty="0" smtClean="0"/>
          </a:p>
          <a:p>
            <a:endParaRPr lang="sk-SK" sz="3200" dirty="0" smtClean="0"/>
          </a:p>
          <a:p>
            <a:r>
              <a:rPr lang="en-US" sz="3200" dirty="0" err="1" smtClean="0"/>
              <a:t>ini_set</a:t>
            </a:r>
            <a:r>
              <a:rPr lang="en-US" sz="3200" dirty="0"/>
              <a:t>('soap.wsdl_cache_enabled',0);</a:t>
            </a:r>
          </a:p>
          <a:p>
            <a:r>
              <a:rPr lang="en-US" sz="3200" dirty="0" err="1"/>
              <a:t>PhpWsdl</a:t>
            </a:r>
            <a:r>
              <a:rPr lang="en-US" sz="3200" dirty="0"/>
              <a:t>::$</a:t>
            </a:r>
            <a:r>
              <a:rPr lang="en-US" sz="3200" dirty="0" err="1"/>
              <a:t>CacheTime</a:t>
            </a:r>
            <a:r>
              <a:rPr lang="en-US" sz="3200" dirty="0"/>
              <a:t>=0;</a:t>
            </a:r>
          </a:p>
          <a:p>
            <a:endParaRPr lang="sk-SK" sz="3200" dirty="0" smtClean="0"/>
          </a:p>
          <a:p>
            <a:r>
              <a:rPr lang="en-US" sz="3200" dirty="0" smtClean="0"/>
              <a:t>$</a:t>
            </a:r>
            <a:r>
              <a:rPr lang="en-US" sz="3200" dirty="0"/>
              <a:t>soap-&gt;</a:t>
            </a:r>
            <a:r>
              <a:rPr lang="en-US" sz="3200" dirty="0" err="1"/>
              <a:t>RunServer</a:t>
            </a:r>
            <a:r>
              <a:rPr lang="en-US" sz="3200" dirty="0"/>
              <a:t>();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228184" y="407707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vypnutie </a:t>
            </a:r>
            <a:r>
              <a:rPr lang="sk-SK" sz="2800" dirty="0" err="1" smtClean="0"/>
              <a:t>cache</a:t>
            </a:r>
            <a:r>
              <a:rPr lang="sk-SK" sz="2800" dirty="0" smtClean="0"/>
              <a:t> pre WSDL</a:t>
            </a:r>
            <a:endParaRPr lang="sk-SK" sz="2800" dirty="0"/>
          </a:p>
        </p:txBody>
      </p:sp>
      <p:sp>
        <p:nvSpPr>
          <p:cNvPr id="11" name="BlokTextu 10"/>
          <p:cNvSpPr txBox="1"/>
          <p:nvPr/>
        </p:nvSpPr>
        <p:spPr>
          <a:xfrm>
            <a:off x="6216848" y="263691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vytvorenie inštancie</a:t>
            </a:r>
            <a:endParaRPr lang="sk-SK" sz="2800" dirty="0"/>
          </a:p>
        </p:txBody>
      </p:sp>
      <p:sp>
        <p:nvSpPr>
          <p:cNvPr id="12" name="BlokTextu 11"/>
          <p:cNvSpPr txBox="1"/>
          <p:nvPr/>
        </p:nvSpPr>
        <p:spPr>
          <a:xfrm>
            <a:off x="6216848" y="692696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obslužná trieda + jadro</a:t>
            </a:r>
            <a:endParaRPr lang="sk-SK" sz="2800" dirty="0"/>
          </a:p>
        </p:txBody>
      </p:sp>
      <p:sp>
        <p:nvSpPr>
          <p:cNvPr id="13" name="BlokTextu 12"/>
          <p:cNvSpPr txBox="1"/>
          <p:nvPr/>
        </p:nvSpPr>
        <p:spPr>
          <a:xfrm>
            <a:off x="6216848" y="5517232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spustenie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0939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Parametre konštruktora</a:t>
            </a:r>
            <a:endParaRPr lang="sk-SK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916832"/>
          <a:ext cx="8229600" cy="451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menný priestor sa určí automaticky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URL pre </a:t>
                      </a:r>
                      <a:r>
                        <a:rPr lang="sk-SK" sz="2200" dirty="0" err="1" smtClean="0"/>
                        <a:t>endpoint</a:t>
                      </a:r>
                      <a:r>
                        <a:rPr lang="sk-SK" sz="2200" dirty="0" smtClean="0"/>
                        <a:t> sa určí automaticky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smtClean="0"/>
                        <a:t>"./</a:t>
                      </a:r>
                      <a:r>
                        <a:rPr lang="sk-SK" sz="2200" b="1" dirty="0" err="1" smtClean="0"/>
                        <a:t>cache</a:t>
                      </a:r>
                      <a:r>
                        <a:rPr lang="sk-SK" sz="2200" b="1" dirty="0" smtClean="0"/>
                        <a:t>"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adresár s </a:t>
                      </a:r>
                      <a:r>
                        <a:rPr lang="sk-SK" sz="2200" dirty="0" err="1" smtClean="0"/>
                        <a:t>cache</a:t>
                      </a:r>
                      <a:r>
                        <a:rPr lang="sk-SK" sz="2200" baseline="0" dirty="0" smtClean="0"/>
                        <a:t> (s právom na zápis)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Array</a:t>
                      </a:r>
                      <a:r>
                        <a:rPr lang="sk-SK" sz="2200" b="1" dirty="0" smtClean="0"/>
                        <a:t>("</a:t>
                      </a:r>
                      <a:r>
                        <a:rPr lang="sk-SK" sz="2200" b="1" dirty="0" err="1" smtClean="0"/>
                        <a:t>class.translator.php</a:t>
                      </a:r>
                      <a:r>
                        <a:rPr lang="sk-SK" sz="2200" b="1" dirty="0" smtClean="0"/>
                        <a:t>")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obslužné triedy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názov obslužnej triedy sa určí automaticky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zverejnené</a:t>
                      </a:r>
                      <a:r>
                        <a:rPr lang="sk-SK" sz="2200" baseline="0" dirty="0" smtClean="0"/>
                        <a:t> metódy sú anotované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komplexné typy sú anotované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neposielať</a:t>
                      </a:r>
                      <a:r>
                        <a:rPr lang="sk-SK" sz="2200" baseline="0" dirty="0" smtClean="0"/>
                        <a:t> hneď WSDL</a:t>
                      </a:r>
                      <a:endParaRPr lang="sk-SK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 smtClean="0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 smtClean="0"/>
                        <a:t>server ne</a:t>
                      </a:r>
                      <a:r>
                        <a:rPr lang="sk-SK" sz="2200" baseline="0" dirty="0" smtClean="0"/>
                        <a:t>spúšťať v konštruktore</a:t>
                      </a:r>
                      <a:endParaRPr lang="sk-SK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9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0" y="620688"/>
            <a:ext cx="8644024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0"/>
            <a:ext cx="8136904" cy="643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40152" y="1052736"/>
            <a:ext cx="2664296" cy="1532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automaticky generované WSDL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6084168" y="3151295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979712" y="4437112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1979712" y="3861048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7634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 smtClean="0"/>
              <a:t>Vytvorte </a:t>
            </a:r>
            <a:r>
              <a:rPr lang="sk-SK" sz="4800" dirty="0" err="1" smtClean="0"/>
              <a:t>pythonovského</a:t>
            </a:r>
            <a:r>
              <a:rPr lang="sk-SK" sz="4800" dirty="0" smtClean="0"/>
              <a:t> klienta k JAX-WS službe</a:t>
            </a:r>
            <a:endParaRPr lang="sk-SK" sz="4800" dirty="0" smtClean="0"/>
          </a:p>
        </p:txBody>
      </p:sp>
    </p:spTree>
    <p:extLst>
      <p:ext uri="{BB962C8B-B14F-4D97-AF65-F5344CB8AC3E}">
        <p14:creationId xmlns:p14="http://schemas.microsoft.com/office/powerpoint/2010/main" val="17288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11"/>
          <p:cNvSpPr txBox="1"/>
          <p:nvPr/>
        </p:nvSpPr>
        <p:spPr>
          <a:xfrm>
            <a:off x="467544" y="2492896"/>
            <a:ext cx="8064896" cy="3098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</a:t>
            </a:r>
            <a:r>
              <a:rPr lang="sk-SK" sz="4400" dirty="0" err="1"/>
              <a:t>ics.upjs.sk</a:t>
            </a:r>
            <a:r>
              <a:rPr lang="sk-SK" sz="4400" dirty="0"/>
              <a:t>/~</a:t>
            </a:r>
            <a:r>
              <a:rPr lang="sk-SK" sz="4400" dirty="0" err="1"/>
              <a:t>novotnyr</a:t>
            </a:r>
            <a:r>
              <a:rPr lang="sk-SK" sz="4400" dirty="0"/>
              <a:t>/blog/1481/pysimplesoap-pythonovsky-klient-k-webovej-sluzbe-jax-ws-2-0-2013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7661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postaviť </a:t>
            </a:r>
            <a:r>
              <a:rPr lang="sk-SK" dirty="0" err="1" smtClean="0"/>
              <a:t>endpoint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vezmem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prijmem XML v požiadavke + </a:t>
            </a:r>
            <a:r>
              <a:rPr lang="sk-SK" sz="3600" dirty="0" err="1" smtClean="0"/>
              <a:t>naparsujem</a:t>
            </a:r>
            <a:endParaRPr lang="sk-SK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spočítam výsledok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zlepím XML, pošlem do odpovede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 smtClean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4400" b="1" dirty="0" smtClean="0"/>
              <a:t>PROFIT!</a:t>
            </a:r>
            <a:endParaRPr lang="sk-SK" sz="4400" b="1" dirty="0"/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1788</Words>
  <Application>Microsoft Macintosh PowerPoint</Application>
  <PresentationFormat>On-screen Show (4:3)</PresentationFormat>
  <Paragraphs>491</Paragraphs>
  <Slides>86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Calibri</vt:lpstr>
      <vt:lpstr>GFS Neohellenic Rg</vt:lpstr>
      <vt:lpstr>Arial</vt:lpstr>
      <vt:lpstr>Motív Office</vt:lpstr>
      <vt:lpstr>SOAPované distribuované systémy</vt:lpstr>
      <vt:lpstr>20. storočie v Remote Procedure Calls</vt:lpstr>
      <vt:lpstr>Čo bol je SOAP?</vt:lpstr>
      <vt:lpstr>PowerPoint Presentation</vt:lpstr>
      <vt:lpstr>PowerPoint Presentation</vt:lpstr>
      <vt:lpstr>SOAP</vt:lpstr>
      <vt:lpstr>PowerPoint Presentation</vt:lpstr>
      <vt:lpstr>PowerPoint Presentation</vt:lpstr>
      <vt:lpstr>Ako postaviť endpoint?</vt:lpstr>
      <vt:lpstr>Instantný SOAP service v Jave</vt:lpstr>
      <vt:lpstr>PowerPoint Presentation</vt:lpstr>
      <vt:lpstr>JAX-WS: webservices v Jave</vt:lpstr>
      <vt:lpstr>PowerPoint Presentation</vt:lpstr>
      <vt:lpstr>PowerPoint Presentation</vt:lpstr>
      <vt:lpstr>PowerPoint Presentation</vt:lpstr>
      <vt:lpstr>Ako sa pripojiť?</vt:lpstr>
      <vt:lpstr>WSDL</vt:lpstr>
      <vt:lpstr>WSDL: automatické generovanie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Ako vytvoriť klienta v main()</vt:lpstr>
      <vt:lpstr>V predošlých dieloch sme videli</vt:lpstr>
      <vt:lpstr>Sumár</vt:lpstr>
      <vt:lpstr>PowerPoint Presentation</vt:lpstr>
      <vt:lpstr>WSDL</vt:lpstr>
      <vt:lpstr>Návrh webových služieb</vt:lpstr>
      <vt:lpstr>Contract-last! Bottom-up</vt:lpstr>
      <vt:lpstr>Contract-first! Top Down!</vt:lpstr>
      <vt:lpstr>XML schéma: XSD</vt:lpstr>
      <vt:lpstr>Príklad XSD definície</vt:lpstr>
      <vt:lpstr>PowerPoint Presentation</vt:lpstr>
      <vt:lpstr>PowerPoint Presentation</vt:lpstr>
      <vt:lpstr>PowerPoint Presentation</vt:lpstr>
      <vt:lpstr>Ručná tvorba WSDL</vt:lpstr>
      <vt:lpstr>Nástroje</vt:lpstr>
      <vt:lpstr>Postup</vt:lpstr>
      <vt:lpstr>PowerPoint Presentation</vt:lpstr>
      <vt:lpstr>PowerPoint Presentation</vt:lpstr>
      <vt:lpstr>Tvorba WSDL: screencast</vt:lpstr>
      <vt:lpstr>WSDL -&gt; Server</vt:lpstr>
      <vt:lpstr>Tutoriál pre generovanie JAX-WS 2.0</vt:lpstr>
      <vt:lpstr>WSDL -&gt; klient</vt:lpstr>
      <vt:lpstr>PowerPoint Presentation</vt:lpstr>
      <vt:lpstr>Encoding rules</vt:lpstr>
      <vt:lpstr>Je jeden svet a predsa sú dva svety...</vt:lpstr>
      <vt:lpstr>PowerPoint Presentation</vt:lpstr>
      <vt:lpstr>RPC/encoded</vt:lpstr>
      <vt:lpstr>RPC/literal</vt:lpstr>
      <vt:lpstr>Document/literal</vt:lpstr>
      <vt:lpstr>WS-I Document/literal</vt:lpstr>
      <vt:lpstr>RPC vs Document</vt:lpstr>
      <vt:lpstr>Štýly sťažujú interop</vt:lpstr>
      <vt:lpstr>Aký štýl v praxi?</vt:lpstr>
      <vt:lpstr>PowerPoint Presentation</vt:lpstr>
      <vt:lpstr>RPC/Encoded je zlo nonštandard</vt:lpstr>
      <vt:lpstr>RPC/Encoded do WSDL</vt:lpstr>
      <vt:lpstr>RPC/Encoded a Java</vt:lpstr>
      <vt:lpstr>Apache Axis 1.0</vt:lpstr>
      <vt:lpstr>SoapUI Preferences</vt:lpstr>
      <vt:lpstr>PowerPoint Presentation</vt:lpstr>
      <vt:lpstr>PowerPoint Presentation</vt:lpstr>
      <vt:lpstr>Java klient (main())</vt:lpstr>
      <vt:lpstr>Článok o Axise: server + klient</vt:lpstr>
      <vt:lpstr>PowerPoint Presentation</vt:lpstr>
      <vt:lpstr>PowerPoint Presentation</vt:lpstr>
      <vt:lpstr>SoapServer: štandard v PHP</vt:lpstr>
      <vt:lpstr>PhpWsdl</vt:lpstr>
      <vt:lpstr>Inštalácia</vt:lpstr>
      <vt:lpstr>PowerPoint Presentation</vt:lpstr>
      <vt:lpstr>PowerPoint Presentation</vt:lpstr>
      <vt:lpstr>Parametre konštruktora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52</cp:revision>
  <dcterms:created xsi:type="dcterms:W3CDTF">2012-11-18T12:40:00Z</dcterms:created>
  <dcterms:modified xsi:type="dcterms:W3CDTF">2017-01-05T11:49:32Z</dcterms:modified>
</cp:coreProperties>
</file>