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59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4"/>
    <p:restoredTop sz="94731"/>
  </p:normalViewPr>
  <p:slideViewPr>
    <p:cSldViewPr snapToGrid="0" snapToObjects="1">
      <p:cViewPr varScale="1">
        <p:scale>
          <a:sx n="78" d="100"/>
          <a:sy n="78" d="100"/>
        </p:scale>
        <p:origin x="-134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496638-2B0B-6840-9FB1-1D4C4792C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AE1C29-4496-EC43-954A-B7E72C3D0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B6D35C-B50F-7C4D-9331-74299545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318C-B15B-B14A-B88E-D91B1F600C11}" type="datetimeFigureOut">
              <a:rPr lang="de-DE" smtClean="0"/>
              <a:t>12.01.19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C7242B-8A0F-1442-9221-2C24B4FD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002E67-DF3C-784E-8FBD-D93F5B2A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6172-C73E-4E46-890D-D4E8EEFE01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48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6784B4-B5A0-2149-A739-5A7F11C3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F2C0A1F-3ED3-A942-97E3-EBF1BDFEF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9C0076-1309-5044-ACD3-522BDB5F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318C-B15B-B14A-B88E-D91B1F600C11}" type="datetimeFigureOut">
              <a:rPr lang="de-DE" smtClean="0"/>
              <a:t>12.01.19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27CF94-9179-844E-92AB-2057C1B8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47854E-78F7-A842-BC1D-E617F1FA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6172-C73E-4E46-890D-D4E8EEFE01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25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0386928-C77B-FD4A-BCDF-08FDB8098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BB99B72-43B8-A44D-AE2A-56736A5BD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E2533D-6D6D-5E48-9439-4D1E5C50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318C-B15B-B14A-B88E-D91B1F600C11}" type="datetimeFigureOut">
              <a:rPr lang="de-DE" smtClean="0"/>
              <a:t>12.01.19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3C2533-C9B0-FD40-A519-B3B81448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25BE13-C065-B04C-A4C2-D513BD83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6172-C73E-4E46-890D-D4E8EEFE01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6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843B4F-85FF-7C4D-9B40-07C1604E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11A04-A644-9549-BB07-700927B03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7B27D4-4EC1-8346-8C94-623A95CF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318C-B15B-B14A-B88E-D91B1F600C11}" type="datetimeFigureOut">
              <a:rPr lang="de-DE" smtClean="0"/>
              <a:t>12.01.19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4A72C8-BEAE-6749-9F1A-AB751EFA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9BCE4C-F94D-E44A-B139-39A95555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6172-C73E-4E46-890D-D4E8EEFE01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08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836F2B-5111-1B41-8843-F6DBD6C06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04D2F6-5093-FB41-BE0D-DCC4B1343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DBBA89-5C86-4B41-A5FE-DC80BF9F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318C-B15B-B14A-B88E-D91B1F600C11}" type="datetimeFigureOut">
              <a:rPr lang="de-DE" smtClean="0"/>
              <a:t>12.01.19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F43058-1592-2A4F-BBAC-9EE98276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9ECB04-1D4F-F14D-B825-96E5593A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6172-C73E-4E46-890D-D4E8EEFE01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44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B06189-2A49-8640-92CE-3D0085F3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005434-D6C6-804B-A852-0C86ACC22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9A8E03D-E6B0-5B45-8563-9DDB5B45D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BD38A8-962F-4E4B-BB0B-A6C39B65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318C-B15B-B14A-B88E-D91B1F600C11}" type="datetimeFigureOut">
              <a:rPr lang="de-DE" smtClean="0"/>
              <a:t>12.01.19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05FD32B-D327-0841-A5DB-5ED11782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AFA7783-933D-0D4C-9D92-B44D0966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6172-C73E-4E46-890D-D4E8EEFE01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05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68562C-2EDF-DF42-BB93-DF7EFC420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272F68D-8924-0741-B8D0-B68011246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0DB250B-7966-284B-8AD9-E38C3B63B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C22FE6C-E51A-894C-8032-4E31B7FF4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657F720-86D3-C44A-8E08-5B1910FFF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D98E581-A950-F843-B283-2F704E86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318C-B15B-B14A-B88E-D91B1F600C11}" type="datetimeFigureOut">
              <a:rPr lang="de-DE" smtClean="0"/>
              <a:t>12.01.19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940C232-422F-CF45-9254-AE99390D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C8BCA7D-FDF8-2948-B94B-C2248AB7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6172-C73E-4E46-890D-D4E8EEFE01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78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B271BB-8AE3-C749-AAE7-75991D45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3090576-FD39-8B45-BA62-68DC77AF4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318C-B15B-B14A-B88E-D91B1F600C11}" type="datetimeFigureOut">
              <a:rPr lang="de-DE" smtClean="0"/>
              <a:t>12.01.19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46AB534-5417-5041-B003-58730E9C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F5C6A4-871C-BF44-BD6A-A6F04DE21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6172-C73E-4E46-890D-D4E8EEFE01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13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CB1EA69-0920-424F-B71D-76CF794C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318C-B15B-B14A-B88E-D91B1F600C11}" type="datetimeFigureOut">
              <a:rPr lang="de-DE" smtClean="0"/>
              <a:t>12.01.19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91C5A27-E0D2-E74E-AE42-4A7754FD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921F72-AA63-D94C-83A7-B6192A8C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6172-C73E-4E46-890D-D4E8EEFE01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87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DBC4F3-6998-A94B-9C92-218DE8EEB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C655D7-A371-E346-97F3-CBA5EF45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D2D50C8-4776-924E-A59E-D9490CA72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725A9FF-57A4-3340-BF8F-9818AEE4E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318C-B15B-B14A-B88E-D91B1F600C11}" type="datetimeFigureOut">
              <a:rPr lang="de-DE" smtClean="0"/>
              <a:t>12.01.19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09D6E6D-F0FB-2C47-889B-7314E3DA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72F683-05D0-5F47-9FF2-1845621D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6172-C73E-4E46-890D-D4E8EEFE01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27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4E31C5-03C0-2240-945A-A78BE0163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723FC6-10F0-6243-8B74-0CC07D8D5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03E1A69-A7F7-FC4C-8FFA-A834CA208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B6162C7-F490-8644-9A7C-4032C68F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318C-B15B-B14A-B88E-D91B1F600C11}" type="datetimeFigureOut">
              <a:rPr lang="de-DE" smtClean="0"/>
              <a:t>12.01.19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C7E709D-8184-6D44-A6FE-40525CD6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9583619-C7B7-F34F-BDB4-88C32140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6172-C73E-4E46-890D-D4E8EEFE01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74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26433B1-A9A4-6542-B875-83F87D9EA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37FB5F1-7C7B-3C47-AFEC-3A4EAE15A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075B1B-FFE5-F04C-BA41-DD39C6852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F318C-B15B-B14A-B88E-D91B1F600C11}" type="datetimeFigureOut">
              <a:rPr lang="de-DE" smtClean="0"/>
              <a:t>12.01.19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90F857-4792-534C-BE26-C1A95E892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974907-328B-C34B-B11A-40EDBFE2C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76172-C73E-4E46-890D-D4E8EEFE01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39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BD91A2-4FC8-DD48-8CB1-7D060CBEB5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Aufgabe 2 (Elliptische Kurven)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FFD547-39F9-274E-8825-0537D8110B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1002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Ermitteln Sie die Ordnung und den </a:t>
            </a:r>
            <a:r>
              <a:rPr lang="de-DE" dirty="0" err="1"/>
              <a:t>Kofaktor</a:t>
            </a:r>
            <a:r>
              <a:rPr lang="de-DE" dirty="0"/>
              <a:t> des Punktes P aus b).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CC7832"/>
                </a:solidFill>
              </a:rPr>
              <a:t>public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 err="1"/>
              <a:t>BigInteger</a:t>
            </a:r>
            <a:r>
              <a:rPr lang="de-DE" dirty="0"/>
              <a:t> </a:t>
            </a:r>
            <a:r>
              <a:rPr lang="de-DE" dirty="0" err="1">
                <a:solidFill>
                  <a:srgbClr val="FFC66D"/>
                </a:solidFill>
              </a:rPr>
              <a:t>getOrder</a:t>
            </a:r>
            <a:r>
              <a:rPr lang="de-DE" dirty="0"/>
              <a:t>() {</a:t>
            </a:r>
            <a:br>
              <a:rPr lang="de-DE" dirty="0"/>
            </a:br>
            <a:r>
              <a:rPr lang="de-DE" dirty="0"/>
              <a:t>    </a:t>
            </a:r>
            <a:r>
              <a:rPr lang="de-DE" dirty="0" err="1"/>
              <a:t>EllipticCurveGroupElement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 = </a:t>
            </a:r>
            <a:r>
              <a:rPr lang="de-DE" dirty="0" err="1">
                <a:solidFill>
                  <a:srgbClr val="CC7832"/>
                </a:solidFill>
              </a:rPr>
              <a:t>this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>
                <a:solidFill>
                  <a:srgbClr val="CC7832"/>
                </a:solidFill>
              </a:rPr>
              <a:t>    </a:t>
            </a:r>
            <a:r>
              <a:rPr lang="de-DE" dirty="0" err="1"/>
              <a:t>BigInteger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>
                <a:solidFill>
                  <a:srgbClr val="CC7832"/>
                </a:solidFill>
              </a:rPr>
              <a:t>    </a:t>
            </a:r>
            <a:r>
              <a:rPr lang="de-DE" dirty="0" err="1">
                <a:solidFill>
                  <a:srgbClr val="CC7832"/>
                </a:solidFill>
              </a:rPr>
              <a:t>for</a:t>
            </a:r>
            <a:r>
              <a:rPr lang="de-DE" dirty="0"/>
              <a:t>(</a:t>
            </a:r>
            <a:r>
              <a:rPr lang="de-DE" dirty="0" err="1"/>
              <a:t>order</a:t>
            </a:r>
            <a:r>
              <a:rPr lang="de-DE" dirty="0"/>
              <a:t> = </a:t>
            </a:r>
            <a:r>
              <a:rPr lang="de-DE" dirty="0" err="1"/>
              <a:t>BigInteger.</a:t>
            </a:r>
            <a:r>
              <a:rPr lang="de-DE" i="1" dirty="0" err="1">
                <a:solidFill>
                  <a:srgbClr val="9876AA"/>
                </a:solidFill>
              </a:rPr>
              <a:t>ONE</a:t>
            </a:r>
            <a:r>
              <a:rPr lang="de-DE" dirty="0">
                <a:solidFill>
                  <a:srgbClr val="CC7832"/>
                </a:solidFill>
              </a:rPr>
              <a:t>; </a:t>
            </a:r>
            <a:r>
              <a:rPr lang="de-DE" dirty="0" err="1"/>
              <a:t>element</a:t>
            </a:r>
            <a:r>
              <a:rPr lang="de-DE" dirty="0"/>
              <a:t> != </a:t>
            </a:r>
            <a:r>
              <a:rPr lang="de-DE" i="1" dirty="0">
                <a:solidFill>
                  <a:srgbClr val="9876AA"/>
                </a:solidFill>
              </a:rPr>
              <a:t>NEUTRAL_ELEMENT</a:t>
            </a:r>
            <a:r>
              <a:rPr lang="de-DE" dirty="0">
                <a:solidFill>
                  <a:srgbClr val="CC7832"/>
                </a:solidFill>
              </a:rPr>
              <a:t>; </a:t>
            </a:r>
            <a:r>
              <a:rPr lang="de-DE" dirty="0" err="1"/>
              <a:t>order</a:t>
            </a:r>
            <a:r>
              <a:rPr lang="de-DE" dirty="0"/>
              <a:t> = </a:t>
            </a:r>
            <a:r>
              <a:rPr lang="de-DE" dirty="0" err="1"/>
              <a:t>order.add</a:t>
            </a:r>
            <a:r>
              <a:rPr lang="de-DE" dirty="0"/>
              <a:t>(</a:t>
            </a:r>
            <a:r>
              <a:rPr lang="de-DE" dirty="0" err="1"/>
              <a:t>BigInteger.</a:t>
            </a:r>
            <a:r>
              <a:rPr lang="de-DE" i="1" dirty="0" err="1">
                <a:solidFill>
                  <a:srgbClr val="9876AA"/>
                </a:solidFill>
              </a:rPr>
              <a:t>ONE</a:t>
            </a:r>
            <a:r>
              <a:rPr lang="de-DE" dirty="0"/>
              <a:t>)) {</a:t>
            </a:r>
            <a:br>
              <a:rPr lang="de-DE" dirty="0"/>
            </a:br>
            <a:r>
              <a:rPr lang="de-DE" dirty="0"/>
              <a:t>        </a:t>
            </a:r>
            <a:r>
              <a:rPr lang="de-DE" dirty="0" err="1"/>
              <a:t>element</a:t>
            </a:r>
            <a:r>
              <a:rPr lang="de-DE" dirty="0"/>
              <a:t> = </a:t>
            </a:r>
            <a:r>
              <a:rPr lang="de-DE" dirty="0" err="1"/>
              <a:t>element.multiply</a:t>
            </a:r>
            <a:r>
              <a:rPr lang="de-DE" dirty="0"/>
              <a:t>(</a:t>
            </a:r>
            <a:r>
              <a:rPr lang="de-DE" dirty="0" err="1">
                <a:solidFill>
                  <a:srgbClr val="CC7832"/>
                </a:solidFill>
              </a:rPr>
              <a:t>this</a:t>
            </a:r>
            <a:r>
              <a:rPr lang="de-DE" dirty="0"/>
              <a:t>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>
                <a:solidFill>
                  <a:srgbClr val="CC7832"/>
                </a:solidFill>
              </a:rPr>
              <a:t>    </a:t>
            </a:r>
            <a:r>
              <a:rPr lang="de-DE" dirty="0"/>
              <a:t>}</a:t>
            </a:r>
            <a:br>
              <a:rPr lang="de-DE" dirty="0"/>
            </a:br>
            <a:r>
              <a:rPr lang="de-DE" dirty="0"/>
              <a:t>    </a:t>
            </a:r>
            <a:r>
              <a:rPr lang="de-DE" dirty="0" err="1">
                <a:solidFill>
                  <a:srgbClr val="CC7832"/>
                </a:solidFill>
              </a:rPr>
              <a:t>return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 err="1"/>
              <a:t>order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/>
              <a:t>}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 err="1">
                <a:solidFill>
                  <a:srgbClr val="CC7832"/>
                </a:solidFill>
              </a:rPr>
              <a:t>public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 err="1"/>
              <a:t>BigInteger</a:t>
            </a:r>
            <a:r>
              <a:rPr lang="de-DE" dirty="0"/>
              <a:t> </a:t>
            </a:r>
            <a:r>
              <a:rPr lang="de-DE" dirty="0" err="1">
                <a:solidFill>
                  <a:srgbClr val="FFC66D"/>
                </a:solidFill>
              </a:rPr>
              <a:t>getCofactor</a:t>
            </a:r>
            <a:r>
              <a:rPr lang="de-DE" dirty="0"/>
              <a:t>() {</a:t>
            </a:r>
            <a:br>
              <a:rPr lang="de-DE" dirty="0"/>
            </a:br>
            <a:r>
              <a:rPr lang="de-DE" dirty="0"/>
              <a:t>    </a:t>
            </a:r>
            <a:r>
              <a:rPr lang="de-DE" dirty="0" err="1">
                <a:solidFill>
                  <a:srgbClr val="CC7832"/>
                </a:solidFill>
              </a:rPr>
              <a:t>return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 err="1">
                <a:solidFill>
                  <a:srgbClr val="9876AA"/>
                </a:solidFill>
              </a:rPr>
              <a:t>group</a:t>
            </a:r>
            <a:r>
              <a:rPr lang="de-DE" dirty="0" err="1"/>
              <a:t>.getK</a:t>
            </a:r>
            <a:r>
              <a:rPr lang="de-DE" dirty="0"/>
              <a:t>().</a:t>
            </a:r>
            <a:r>
              <a:rPr lang="de-DE" dirty="0" err="1"/>
              <a:t>divide</a:t>
            </a:r>
            <a:r>
              <a:rPr lang="de-DE" dirty="0"/>
              <a:t>(</a:t>
            </a:r>
            <a:r>
              <a:rPr lang="de-DE" dirty="0" err="1"/>
              <a:t>getOrder</a:t>
            </a:r>
            <a:r>
              <a:rPr lang="de-DE" dirty="0"/>
              <a:t>())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561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AA0996-CDD4-F847-AD4A-461633A4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Gegeben sei die elliptische Kurve E = E(1, 1, Z/127Z).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8FBEFFB6-AC32-404A-ABF0-4D284D6A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CC7832"/>
                </a:solidFill>
              </a:rPr>
              <a:t>new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 err="1"/>
              <a:t>EllipticCurveGroup</a:t>
            </a:r>
            <a:r>
              <a:rPr lang="de-DE" dirty="0"/>
              <a:t>(</a:t>
            </a:r>
            <a:r>
              <a:rPr lang="de-DE" dirty="0">
                <a:solidFill>
                  <a:srgbClr val="6897BB"/>
                </a:solidFill>
              </a:rPr>
              <a:t>1</a:t>
            </a:r>
            <a:r>
              <a:rPr lang="de-DE" dirty="0">
                <a:solidFill>
                  <a:srgbClr val="CC7832"/>
                </a:solidFill>
              </a:rPr>
              <a:t>, </a:t>
            </a:r>
            <a:r>
              <a:rPr lang="de-DE" dirty="0">
                <a:solidFill>
                  <a:srgbClr val="6897BB"/>
                </a:solidFill>
              </a:rPr>
              <a:t>1</a:t>
            </a:r>
            <a:r>
              <a:rPr lang="de-DE" dirty="0">
                <a:solidFill>
                  <a:srgbClr val="CC7832"/>
                </a:solidFill>
              </a:rPr>
              <a:t>, </a:t>
            </a:r>
            <a:r>
              <a:rPr lang="de-DE" dirty="0">
                <a:solidFill>
                  <a:srgbClr val="6897BB"/>
                </a:solidFill>
              </a:rPr>
              <a:t>127</a:t>
            </a:r>
            <a:r>
              <a:rPr lang="de-DE" dirty="0"/>
              <a:t>)</a:t>
            </a:r>
            <a:r>
              <a:rPr lang="de-DE" dirty="0">
                <a:solidFill>
                  <a:srgbClr val="CC7832"/>
                </a:solidFill>
              </a:rPr>
              <a:t>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>
                <a:solidFill>
                  <a:srgbClr val="FFC66D"/>
                </a:solidFill>
              </a:rPr>
              <a:t>EllipticCurveGroup</a:t>
            </a:r>
            <a:r>
              <a:rPr lang="de-DE" dirty="0"/>
              <a:t>(</a:t>
            </a:r>
            <a:r>
              <a:rPr lang="de-DE" dirty="0" err="1"/>
              <a:t>BigInteger</a:t>
            </a:r>
            <a:r>
              <a:rPr lang="de-DE" dirty="0"/>
              <a:t> </a:t>
            </a:r>
            <a:r>
              <a:rPr lang="de-DE" dirty="0" err="1"/>
              <a:t>u</a:t>
            </a:r>
            <a:r>
              <a:rPr lang="de-DE" dirty="0">
                <a:solidFill>
                  <a:srgbClr val="CC7832"/>
                </a:solidFill>
              </a:rPr>
              <a:t>, </a:t>
            </a:r>
            <a:r>
              <a:rPr lang="de-DE" dirty="0" err="1"/>
              <a:t>BigInteger</a:t>
            </a:r>
            <a:r>
              <a:rPr lang="de-DE" dirty="0"/>
              <a:t> v</a:t>
            </a:r>
            <a:r>
              <a:rPr lang="de-DE" dirty="0">
                <a:solidFill>
                  <a:srgbClr val="CC7832"/>
                </a:solidFill>
              </a:rPr>
              <a:t>, </a:t>
            </a:r>
            <a:r>
              <a:rPr lang="de-DE" dirty="0" err="1"/>
              <a:t>BigInteger</a:t>
            </a:r>
            <a:r>
              <a:rPr lang="de-DE" dirty="0"/>
              <a:t> </a:t>
            </a:r>
            <a:r>
              <a:rPr lang="de-DE" dirty="0" err="1"/>
              <a:t>modulus</a:t>
            </a:r>
            <a:r>
              <a:rPr lang="de-DE" dirty="0"/>
              <a:t>) {</a:t>
            </a:r>
            <a:br>
              <a:rPr lang="de-DE" dirty="0"/>
            </a:br>
            <a:r>
              <a:rPr lang="de-DE" dirty="0"/>
              <a:t>    </a:t>
            </a:r>
            <a:r>
              <a:rPr lang="de-DE" dirty="0" err="1">
                <a:solidFill>
                  <a:srgbClr val="9876AA"/>
                </a:solidFill>
              </a:rPr>
              <a:t>group</a:t>
            </a:r>
            <a:r>
              <a:rPr lang="de-DE" dirty="0">
                <a:solidFill>
                  <a:srgbClr val="9876AA"/>
                </a:solidFill>
              </a:rPr>
              <a:t> </a:t>
            </a:r>
            <a:r>
              <a:rPr lang="de-DE" dirty="0"/>
              <a:t>= </a:t>
            </a:r>
            <a:r>
              <a:rPr lang="de-DE" dirty="0" err="1">
                <a:solidFill>
                  <a:srgbClr val="CC7832"/>
                </a:solidFill>
              </a:rPr>
              <a:t>new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 err="1"/>
              <a:t>ZModZPStarGroup</a:t>
            </a:r>
            <a:r>
              <a:rPr lang="de-DE" dirty="0"/>
              <a:t>(</a:t>
            </a:r>
            <a:r>
              <a:rPr lang="de-DE" dirty="0" err="1"/>
              <a:t>modulus</a:t>
            </a:r>
            <a:r>
              <a:rPr lang="de-DE" dirty="0"/>
              <a:t>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>
                <a:solidFill>
                  <a:srgbClr val="CC7832"/>
                </a:solidFill>
              </a:rPr>
              <a:t>    </a:t>
            </a:r>
            <a:r>
              <a:rPr lang="de-DE" dirty="0" err="1">
                <a:solidFill>
                  <a:srgbClr val="CC7832"/>
                </a:solidFill>
              </a:rPr>
              <a:t>this</a:t>
            </a:r>
            <a:r>
              <a:rPr lang="de-DE" dirty="0" err="1"/>
              <a:t>.</a:t>
            </a:r>
            <a:r>
              <a:rPr lang="de-DE" dirty="0" err="1">
                <a:solidFill>
                  <a:srgbClr val="9876AA"/>
                </a:solidFill>
              </a:rPr>
              <a:t>u</a:t>
            </a:r>
            <a:r>
              <a:rPr lang="de-DE" dirty="0">
                <a:solidFill>
                  <a:srgbClr val="9876AA"/>
                </a:solidFill>
              </a:rPr>
              <a:t> </a:t>
            </a:r>
            <a:r>
              <a:rPr lang="de-DE" dirty="0"/>
              <a:t>= </a:t>
            </a:r>
            <a:r>
              <a:rPr lang="de-DE" dirty="0" err="1">
                <a:solidFill>
                  <a:srgbClr val="9876AA"/>
                </a:solidFill>
              </a:rPr>
              <a:t>group</a:t>
            </a:r>
            <a:r>
              <a:rPr lang="de-DE" dirty="0" err="1"/>
              <a:t>.getElement</a:t>
            </a:r>
            <a:r>
              <a:rPr lang="de-DE" dirty="0"/>
              <a:t>(</a:t>
            </a:r>
            <a:r>
              <a:rPr lang="de-DE" dirty="0" err="1"/>
              <a:t>u</a:t>
            </a:r>
            <a:r>
              <a:rPr lang="de-DE" dirty="0"/>
              <a:t>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>
                <a:solidFill>
                  <a:srgbClr val="CC7832"/>
                </a:solidFill>
              </a:rPr>
              <a:t>    </a:t>
            </a:r>
            <a:r>
              <a:rPr lang="de-DE" dirty="0" err="1">
                <a:solidFill>
                  <a:srgbClr val="CC7832"/>
                </a:solidFill>
              </a:rPr>
              <a:t>this</a:t>
            </a:r>
            <a:r>
              <a:rPr lang="de-DE" dirty="0" err="1"/>
              <a:t>.</a:t>
            </a:r>
            <a:r>
              <a:rPr lang="de-DE" dirty="0" err="1">
                <a:solidFill>
                  <a:srgbClr val="9876AA"/>
                </a:solidFill>
              </a:rPr>
              <a:t>v</a:t>
            </a:r>
            <a:r>
              <a:rPr lang="de-DE" dirty="0">
                <a:solidFill>
                  <a:srgbClr val="9876AA"/>
                </a:solidFill>
              </a:rPr>
              <a:t> </a:t>
            </a:r>
            <a:r>
              <a:rPr lang="de-DE" dirty="0"/>
              <a:t>= </a:t>
            </a:r>
            <a:r>
              <a:rPr lang="de-DE" dirty="0" err="1">
                <a:solidFill>
                  <a:srgbClr val="9876AA"/>
                </a:solidFill>
              </a:rPr>
              <a:t>group</a:t>
            </a:r>
            <a:r>
              <a:rPr lang="de-DE" dirty="0" err="1"/>
              <a:t>.getElement</a:t>
            </a:r>
            <a:r>
              <a:rPr lang="de-DE" dirty="0"/>
              <a:t>(v)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>
                <a:solidFill>
                  <a:srgbClr val="CC7832"/>
                </a:solidFill>
              </a:rPr>
              <a:t/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>
                <a:solidFill>
                  <a:srgbClr val="CC7832"/>
                </a:solidFill>
              </a:rPr>
              <a:t>    </a:t>
            </a:r>
            <a:r>
              <a:rPr lang="de-DE" dirty="0" err="1"/>
              <a:t>checkUAndV</a:t>
            </a:r>
            <a:r>
              <a:rPr lang="de-DE" dirty="0"/>
              <a:t>()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/>
              <a:t>}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i="1" dirty="0">
                <a:solidFill>
                  <a:srgbClr val="629755"/>
                </a:solidFill>
              </a:rPr>
              <a:t>/**</a:t>
            </a:r>
            <a:br>
              <a:rPr lang="de-DE" i="1" dirty="0">
                <a:solidFill>
                  <a:srgbClr val="629755"/>
                </a:solidFill>
              </a:rPr>
            </a:br>
            <a:r>
              <a:rPr lang="de-DE" i="1" dirty="0">
                <a:solidFill>
                  <a:srgbClr val="629755"/>
                </a:solidFill>
              </a:rPr>
              <a:t> * </a:t>
            </a:r>
            <a:r>
              <a:rPr lang="de-DE" b="1" i="1" dirty="0">
                <a:solidFill>
                  <a:srgbClr val="629755"/>
                </a:solidFill>
              </a:rPr>
              <a:t>@</a:t>
            </a:r>
            <a:r>
              <a:rPr lang="de-DE" b="1" i="1" dirty="0" err="1">
                <a:solidFill>
                  <a:srgbClr val="629755"/>
                </a:solidFill>
              </a:rPr>
              <a:t>throws</a:t>
            </a:r>
            <a:r>
              <a:rPr lang="de-DE" b="1" i="1" dirty="0">
                <a:solidFill>
                  <a:srgbClr val="629755"/>
                </a:solidFill>
              </a:rPr>
              <a:t> </a:t>
            </a:r>
            <a:r>
              <a:rPr lang="de-DE" i="1" dirty="0" err="1">
                <a:solidFill>
                  <a:srgbClr val="629755"/>
                </a:solidFill>
              </a:rPr>
              <a:t>IllegalArgumentException</a:t>
            </a:r>
            <a:r>
              <a:rPr lang="de-DE" i="1" dirty="0">
                <a:solidFill>
                  <a:srgbClr val="629755"/>
                </a:solidFill>
              </a:rPr>
              <a:t> </a:t>
            </a:r>
            <a:r>
              <a:rPr lang="de-DE" i="1" dirty="0" err="1">
                <a:solidFill>
                  <a:srgbClr val="629755"/>
                </a:solidFill>
              </a:rPr>
              <a:t>if</a:t>
            </a:r>
            <a:r>
              <a:rPr lang="de-DE" i="1" dirty="0">
                <a:solidFill>
                  <a:srgbClr val="629755"/>
                </a:solidFill>
              </a:rPr>
              <a:t> 4*u^3 + 27*v^2 == 0</a:t>
            </a:r>
            <a:br>
              <a:rPr lang="de-DE" i="1" dirty="0">
                <a:solidFill>
                  <a:srgbClr val="629755"/>
                </a:solidFill>
              </a:rPr>
            </a:br>
            <a:r>
              <a:rPr lang="de-DE" i="1" dirty="0">
                <a:solidFill>
                  <a:srgbClr val="629755"/>
                </a:solidFill>
              </a:rPr>
              <a:t> */</a:t>
            </a:r>
            <a:br>
              <a:rPr lang="de-DE" i="1" dirty="0">
                <a:solidFill>
                  <a:srgbClr val="629755"/>
                </a:solidFill>
              </a:rPr>
            </a:br>
            <a:r>
              <a:rPr lang="de-DE" dirty="0" err="1">
                <a:solidFill>
                  <a:srgbClr val="CC7832"/>
                </a:solidFill>
              </a:rPr>
              <a:t>void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 err="1">
                <a:solidFill>
                  <a:srgbClr val="FFC66D"/>
                </a:solidFill>
              </a:rPr>
              <a:t>checkUAndV</a:t>
            </a:r>
            <a:r>
              <a:rPr lang="de-DE"/>
              <a:t>() {…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593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3EB5B5-E3B6-2D4B-830F-75EC0273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2463AB-1527-1946-8709-B6D720EDB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Die auf E basierende Gruppe G besitzt als Elemente den "Punkt im Unendlichen" sowie die Menge aller Koordinatenpaare (x, </a:t>
            </a:r>
            <a:r>
              <a:rPr lang="de-DE" dirty="0" err="1"/>
              <a:t>y</a:t>
            </a:r>
            <a:r>
              <a:rPr lang="de-DE" dirty="0"/>
              <a:t>) </a:t>
            </a:r>
            <a:r>
              <a:rPr lang="de-DE" dirty="0" err="1"/>
              <a:t>über</a:t>
            </a:r>
            <a:r>
              <a:rPr lang="de-DE" dirty="0"/>
              <a:t> Z/</a:t>
            </a:r>
            <a:r>
              <a:rPr lang="de-DE" dirty="0" err="1"/>
              <a:t>pZ</a:t>
            </a:r>
            <a:r>
              <a:rPr lang="de-DE" dirty="0"/>
              <a:t>, welche die </a:t>
            </a:r>
            <a:r>
              <a:rPr lang="de-DE" dirty="0" err="1"/>
              <a:t>Weierstrass</a:t>
            </a:r>
            <a:r>
              <a:rPr lang="de-DE" dirty="0"/>
              <a:t>-Gleichung </a:t>
            </a:r>
          </a:p>
          <a:p>
            <a:pPr marL="0" indent="0">
              <a:buNone/>
            </a:pPr>
            <a:r>
              <a:rPr lang="de-DE" dirty="0"/>
              <a:t>	y2 =x3 +x+1</a:t>
            </a:r>
            <a:br>
              <a:rPr lang="de-DE" dirty="0"/>
            </a:br>
            <a:r>
              <a:rPr lang="de-DE" dirty="0" err="1"/>
              <a:t>erfüllen</a:t>
            </a:r>
            <a:r>
              <a:rPr lang="de-DE" dirty="0"/>
              <a:t>. Ermitteln Sie die Anzahl der Elemente von G. </a:t>
            </a:r>
            <a:r>
              <a:rPr lang="de-DE" dirty="0" err="1"/>
              <a:t>Prüfen</a:t>
            </a:r>
            <a:r>
              <a:rPr lang="de-DE" dirty="0"/>
              <a:t> Sie, ob Ihr Ergebnis in dem durch den Satz von Hasse gegebenen Intervall liegt.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567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135325-5FA6-A84C-91F1-F788EACF8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Menge aller Koordinatenpaare (x, </a:t>
            </a:r>
            <a:r>
              <a:rPr lang="de-DE" dirty="0" err="1"/>
              <a:t>y</a:t>
            </a:r>
            <a:r>
              <a:rPr lang="de-DE" dirty="0"/>
              <a:t>) </a:t>
            </a:r>
            <a:r>
              <a:rPr lang="de-DE" dirty="0" err="1"/>
              <a:t>über</a:t>
            </a:r>
            <a:r>
              <a:rPr lang="de-DE" dirty="0"/>
              <a:t> Z/</a:t>
            </a:r>
            <a:r>
              <a:rPr lang="de-DE" dirty="0" err="1"/>
              <a:t>pZ</a:t>
            </a:r>
            <a:r>
              <a:rPr lang="de-DE" dirty="0"/>
              <a:t>, welche die </a:t>
            </a:r>
            <a:r>
              <a:rPr lang="de-DE" dirty="0" err="1"/>
              <a:t>Weierstrass</a:t>
            </a:r>
            <a:r>
              <a:rPr lang="de-DE" dirty="0"/>
              <a:t>-Gleichung y^2 =x3 +x+1 </a:t>
            </a:r>
            <a:r>
              <a:rPr lang="de-DE" dirty="0" err="1"/>
              <a:t>erfüllen</a:t>
            </a:r>
            <a:r>
              <a:rPr lang="de-DE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593AC8-A754-9944-BC73-B95172F1E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i="1" dirty="0">
                <a:solidFill>
                  <a:srgbClr val="629755"/>
                </a:solidFill>
              </a:rPr>
              <a:t>/**</a:t>
            </a:r>
            <a:br>
              <a:rPr lang="de-DE" i="1" dirty="0">
                <a:solidFill>
                  <a:srgbClr val="629755"/>
                </a:solidFill>
              </a:rPr>
            </a:br>
            <a:r>
              <a:rPr lang="de-DE" i="1" dirty="0">
                <a:solidFill>
                  <a:srgbClr val="629755"/>
                </a:solidFill>
              </a:rPr>
              <a:t> * </a:t>
            </a:r>
            <a:r>
              <a:rPr lang="de-DE" b="1" i="1" dirty="0">
                <a:solidFill>
                  <a:srgbClr val="629755"/>
                </a:solidFill>
              </a:rPr>
              <a:t>@</a:t>
            </a:r>
            <a:r>
              <a:rPr lang="de-DE" b="1" i="1" dirty="0" err="1">
                <a:solidFill>
                  <a:srgbClr val="629755"/>
                </a:solidFill>
              </a:rPr>
              <a:t>return</a:t>
            </a:r>
            <a:r>
              <a:rPr lang="de-DE" b="1" i="1" dirty="0">
                <a:solidFill>
                  <a:srgbClr val="629755"/>
                </a:solidFill>
              </a:rPr>
              <a:t> </a:t>
            </a:r>
            <a:r>
              <a:rPr lang="de-DE" i="1" dirty="0" err="1">
                <a:solidFill>
                  <a:srgbClr val="629755"/>
                </a:solidFill>
              </a:rPr>
              <a:t>y</a:t>
            </a:r>
            <a:r>
              <a:rPr lang="de-DE" i="1" dirty="0">
                <a:solidFill>
                  <a:srgbClr val="629755"/>
                </a:solidFill>
              </a:rPr>
              <a:t> ^ 2 == (x ^ 3 + </a:t>
            </a:r>
            <a:r>
              <a:rPr lang="de-DE" i="1" dirty="0" err="1">
                <a:solidFill>
                  <a:srgbClr val="629755"/>
                </a:solidFill>
              </a:rPr>
              <a:t>u</a:t>
            </a:r>
            <a:r>
              <a:rPr lang="de-DE" i="1" dirty="0">
                <a:solidFill>
                  <a:srgbClr val="629755"/>
                </a:solidFill>
              </a:rPr>
              <a:t> * x + v), </a:t>
            </a:r>
            <a:r>
              <a:rPr lang="de-DE" i="1" dirty="0" err="1">
                <a:solidFill>
                  <a:srgbClr val="629755"/>
                </a:solidFill>
              </a:rPr>
              <a:t>mod</a:t>
            </a:r>
            <a:r>
              <a:rPr lang="de-DE" i="1" dirty="0">
                <a:solidFill>
                  <a:srgbClr val="629755"/>
                </a:solidFill>
              </a:rPr>
              <a:t> </a:t>
            </a:r>
            <a:r>
              <a:rPr lang="de-DE" i="1" dirty="0" err="1">
                <a:solidFill>
                  <a:srgbClr val="629755"/>
                </a:solidFill>
              </a:rPr>
              <a:t>modulus</a:t>
            </a:r>
            <a:r>
              <a:rPr lang="de-DE" i="1" dirty="0">
                <a:solidFill>
                  <a:srgbClr val="629755"/>
                </a:solidFill>
              </a:rPr>
              <a:t/>
            </a:r>
            <a:br>
              <a:rPr lang="de-DE" i="1" dirty="0">
                <a:solidFill>
                  <a:srgbClr val="629755"/>
                </a:solidFill>
              </a:rPr>
            </a:br>
            <a:r>
              <a:rPr lang="de-DE" i="1" dirty="0">
                <a:solidFill>
                  <a:srgbClr val="629755"/>
                </a:solidFill>
              </a:rPr>
              <a:t> */</a:t>
            </a:r>
            <a:br>
              <a:rPr lang="de-DE" i="1" dirty="0">
                <a:solidFill>
                  <a:srgbClr val="629755"/>
                </a:solidFill>
              </a:rPr>
            </a:br>
            <a:r>
              <a:rPr lang="de-DE" dirty="0">
                <a:solidFill>
                  <a:srgbClr val="CC7832"/>
                </a:solidFill>
              </a:rPr>
              <a:t>private </a:t>
            </a:r>
            <a:r>
              <a:rPr lang="de-DE" dirty="0" err="1">
                <a:solidFill>
                  <a:srgbClr val="CC7832"/>
                </a:solidFill>
              </a:rPr>
              <a:t>boolean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 err="1">
                <a:solidFill>
                  <a:srgbClr val="FFC66D"/>
                </a:solidFill>
              </a:rPr>
              <a:t>liesOnCurve</a:t>
            </a:r>
            <a:r>
              <a:rPr lang="de-DE" dirty="0"/>
              <a:t>(</a:t>
            </a:r>
            <a:r>
              <a:rPr lang="de-DE" dirty="0" err="1"/>
              <a:t>ZModZPStarElement</a:t>
            </a:r>
            <a:r>
              <a:rPr lang="de-DE" dirty="0"/>
              <a:t> x</a:t>
            </a:r>
            <a:r>
              <a:rPr lang="de-DE" dirty="0">
                <a:solidFill>
                  <a:srgbClr val="CC7832"/>
                </a:solidFill>
              </a:rPr>
              <a:t>, </a:t>
            </a:r>
            <a:r>
              <a:rPr lang="de-DE" dirty="0" err="1"/>
              <a:t>ZModZPStarElement</a:t>
            </a:r>
            <a:r>
              <a:rPr lang="de-DE" dirty="0"/>
              <a:t> </a:t>
            </a:r>
            <a:r>
              <a:rPr lang="de-DE" dirty="0" err="1"/>
              <a:t>y</a:t>
            </a:r>
            <a:r>
              <a:rPr lang="de-DE" dirty="0"/>
              <a:t>) {</a:t>
            </a:r>
            <a:br>
              <a:rPr lang="de-DE" dirty="0"/>
            </a:br>
            <a:r>
              <a:rPr lang="de-DE" dirty="0"/>
              <a:t>    </a:t>
            </a:r>
            <a:r>
              <a:rPr lang="de-DE" dirty="0" err="1"/>
              <a:t>ZModZPStarElement</a:t>
            </a:r>
            <a:r>
              <a:rPr lang="de-DE" dirty="0"/>
              <a:t> </a:t>
            </a:r>
            <a:r>
              <a:rPr lang="de-DE" dirty="0" err="1"/>
              <a:t>leftSide</a:t>
            </a:r>
            <a:r>
              <a:rPr lang="de-DE" dirty="0"/>
              <a:t> = </a:t>
            </a:r>
            <a:r>
              <a:rPr lang="de-DE" dirty="0" err="1"/>
              <a:t>y.pow</a:t>
            </a:r>
            <a:r>
              <a:rPr lang="de-DE" dirty="0"/>
              <a:t>(</a:t>
            </a:r>
            <a:r>
              <a:rPr lang="de-DE" dirty="0">
                <a:solidFill>
                  <a:srgbClr val="6897BB"/>
                </a:solidFill>
              </a:rPr>
              <a:t>2</a:t>
            </a:r>
            <a:r>
              <a:rPr lang="de-DE" dirty="0"/>
              <a:t>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>
                <a:solidFill>
                  <a:srgbClr val="CC7832"/>
                </a:solidFill>
              </a:rPr>
              <a:t/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>
                <a:solidFill>
                  <a:srgbClr val="CC7832"/>
                </a:solidFill>
              </a:rPr>
              <a:t>    </a:t>
            </a:r>
            <a:r>
              <a:rPr lang="de-DE" dirty="0" err="1"/>
              <a:t>ZModZPStarElement</a:t>
            </a:r>
            <a:r>
              <a:rPr lang="de-DE" dirty="0"/>
              <a:t> </a:t>
            </a:r>
            <a:r>
              <a:rPr lang="de-DE" dirty="0" err="1"/>
              <a:t>rightSide</a:t>
            </a:r>
            <a:r>
              <a:rPr lang="de-DE" dirty="0"/>
              <a:t> = </a:t>
            </a:r>
            <a:r>
              <a:rPr lang="de-DE" dirty="0" err="1"/>
              <a:t>x.pow</a:t>
            </a:r>
            <a:r>
              <a:rPr lang="de-DE" dirty="0"/>
              <a:t>(</a:t>
            </a:r>
            <a:r>
              <a:rPr lang="de-DE" dirty="0">
                <a:solidFill>
                  <a:srgbClr val="6897BB"/>
                </a:solidFill>
              </a:rPr>
              <a:t>3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            .</a:t>
            </a:r>
            <a:r>
              <a:rPr lang="de-DE" dirty="0" err="1"/>
              <a:t>add</a:t>
            </a:r>
            <a:r>
              <a:rPr lang="de-DE" dirty="0"/>
              <a:t>(</a:t>
            </a:r>
            <a:r>
              <a:rPr lang="de-DE" dirty="0" err="1">
                <a:solidFill>
                  <a:srgbClr val="9876AA"/>
                </a:solidFill>
              </a:rPr>
              <a:t>u</a:t>
            </a:r>
            <a:r>
              <a:rPr lang="de-DE" dirty="0" err="1"/>
              <a:t>.multiply</a:t>
            </a:r>
            <a:r>
              <a:rPr lang="de-DE" dirty="0"/>
              <a:t>(x))</a:t>
            </a:r>
            <a:br>
              <a:rPr lang="de-DE" dirty="0"/>
            </a:br>
            <a:r>
              <a:rPr lang="de-DE" dirty="0"/>
              <a:t>            .</a:t>
            </a:r>
            <a:r>
              <a:rPr lang="de-DE" dirty="0" err="1"/>
              <a:t>add</a:t>
            </a:r>
            <a:r>
              <a:rPr lang="de-DE" dirty="0"/>
              <a:t>(</a:t>
            </a:r>
            <a:r>
              <a:rPr lang="de-DE" dirty="0">
                <a:solidFill>
                  <a:srgbClr val="9876AA"/>
                </a:solidFill>
              </a:rPr>
              <a:t>v</a:t>
            </a:r>
            <a:r>
              <a:rPr lang="de-DE" dirty="0"/>
              <a:t>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>
                <a:solidFill>
                  <a:srgbClr val="CC7832"/>
                </a:solidFill>
              </a:rPr>
              <a:t/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>
                <a:solidFill>
                  <a:srgbClr val="CC7832"/>
                </a:solidFill>
              </a:rPr>
              <a:t>    </a:t>
            </a:r>
            <a:r>
              <a:rPr lang="de-DE" dirty="0" err="1">
                <a:solidFill>
                  <a:srgbClr val="CC7832"/>
                </a:solidFill>
              </a:rPr>
              <a:t>return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 err="1"/>
              <a:t>leftSide.equals</a:t>
            </a:r>
            <a:r>
              <a:rPr lang="de-DE" dirty="0"/>
              <a:t>(</a:t>
            </a:r>
            <a:r>
              <a:rPr lang="de-DE" dirty="0" err="1"/>
              <a:t>rightSide</a:t>
            </a:r>
            <a:r>
              <a:rPr lang="de-DE" dirty="0"/>
              <a:t>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511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5896E6-0471-B742-83B0-938DC7AC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Ermitteln Sie die Anzahl der Elemente von 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99AB8E-EFA7-944A-AE6F-064589D05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HashSet</a:t>
            </a:r>
            <a:r>
              <a:rPr lang="de-DE" dirty="0"/>
              <a:t>&lt;</a:t>
            </a:r>
            <a:r>
              <a:rPr lang="de-DE" dirty="0" err="1"/>
              <a:t>EllipticCurveGroupElement</a:t>
            </a:r>
            <a:r>
              <a:rPr lang="de-DE" dirty="0"/>
              <a:t>&gt; </a:t>
            </a:r>
            <a:r>
              <a:rPr lang="de-DE" dirty="0" err="1"/>
              <a:t>elements</a:t>
            </a:r>
            <a:r>
              <a:rPr lang="de-DE" dirty="0"/>
              <a:t> = </a:t>
            </a:r>
            <a:r>
              <a:rPr lang="de-DE" dirty="0" err="1">
                <a:solidFill>
                  <a:srgbClr val="CC7832"/>
                </a:solidFill>
              </a:rPr>
              <a:t>new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 err="1"/>
              <a:t>HashSet</a:t>
            </a:r>
            <a:r>
              <a:rPr lang="de-DE" dirty="0"/>
              <a:t>&lt;&gt;()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 err="1"/>
              <a:t>elements.add</a:t>
            </a:r>
            <a:r>
              <a:rPr lang="de-DE" dirty="0"/>
              <a:t>(</a:t>
            </a:r>
            <a:r>
              <a:rPr lang="de-DE" dirty="0" err="1"/>
              <a:t>EllipticCurveNeutralElement.</a:t>
            </a:r>
            <a:r>
              <a:rPr lang="de-DE" i="1" dirty="0" err="1"/>
              <a:t>getNeutralElement</a:t>
            </a:r>
            <a:r>
              <a:rPr lang="de-DE" dirty="0"/>
              <a:t>())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 err="1">
                <a:solidFill>
                  <a:srgbClr val="CC7832"/>
                </a:solidFill>
              </a:rPr>
              <a:t>int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 err="1"/>
              <a:t>k</a:t>
            </a:r>
            <a:r>
              <a:rPr lang="de-DE" dirty="0"/>
              <a:t> = </a:t>
            </a:r>
            <a:r>
              <a:rPr lang="de-DE" dirty="0" err="1"/>
              <a:t>group.getK</a:t>
            </a:r>
            <a:r>
              <a:rPr lang="de-DE" dirty="0"/>
              <a:t>().</a:t>
            </a:r>
            <a:r>
              <a:rPr lang="de-DE" dirty="0" err="1"/>
              <a:t>intValue</a:t>
            </a:r>
            <a:r>
              <a:rPr lang="de-DE" dirty="0"/>
              <a:t>()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 err="1">
                <a:solidFill>
                  <a:srgbClr val="CC7832"/>
                </a:solidFill>
              </a:rPr>
              <a:t>for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/>
              <a:t>(</a:t>
            </a:r>
            <a:r>
              <a:rPr lang="de-DE" dirty="0" err="1">
                <a:solidFill>
                  <a:srgbClr val="CC7832"/>
                </a:solidFill>
              </a:rPr>
              <a:t>int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/>
              <a:t>x = </a:t>
            </a:r>
            <a:r>
              <a:rPr lang="de-DE" dirty="0">
                <a:solidFill>
                  <a:srgbClr val="6897BB"/>
                </a:solidFill>
              </a:rPr>
              <a:t>0</a:t>
            </a:r>
            <a:r>
              <a:rPr lang="de-DE" dirty="0">
                <a:solidFill>
                  <a:srgbClr val="CC7832"/>
                </a:solidFill>
              </a:rPr>
              <a:t>; </a:t>
            </a:r>
            <a:r>
              <a:rPr lang="de-DE" dirty="0"/>
              <a:t>x &lt; </a:t>
            </a:r>
            <a:r>
              <a:rPr lang="de-DE" dirty="0" err="1"/>
              <a:t>k</a:t>
            </a:r>
            <a:r>
              <a:rPr lang="de-DE" dirty="0">
                <a:solidFill>
                  <a:srgbClr val="CC7832"/>
                </a:solidFill>
              </a:rPr>
              <a:t>; </a:t>
            </a:r>
            <a:r>
              <a:rPr lang="de-DE" dirty="0"/>
              <a:t>x++) {</a:t>
            </a:r>
            <a:br>
              <a:rPr lang="de-DE" dirty="0"/>
            </a:br>
            <a:r>
              <a:rPr lang="de-DE" dirty="0"/>
              <a:t>    Optional&lt;</a:t>
            </a:r>
            <a:r>
              <a:rPr lang="de-DE" dirty="0" err="1"/>
              <a:t>EllipticCurveActualElement</a:t>
            </a:r>
            <a:r>
              <a:rPr lang="de-DE" dirty="0"/>
              <a:t>&gt; </a:t>
            </a:r>
            <a:r>
              <a:rPr lang="de-DE" dirty="0" err="1"/>
              <a:t>element</a:t>
            </a:r>
            <a:r>
              <a:rPr lang="de-DE" dirty="0"/>
              <a:t> = </a:t>
            </a:r>
            <a:r>
              <a:rPr lang="de-DE" dirty="0" err="1"/>
              <a:t>group.getElement</a:t>
            </a:r>
            <a:r>
              <a:rPr lang="de-DE" dirty="0"/>
              <a:t>(x)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>
                <a:solidFill>
                  <a:srgbClr val="CC7832"/>
                </a:solidFill>
              </a:rPr>
              <a:t>    </a:t>
            </a:r>
            <a:r>
              <a:rPr lang="de-DE" dirty="0" err="1">
                <a:solidFill>
                  <a:srgbClr val="CC7832"/>
                </a:solidFill>
              </a:rPr>
              <a:t>if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/>
              <a:t>(</a:t>
            </a:r>
            <a:r>
              <a:rPr lang="de-DE" dirty="0" err="1"/>
              <a:t>element.isPresent</a:t>
            </a:r>
            <a:r>
              <a:rPr lang="de-DE" dirty="0"/>
              <a:t>()) {</a:t>
            </a:r>
            <a:br>
              <a:rPr lang="de-DE" dirty="0"/>
            </a:br>
            <a:r>
              <a:rPr lang="de-DE" dirty="0"/>
              <a:t>        </a:t>
            </a:r>
            <a:r>
              <a:rPr lang="de-DE" dirty="0" err="1"/>
              <a:t>elements.add</a:t>
            </a:r>
            <a:r>
              <a:rPr lang="de-DE" dirty="0"/>
              <a:t>(</a:t>
            </a:r>
            <a:r>
              <a:rPr lang="de-DE" dirty="0" err="1"/>
              <a:t>element.get</a:t>
            </a:r>
            <a:r>
              <a:rPr lang="de-DE" dirty="0"/>
              <a:t>())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>
                <a:solidFill>
                  <a:srgbClr val="CC7832"/>
                </a:solidFill>
              </a:rPr>
              <a:t>        </a:t>
            </a:r>
            <a:r>
              <a:rPr lang="de-DE" dirty="0" err="1"/>
              <a:t>elements.add</a:t>
            </a:r>
            <a:r>
              <a:rPr lang="de-DE" dirty="0"/>
              <a:t>(</a:t>
            </a:r>
            <a:r>
              <a:rPr lang="de-DE" dirty="0" err="1"/>
              <a:t>element.get</a:t>
            </a:r>
            <a:r>
              <a:rPr lang="de-DE" dirty="0"/>
              <a:t>().</a:t>
            </a:r>
            <a:r>
              <a:rPr lang="de-DE" dirty="0" err="1"/>
              <a:t>negate</a:t>
            </a:r>
            <a:r>
              <a:rPr lang="de-DE" dirty="0"/>
              <a:t>())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>
                <a:solidFill>
                  <a:srgbClr val="CC7832"/>
                </a:solidFill>
              </a:rPr>
              <a:t>    </a:t>
            </a:r>
            <a:r>
              <a:rPr lang="de-DE" dirty="0"/>
              <a:t>}</a:t>
            </a:r>
            <a:br>
              <a:rPr lang="de-DE" dirty="0"/>
            </a:br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0787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5896E6-0471-B742-83B0-938DC7AC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Ermitteln Sie die Anzahl der Elemente von 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99AB8E-EFA7-944A-AE6F-064589D05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CC7832"/>
                </a:solidFill>
              </a:rPr>
              <a:t>public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/>
              <a:t>Optional&lt;</a:t>
            </a:r>
            <a:r>
              <a:rPr lang="de-DE" dirty="0" err="1"/>
              <a:t>EllipticCurveActualElement</a:t>
            </a:r>
            <a:r>
              <a:rPr lang="de-DE" dirty="0"/>
              <a:t>&gt; </a:t>
            </a:r>
            <a:r>
              <a:rPr lang="de-DE" dirty="0" err="1">
                <a:solidFill>
                  <a:srgbClr val="FFC66D"/>
                </a:solidFill>
              </a:rPr>
              <a:t>getElement</a:t>
            </a:r>
            <a:r>
              <a:rPr lang="de-DE" dirty="0"/>
              <a:t>(</a:t>
            </a:r>
            <a:r>
              <a:rPr lang="de-DE" dirty="0">
                <a:solidFill>
                  <a:srgbClr val="CC7832"/>
                </a:solidFill>
              </a:rPr>
              <a:t>final </a:t>
            </a:r>
            <a:r>
              <a:rPr lang="de-DE" dirty="0" err="1"/>
              <a:t>ZModZPStarElement</a:t>
            </a:r>
            <a:r>
              <a:rPr lang="de-DE" dirty="0"/>
              <a:t> x) {</a:t>
            </a:r>
            <a:br>
              <a:rPr lang="de-DE" dirty="0"/>
            </a:br>
            <a:r>
              <a:rPr lang="de-DE" dirty="0"/>
              <a:t>    </a:t>
            </a:r>
            <a:r>
              <a:rPr lang="de-DE" dirty="0" err="1">
                <a:solidFill>
                  <a:srgbClr val="CC7832"/>
                </a:solidFill>
              </a:rPr>
              <a:t>return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 err="1"/>
              <a:t>rightSideOfEccPointDefinition</a:t>
            </a:r>
            <a:r>
              <a:rPr lang="de-DE" dirty="0"/>
              <a:t>(x).</a:t>
            </a:r>
            <a:r>
              <a:rPr lang="de-DE" dirty="0" err="1"/>
              <a:t>root</a:t>
            </a:r>
            <a:r>
              <a:rPr lang="de-DE" dirty="0"/>
              <a:t>().</a:t>
            </a:r>
            <a:r>
              <a:rPr lang="de-DE" dirty="0" err="1"/>
              <a:t>map</a:t>
            </a:r>
            <a:r>
              <a:rPr lang="de-DE" dirty="0"/>
              <a:t>(</a:t>
            </a:r>
            <a:r>
              <a:rPr lang="de-DE" dirty="0" err="1"/>
              <a:t>y</a:t>
            </a:r>
            <a:r>
              <a:rPr lang="de-DE" dirty="0"/>
              <a:t> -&gt; </a:t>
            </a:r>
            <a:r>
              <a:rPr lang="de-DE" dirty="0" err="1"/>
              <a:t>getElement</a:t>
            </a:r>
            <a:r>
              <a:rPr lang="de-DE" dirty="0"/>
              <a:t>(</a:t>
            </a:r>
            <a:r>
              <a:rPr lang="de-DE" dirty="0">
                <a:solidFill>
                  <a:srgbClr val="B389C5"/>
                </a:solidFill>
              </a:rPr>
              <a:t>x</a:t>
            </a:r>
            <a:r>
              <a:rPr lang="de-DE" dirty="0">
                <a:solidFill>
                  <a:srgbClr val="CC7832"/>
                </a:solidFill>
              </a:rPr>
              <a:t>, </a:t>
            </a:r>
            <a:r>
              <a:rPr lang="de-DE" dirty="0" err="1"/>
              <a:t>y</a:t>
            </a:r>
            <a:r>
              <a:rPr lang="de-DE" dirty="0"/>
              <a:t>))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 smtClean="0"/>
              <a:t>}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Benutzt für </a:t>
            </a:r>
            <a:r>
              <a:rPr lang="de-DE" dirty="0" err="1" smtClean="0"/>
              <a:t>root</a:t>
            </a:r>
            <a:r>
              <a:rPr lang="de-DE" dirty="0" smtClean="0"/>
              <a:t> </a:t>
            </a:r>
            <a:r>
              <a:rPr lang="de-DE" dirty="0" err="1" smtClean="0"/>
              <a:t>Tonelli</a:t>
            </a:r>
            <a:r>
              <a:rPr lang="de-DE" dirty="0" smtClean="0"/>
              <a:t> </a:t>
            </a:r>
            <a:r>
              <a:rPr lang="de-DE" dirty="0" err="1" smtClean="0"/>
              <a:t>Shanks</a:t>
            </a:r>
            <a:r>
              <a:rPr lang="de-DE" dirty="0" smtClean="0"/>
              <a:t> Algorithmus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247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8EFC-37A1-BC41-994E-5B1DA5AC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Prüfen</a:t>
            </a:r>
            <a:r>
              <a:rPr lang="de-DE" dirty="0"/>
              <a:t> Sie, ob Ihr Ergebnis in dem durch den Satz von Hasse gegebenen Intervall liegt.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1D882D-1010-DA4A-8619-72A189296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i="1" dirty="0">
                <a:solidFill>
                  <a:srgbClr val="629755"/>
                </a:solidFill>
              </a:rPr>
              <a:t>/**</a:t>
            </a:r>
            <a:br>
              <a:rPr lang="de-DE" i="1" dirty="0">
                <a:solidFill>
                  <a:srgbClr val="629755"/>
                </a:solidFill>
              </a:rPr>
            </a:br>
            <a:r>
              <a:rPr lang="de-DE" i="1" dirty="0">
                <a:solidFill>
                  <a:srgbClr val="629755"/>
                </a:solidFill>
              </a:rPr>
              <a:t> * </a:t>
            </a:r>
            <a:r>
              <a:rPr lang="de-DE" b="1" i="1" dirty="0">
                <a:solidFill>
                  <a:srgbClr val="629755"/>
                </a:solidFill>
              </a:rPr>
              <a:t>@</a:t>
            </a:r>
            <a:r>
              <a:rPr lang="de-DE" b="1" i="1" dirty="0" err="1">
                <a:solidFill>
                  <a:srgbClr val="629755"/>
                </a:solidFill>
              </a:rPr>
              <a:t>return</a:t>
            </a:r>
            <a:r>
              <a:rPr lang="de-DE" b="1" i="1" dirty="0">
                <a:solidFill>
                  <a:srgbClr val="629755"/>
                </a:solidFill>
              </a:rPr>
              <a:t> </a:t>
            </a:r>
            <a:r>
              <a:rPr lang="de-DE" i="1" dirty="0">
                <a:solidFill>
                  <a:srgbClr val="629755"/>
                </a:solidFill>
              </a:rPr>
              <a:t>The hasse </a:t>
            </a:r>
            <a:r>
              <a:rPr lang="de-DE" i="1" dirty="0" err="1">
                <a:solidFill>
                  <a:srgbClr val="629755"/>
                </a:solidFill>
              </a:rPr>
              <a:t>Interval</a:t>
            </a:r>
            <a:r>
              <a:rPr lang="de-DE" i="1" dirty="0">
                <a:solidFill>
                  <a:srgbClr val="629755"/>
                </a:solidFill>
              </a:rPr>
              <a:t>: [2 * √</a:t>
            </a:r>
            <a:r>
              <a:rPr lang="de-DE" i="1" dirty="0" err="1">
                <a:solidFill>
                  <a:srgbClr val="629755"/>
                </a:solidFill>
              </a:rPr>
              <a:t>k</a:t>
            </a:r>
            <a:r>
              <a:rPr lang="de-DE" i="1" dirty="0">
                <a:solidFill>
                  <a:srgbClr val="629755"/>
                </a:solidFill>
              </a:rPr>
              <a:t> - (k+1); 2 * √</a:t>
            </a:r>
            <a:r>
              <a:rPr lang="de-DE" i="1" dirty="0" err="1">
                <a:solidFill>
                  <a:srgbClr val="629755"/>
                </a:solidFill>
              </a:rPr>
              <a:t>k</a:t>
            </a:r>
            <a:r>
              <a:rPr lang="de-DE" i="1" dirty="0">
                <a:solidFill>
                  <a:srgbClr val="629755"/>
                </a:solidFill>
              </a:rPr>
              <a:t> + (k+1)]</a:t>
            </a:r>
            <a:br>
              <a:rPr lang="de-DE" i="1" dirty="0">
                <a:solidFill>
                  <a:srgbClr val="629755"/>
                </a:solidFill>
              </a:rPr>
            </a:br>
            <a:r>
              <a:rPr lang="de-DE" i="1" dirty="0">
                <a:solidFill>
                  <a:srgbClr val="629755"/>
                </a:solidFill>
              </a:rPr>
              <a:t> */</a:t>
            </a:r>
            <a:br>
              <a:rPr lang="de-DE" i="1" dirty="0">
                <a:solidFill>
                  <a:srgbClr val="629755"/>
                </a:solidFill>
              </a:rPr>
            </a:br>
            <a:r>
              <a:rPr lang="de-DE" dirty="0" err="1">
                <a:solidFill>
                  <a:srgbClr val="CC7832"/>
                </a:solidFill>
              </a:rPr>
              <a:t>public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/>
              <a:t>Range&lt;</a:t>
            </a:r>
            <a:r>
              <a:rPr lang="de-DE" dirty="0" err="1"/>
              <a:t>BigInteger</a:t>
            </a:r>
            <a:r>
              <a:rPr lang="de-DE" dirty="0"/>
              <a:t>&gt; </a:t>
            </a:r>
            <a:r>
              <a:rPr lang="de-DE" dirty="0" err="1">
                <a:solidFill>
                  <a:srgbClr val="FFC66D"/>
                </a:solidFill>
              </a:rPr>
              <a:t>hasseInterval</a:t>
            </a:r>
            <a:r>
              <a:rPr lang="de-DE" dirty="0"/>
              <a:t>() {</a:t>
            </a:r>
            <a:br>
              <a:rPr lang="de-DE" dirty="0"/>
            </a:br>
            <a:r>
              <a:rPr lang="de-DE" dirty="0"/>
              <a:t>    </a:t>
            </a:r>
            <a:r>
              <a:rPr lang="de-DE" dirty="0" err="1"/>
              <a:t>BigInteger</a:t>
            </a:r>
            <a:r>
              <a:rPr lang="de-DE" dirty="0"/>
              <a:t> </a:t>
            </a:r>
            <a:r>
              <a:rPr lang="de-DE" dirty="0" err="1"/>
              <a:t>k</a:t>
            </a:r>
            <a:r>
              <a:rPr lang="de-DE" dirty="0"/>
              <a:t> = </a:t>
            </a:r>
            <a:r>
              <a:rPr lang="de-DE" dirty="0" err="1"/>
              <a:t>getK</a:t>
            </a:r>
            <a:r>
              <a:rPr lang="de-DE" dirty="0"/>
              <a:t>()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>
                <a:solidFill>
                  <a:srgbClr val="CC7832"/>
                </a:solidFill>
              </a:rPr>
              <a:t>    </a:t>
            </a:r>
            <a:r>
              <a:rPr lang="de-DE" dirty="0" err="1"/>
              <a:t>BigInteger</a:t>
            </a:r>
            <a:r>
              <a:rPr lang="de-DE" dirty="0"/>
              <a:t> _2TimesRootK = </a:t>
            </a:r>
            <a:r>
              <a:rPr lang="de-DE" dirty="0" err="1"/>
              <a:t>BigInteger.</a:t>
            </a:r>
            <a:r>
              <a:rPr lang="de-DE" i="1" dirty="0" err="1"/>
              <a:t>valueOf</a:t>
            </a:r>
            <a:r>
              <a:rPr lang="de-DE" dirty="0"/>
              <a:t>(</a:t>
            </a:r>
            <a:r>
              <a:rPr lang="de-DE" dirty="0">
                <a:solidFill>
                  <a:srgbClr val="6897BB"/>
                </a:solidFill>
              </a:rPr>
              <a:t>2</a:t>
            </a:r>
            <a:r>
              <a:rPr lang="de-DE" dirty="0"/>
              <a:t>).</a:t>
            </a:r>
            <a:r>
              <a:rPr lang="de-DE" dirty="0" err="1"/>
              <a:t>multiply</a:t>
            </a:r>
            <a:r>
              <a:rPr lang="de-DE" dirty="0"/>
              <a:t>(</a:t>
            </a:r>
            <a:r>
              <a:rPr lang="de-DE" dirty="0" err="1"/>
              <a:t>BigIntegerUtil.</a:t>
            </a:r>
            <a:r>
              <a:rPr lang="de-DE" i="1" dirty="0" err="1"/>
              <a:t>bigIntSqRootCeil</a:t>
            </a:r>
            <a:r>
              <a:rPr lang="de-DE" dirty="0"/>
              <a:t>(</a:t>
            </a:r>
            <a:r>
              <a:rPr lang="de-DE" dirty="0" err="1"/>
              <a:t>k</a:t>
            </a:r>
            <a:r>
              <a:rPr lang="de-DE" dirty="0"/>
              <a:t>))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>
                <a:solidFill>
                  <a:srgbClr val="CC7832"/>
                </a:solidFill>
              </a:rPr>
              <a:t>    </a:t>
            </a:r>
            <a:r>
              <a:rPr lang="de-DE" dirty="0" err="1"/>
              <a:t>BigInteger</a:t>
            </a:r>
            <a:r>
              <a:rPr lang="de-DE" dirty="0"/>
              <a:t> kPlus1 = </a:t>
            </a:r>
            <a:r>
              <a:rPr lang="de-DE" dirty="0" err="1"/>
              <a:t>k.add</a:t>
            </a:r>
            <a:r>
              <a:rPr lang="de-DE" dirty="0"/>
              <a:t>(</a:t>
            </a:r>
            <a:r>
              <a:rPr lang="de-DE" dirty="0" err="1"/>
              <a:t>BigInteger.</a:t>
            </a:r>
            <a:r>
              <a:rPr lang="de-DE" i="1" dirty="0" err="1">
                <a:solidFill>
                  <a:srgbClr val="9876AA"/>
                </a:solidFill>
              </a:rPr>
              <a:t>ONE</a:t>
            </a:r>
            <a:r>
              <a:rPr lang="de-DE" dirty="0"/>
              <a:t>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>
                <a:solidFill>
                  <a:srgbClr val="CC7832"/>
                </a:solidFill>
              </a:rPr>
              <a:t>    </a:t>
            </a:r>
            <a:r>
              <a:rPr lang="de-DE" dirty="0" err="1"/>
              <a:t>BigInteger</a:t>
            </a:r>
            <a:r>
              <a:rPr lang="de-DE" dirty="0"/>
              <a:t> </a:t>
            </a:r>
            <a:r>
              <a:rPr lang="de-DE" dirty="0" err="1"/>
              <a:t>lBound</a:t>
            </a:r>
            <a:r>
              <a:rPr lang="de-DE" dirty="0"/>
              <a:t> = kPlus1.subtract(_2TimesRootK)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>
                <a:solidFill>
                  <a:srgbClr val="CC7832"/>
                </a:solidFill>
              </a:rPr>
              <a:t>    </a:t>
            </a:r>
            <a:r>
              <a:rPr lang="de-DE" dirty="0" err="1"/>
              <a:t>BigInteger</a:t>
            </a:r>
            <a:r>
              <a:rPr lang="de-DE" dirty="0"/>
              <a:t> </a:t>
            </a:r>
            <a:r>
              <a:rPr lang="de-DE" dirty="0" err="1"/>
              <a:t>uBound</a:t>
            </a:r>
            <a:r>
              <a:rPr lang="de-DE" dirty="0"/>
              <a:t> = kPlus1.add(_2TimesRootK)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>
                <a:solidFill>
                  <a:srgbClr val="CC7832"/>
                </a:solidFill>
              </a:rPr>
              <a:t>    </a:t>
            </a:r>
            <a:r>
              <a:rPr lang="de-DE" dirty="0" err="1">
                <a:solidFill>
                  <a:srgbClr val="CC7832"/>
                </a:solidFill>
              </a:rPr>
              <a:t>return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 err="1"/>
              <a:t>Range.</a:t>
            </a:r>
            <a:r>
              <a:rPr lang="de-DE" i="1" dirty="0" err="1"/>
              <a:t>between</a:t>
            </a:r>
            <a:r>
              <a:rPr lang="de-DE" dirty="0"/>
              <a:t>(</a:t>
            </a:r>
            <a:r>
              <a:rPr lang="de-DE" dirty="0" err="1"/>
              <a:t>lBound</a:t>
            </a:r>
            <a:r>
              <a:rPr lang="de-DE" dirty="0">
                <a:solidFill>
                  <a:srgbClr val="CC7832"/>
                </a:solidFill>
              </a:rPr>
              <a:t>, </a:t>
            </a:r>
            <a:r>
              <a:rPr lang="de-DE" dirty="0" err="1"/>
              <a:t>uBound</a:t>
            </a:r>
            <a:r>
              <a:rPr lang="de-DE" dirty="0"/>
              <a:t>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/>
              <a:t>}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/>
            </a:r>
            <a:br>
              <a:rPr lang="de-DE" dirty="0"/>
            </a:br>
            <a:r>
              <a:rPr lang="de-DE" dirty="0" err="1">
                <a:solidFill>
                  <a:srgbClr val="CC7832"/>
                </a:solidFill>
              </a:rPr>
              <a:t>boolean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 err="1"/>
              <a:t>resultIsInHasseInterval</a:t>
            </a:r>
            <a:r>
              <a:rPr lang="de-DE" dirty="0"/>
              <a:t> = </a:t>
            </a:r>
            <a:r>
              <a:rPr lang="de-DE" dirty="0" err="1"/>
              <a:t>group.hasseInterval</a:t>
            </a:r>
            <a:r>
              <a:rPr lang="de-DE" dirty="0"/>
              <a:t>().</a:t>
            </a:r>
            <a:r>
              <a:rPr lang="de-DE" dirty="0" err="1"/>
              <a:t>contains</a:t>
            </a:r>
            <a:r>
              <a:rPr lang="de-DE" dirty="0"/>
              <a:t>(</a:t>
            </a:r>
            <a:r>
              <a:rPr lang="de-DE" dirty="0" err="1"/>
              <a:t>BigInteger.</a:t>
            </a:r>
            <a:r>
              <a:rPr lang="de-DE" i="1" dirty="0" err="1"/>
              <a:t>valueOf</a:t>
            </a:r>
            <a:r>
              <a:rPr lang="de-DE" dirty="0"/>
              <a:t>(</a:t>
            </a:r>
            <a:r>
              <a:rPr lang="de-DE" dirty="0" err="1"/>
              <a:t>elements.size</a:t>
            </a:r>
            <a:r>
              <a:rPr lang="de-DE" dirty="0"/>
              <a:t>()))</a:t>
            </a:r>
            <a:r>
              <a:rPr lang="de-DE" dirty="0">
                <a:solidFill>
                  <a:srgbClr val="CC7832"/>
                </a:solidFill>
              </a:rPr>
              <a:t>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8585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586AD6-A0E7-1F4D-B07E-EA3BFE7F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EB867D-74C3-FF42-B23D-28E5DB360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Der Punkt P = (</a:t>
            </a:r>
            <a:r>
              <a:rPr lang="de-DE" dirty="0" err="1"/>
              <a:t>xP</a:t>
            </a:r>
            <a:r>
              <a:rPr lang="de-DE" dirty="0"/>
              <a:t>, </a:t>
            </a:r>
            <a:r>
              <a:rPr lang="de-DE" dirty="0" err="1"/>
              <a:t>yP</a:t>
            </a:r>
            <a:r>
              <a:rPr lang="de-DE" dirty="0"/>
              <a:t>) = (11, 33) liegt auf E. Ermitteln Sie Q = 111  P mittels schneller </a:t>
            </a:r>
            <a:r>
              <a:rPr lang="de-DE" dirty="0" err="1"/>
              <a:t>Exponentiation</a:t>
            </a:r>
            <a:r>
              <a:rPr lang="de-DE" dirty="0"/>
              <a:t>.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655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C8E892-8DA3-D840-90B8-FBA3AF5C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Schnelle </a:t>
            </a:r>
            <a:r>
              <a:rPr lang="de-DE" dirty="0" err="1"/>
              <a:t>Exponentiation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6C33F7-3511-C749-A209-591B7A4C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 err="1"/>
              <a:t>EllipticCurveActualElement</a:t>
            </a:r>
            <a:r>
              <a:rPr lang="de-DE" dirty="0"/>
              <a:t> p = </a:t>
            </a:r>
            <a:r>
              <a:rPr lang="de-DE" dirty="0" err="1"/>
              <a:t>group.getElement</a:t>
            </a:r>
            <a:r>
              <a:rPr lang="de-DE" dirty="0"/>
              <a:t>(</a:t>
            </a:r>
            <a:r>
              <a:rPr lang="de-DE" dirty="0">
                <a:solidFill>
                  <a:srgbClr val="6897BB"/>
                </a:solidFill>
              </a:rPr>
              <a:t>11</a:t>
            </a:r>
            <a:r>
              <a:rPr lang="de-DE" dirty="0">
                <a:solidFill>
                  <a:srgbClr val="CC7832"/>
                </a:solidFill>
              </a:rPr>
              <a:t>, </a:t>
            </a:r>
            <a:r>
              <a:rPr lang="de-DE" dirty="0">
                <a:solidFill>
                  <a:srgbClr val="6897BB"/>
                </a:solidFill>
              </a:rPr>
              <a:t>33</a:t>
            </a:r>
            <a:r>
              <a:rPr lang="de-DE" dirty="0"/>
              <a:t>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 err="1"/>
              <a:t>EllipticCurveGroupElement</a:t>
            </a:r>
            <a:r>
              <a:rPr lang="de-DE" dirty="0"/>
              <a:t> </a:t>
            </a:r>
            <a:r>
              <a:rPr lang="de-DE" dirty="0" err="1"/>
              <a:t>q</a:t>
            </a:r>
            <a:r>
              <a:rPr lang="de-DE" dirty="0"/>
              <a:t> = </a:t>
            </a:r>
            <a:r>
              <a:rPr lang="de-DE" dirty="0" err="1"/>
              <a:t>p.pow</a:t>
            </a:r>
            <a:r>
              <a:rPr lang="de-DE" dirty="0"/>
              <a:t>(</a:t>
            </a:r>
            <a:r>
              <a:rPr lang="de-DE" dirty="0">
                <a:solidFill>
                  <a:srgbClr val="6897BB"/>
                </a:solidFill>
              </a:rPr>
              <a:t>111</a:t>
            </a:r>
            <a:r>
              <a:rPr lang="de-DE" dirty="0"/>
              <a:t>)</a:t>
            </a:r>
            <a:r>
              <a:rPr lang="de-DE" dirty="0">
                <a:solidFill>
                  <a:srgbClr val="CC7832"/>
                </a:solidFill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BBB529"/>
                </a:solidFill>
              </a:rPr>
              <a:t/>
            </a:r>
            <a:br>
              <a:rPr lang="de-DE" dirty="0">
                <a:solidFill>
                  <a:srgbClr val="BBB529"/>
                </a:solidFill>
              </a:rPr>
            </a:br>
            <a:r>
              <a:rPr lang="de-DE" dirty="0" err="1">
                <a:solidFill>
                  <a:srgbClr val="CC7832"/>
                </a:solidFill>
              </a:rPr>
              <a:t>public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 err="1"/>
              <a:t>EllipticCurveGroupElement</a:t>
            </a:r>
            <a:r>
              <a:rPr lang="de-DE" dirty="0"/>
              <a:t> </a:t>
            </a:r>
            <a:r>
              <a:rPr lang="de-DE" dirty="0" err="1">
                <a:solidFill>
                  <a:srgbClr val="FFC66D"/>
                </a:solidFill>
              </a:rPr>
              <a:t>pow</a:t>
            </a:r>
            <a:r>
              <a:rPr lang="de-DE" dirty="0"/>
              <a:t>(</a:t>
            </a:r>
            <a:r>
              <a:rPr lang="de-DE" dirty="0" err="1"/>
              <a:t>BigInteger</a:t>
            </a:r>
            <a:r>
              <a:rPr lang="de-DE" dirty="0"/>
              <a:t> </a:t>
            </a:r>
            <a:r>
              <a:rPr lang="de-DE" dirty="0" err="1"/>
              <a:t>e</a:t>
            </a:r>
            <a:r>
              <a:rPr lang="de-DE" dirty="0"/>
              <a:t>) {</a:t>
            </a:r>
            <a:br>
              <a:rPr lang="de-DE" dirty="0"/>
            </a:br>
            <a:r>
              <a:rPr lang="de-DE" dirty="0"/>
              <a:t>    </a:t>
            </a:r>
            <a:r>
              <a:rPr lang="de-DE" dirty="0" err="1">
                <a:solidFill>
                  <a:srgbClr val="CC7832"/>
                </a:solidFill>
              </a:rPr>
              <a:t>if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/>
              <a:t>(</a:t>
            </a:r>
            <a:r>
              <a:rPr lang="de-DE" dirty="0" err="1"/>
              <a:t>e.signum</a:t>
            </a:r>
            <a:r>
              <a:rPr lang="de-DE" dirty="0"/>
              <a:t>() == -</a:t>
            </a:r>
            <a:r>
              <a:rPr lang="de-DE" dirty="0">
                <a:solidFill>
                  <a:srgbClr val="6897BB"/>
                </a:solidFill>
              </a:rPr>
              <a:t>1 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        </a:t>
            </a:r>
            <a:r>
              <a:rPr lang="de-DE" dirty="0" err="1">
                <a:solidFill>
                  <a:srgbClr val="CC7832"/>
                </a:solidFill>
              </a:rPr>
              <a:t>throw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 err="1">
                <a:solidFill>
                  <a:srgbClr val="CC7832"/>
                </a:solidFill>
              </a:rPr>
              <a:t>new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 err="1"/>
              <a:t>IllegalArgumentException</a:t>
            </a:r>
            <a:r>
              <a:rPr lang="de-DE" dirty="0"/>
              <a:t>(</a:t>
            </a:r>
            <a:r>
              <a:rPr lang="de-DE" dirty="0">
                <a:solidFill>
                  <a:srgbClr val="6A8759"/>
                </a:solidFill>
              </a:rPr>
              <a:t>"Exponent </a:t>
            </a:r>
            <a:r>
              <a:rPr lang="de-DE" dirty="0" err="1">
                <a:solidFill>
                  <a:srgbClr val="6A8759"/>
                </a:solidFill>
              </a:rPr>
              <a:t>is</a:t>
            </a:r>
            <a:r>
              <a:rPr lang="de-DE" dirty="0">
                <a:solidFill>
                  <a:srgbClr val="6A8759"/>
                </a:solidFill>
              </a:rPr>
              <a:t> </a:t>
            </a:r>
            <a:r>
              <a:rPr lang="de-DE" dirty="0" err="1">
                <a:solidFill>
                  <a:srgbClr val="6A8759"/>
                </a:solidFill>
              </a:rPr>
              <a:t>expected</a:t>
            </a:r>
            <a:r>
              <a:rPr lang="de-DE" dirty="0">
                <a:solidFill>
                  <a:srgbClr val="6A8759"/>
                </a:solidFill>
              </a:rPr>
              <a:t> </a:t>
            </a:r>
            <a:r>
              <a:rPr lang="de-DE" dirty="0" err="1">
                <a:solidFill>
                  <a:srgbClr val="6A8759"/>
                </a:solidFill>
              </a:rPr>
              <a:t>to</a:t>
            </a:r>
            <a:r>
              <a:rPr lang="de-DE" dirty="0">
                <a:solidFill>
                  <a:srgbClr val="6A8759"/>
                </a:solidFill>
              </a:rPr>
              <a:t> </a:t>
            </a:r>
            <a:r>
              <a:rPr lang="de-DE" dirty="0" err="1">
                <a:solidFill>
                  <a:srgbClr val="6A8759"/>
                </a:solidFill>
              </a:rPr>
              <a:t>be</a:t>
            </a:r>
            <a:r>
              <a:rPr lang="de-DE" dirty="0">
                <a:solidFill>
                  <a:srgbClr val="6A8759"/>
                </a:solidFill>
              </a:rPr>
              <a:t> positive."</a:t>
            </a:r>
            <a:r>
              <a:rPr lang="de-DE" dirty="0"/>
              <a:t>)</a:t>
            </a:r>
            <a:r>
              <a:rPr lang="de-DE" dirty="0">
                <a:solidFill>
                  <a:srgbClr val="CC7832"/>
                </a:solidFill>
              </a:rPr>
              <a:t>;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    </a:t>
            </a:r>
            <a:r>
              <a:rPr lang="de-DE" dirty="0" err="1">
                <a:solidFill>
                  <a:srgbClr val="CC7832"/>
                </a:solidFill>
              </a:rPr>
              <a:t>if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/>
              <a:t>(</a:t>
            </a:r>
            <a:r>
              <a:rPr lang="de-DE" dirty="0" err="1"/>
              <a:t>e.signum</a:t>
            </a:r>
            <a:r>
              <a:rPr lang="de-DE" dirty="0"/>
              <a:t>() == </a:t>
            </a:r>
            <a:r>
              <a:rPr lang="de-DE" dirty="0">
                <a:solidFill>
                  <a:srgbClr val="6897BB"/>
                </a:solidFill>
              </a:rPr>
              <a:t>0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        </a:t>
            </a:r>
            <a:r>
              <a:rPr lang="de-DE" dirty="0" err="1">
                <a:solidFill>
                  <a:srgbClr val="CC7832"/>
                </a:solidFill>
              </a:rPr>
              <a:t>return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 err="1">
                <a:solidFill>
                  <a:srgbClr val="9876AA"/>
                </a:solidFill>
              </a:rPr>
              <a:t>group</a:t>
            </a:r>
            <a:r>
              <a:rPr lang="de-DE" dirty="0" err="1"/>
              <a:t>.</a:t>
            </a:r>
            <a:r>
              <a:rPr lang="de-DE" i="1" dirty="0" err="1">
                <a:solidFill>
                  <a:srgbClr val="9876AA"/>
                </a:solidFill>
              </a:rPr>
              <a:t>NEUTRAL_ELEMENT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>
                <a:solidFill>
                  <a:srgbClr val="CC7832"/>
                </a:solidFill>
              </a:rPr>
              <a:t/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>
                <a:solidFill>
                  <a:srgbClr val="CC7832"/>
                </a:solidFill>
              </a:rPr>
              <a:t>    </a:t>
            </a:r>
            <a:r>
              <a:rPr lang="de-DE" dirty="0" err="1">
                <a:solidFill>
                  <a:srgbClr val="CC7832"/>
                </a:solidFill>
              </a:rPr>
              <a:t>int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 err="1"/>
              <a:t>n</a:t>
            </a:r>
            <a:r>
              <a:rPr lang="de-DE" dirty="0"/>
              <a:t> = </a:t>
            </a:r>
            <a:r>
              <a:rPr lang="de-DE" dirty="0" err="1"/>
              <a:t>e.bitLength</a:t>
            </a:r>
            <a:r>
              <a:rPr lang="de-DE" dirty="0"/>
              <a:t>()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>
                <a:solidFill>
                  <a:srgbClr val="CC7832"/>
                </a:solidFill>
              </a:rPr>
              <a:t>    </a:t>
            </a:r>
            <a:r>
              <a:rPr lang="de-DE" dirty="0" err="1"/>
              <a:t>EllipticCurveGroupElement</a:t>
            </a:r>
            <a:r>
              <a:rPr lang="de-DE" dirty="0"/>
              <a:t> s = </a:t>
            </a:r>
            <a:r>
              <a:rPr lang="de-DE" dirty="0" err="1">
                <a:solidFill>
                  <a:srgbClr val="CC7832"/>
                </a:solidFill>
              </a:rPr>
              <a:t>this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>
                <a:solidFill>
                  <a:srgbClr val="CC7832"/>
                </a:solidFill>
              </a:rPr>
              <a:t>    </a:t>
            </a:r>
            <a:r>
              <a:rPr lang="de-DE" dirty="0" err="1">
                <a:solidFill>
                  <a:srgbClr val="CC7832"/>
                </a:solidFill>
              </a:rPr>
              <a:t>for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/>
              <a:t>(</a:t>
            </a:r>
            <a:r>
              <a:rPr lang="de-DE" dirty="0" err="1">
                <a:solidFill>
                  <a:srgbClr val="CC7832"/>
                </a:solidFill>
              </a:rPr>
              <a:t>int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/>
              <a:t>i = </a:t>
            </a:r>
            <a:r>
              <a:rPr lang="de-DE" dirty="0" err="1"/>
              <a:t>n</a:t>
            </a:r>
            <a:r>
              <a:rPr lang="de-DE" dirty="0"/>
              <a:t> - </a:t>
            </a:r>
            <a:r>
              <a:rPr lang="de-DE" dirty="0">
                <a:solidFill>
                  <a:srgbClr val="6897BB"/>
                </a:solidFill>
              </a:rPr>
              <a:t>2</a:t>
            </a:r>
            <a:r>
              <a:rPr lang="de-DE" dirty="0">
                <a:solidFill>
                  <a:srgbClr val="CC7832"/>
                </a:solidFill>
              </a:rPr>
              <a:t>; </a:t>
            </a:r>
            <a:r>
              <a:rPr lang="de-DE" dirty="0"/>
              <a:t>i &gt;= </a:t>
            </a:r>
            <a:r>
              <a:rPr lang="de-DE" dirty="0">
                <a:solidFill>
                  <a:srgbClr val="6897BB"/>
                </a:solidFill>
              </a:rPr>
              <a:t>0</a:t>
            </a:r>
            <a:r>
              <a:rPr lang="de-DE" dirty="0">
                <a:solidFill>
                  <a:srgbClr val="CC7832"/>
                </a:solidFill>
              </a:rPr>
              <a:t>; </a:t>
            </a:r>
            <a:r>
              <a:rPr lang="de-DE" dirty="0"/>
              <a:t>i--) {</a:t>
            </a:r>
            <a:br>
              <a:rPr lang="de-DE" dirty="0"/>
            </a:br>
            <a:r>
              <a:rPr lang="de-DE" dirty="0"/>
              <a:t>        s = </a:t>
            </a:r>
            <a:r>
              <a:rPr lang="de-DE" dirty="0" err="1"/>
              <a:t>s.multiply</a:t>
            </a:r>
            <a:r>
              <a:rPr lang="de-DE" dirty="0"/>
              <a:t>(s)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>
                <a:solidFill>
                  <a:srgbClr val="CC7832"/>
                </a:solidFill>
              </a:rPr>
              <a:t>        </a:t>
            </a:r>
            <a:r>
              <a:rPr lang="de-DE" dirty="0" err="1">
                <a:solidFill>
                  <a:srgbClr val="CC7832"/>
                </a:solidFill>
              </a:rPr>
              <a:t>if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/>
              <a:t>(</a:t>
            </a:r>
            <a:r>
              <a:rPr lang="de-DE" dirty="0" err="1"/>
              <a:t>e.testBit</a:t>
            </a:r>
            <a:r>
              <a:rPr lang="de-DE" dirty="0"/>
              <a:t>(i))</a:t>
            </a:r>
            <a:br>
              <a:rPr lang="de-DE" dirty="0"/>
            </a:br>
            <a:r>
              <a:rPr lang="de-DE" dirty="0"/>
              <a:t>            s = </a:t>
            </a:r>
            <a:r>
              <a:rPr lang="de-DE" dirty="0" err="1"/>
              <a:t>s.multiply</a:t>
            </a:r>
            <a:r>
              <a:rPr lang="de-DE" dirty="0"/>
              <a:t>(</a:t>
            </a:r>
            <a:r>
              <a:rPr lang="de-DE" dirty="0" err="1">
                <a:solidFill>
                  <a:srgbClr val="CC7832"/>
                </a:solidFill>
              </a:rPr>
              <a:t>this</a:t>
            </a:r>
            <a:r>
              <a:rPr lang="de-DE" dirty="0"/>
              <a:t>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>
                <a:solidFill>
                  <a:srgbClr val="CC7832"/>
                </a:solidFill>
              </a:rPr>
              <a:t>    </a:t>
            </a:r>
            <a:r>
              <a:rPr lang="de-DE" dirty="0"/>
              <a:t>}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    </a:t>
            </a:r>
            <a:r>
              <a:rPr lang="de-DE" dirty="0" err="1">
                <a:solidFill>
                  <a:srgbClr val="CC7832"/>
                </a:solidFill>
              </a:rPr>
              <a:t>return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/>
              <a:t>s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2234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Macintosh PowerPoint</Application>
  <PresentationFormat>Benutzerdefiniert</PresentationFormat>
  <Paragraphs>27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Office Theme</vt:lpstr>
      <vt:lpstr>Aufgabe 2 (Elliptische Kurven) </vt:lpstr>
      <vt:lpstr>Gegeben sei die elliptische Kurve E = E(1, 1, Z/127Z). </vt:lpstr>
      <vt:lpstr>1a)</vt:lpstr>
      <vt:lpstr>die Menge aller Koordinatenpaare (x, y) über Z/pZ, welche die Weierstrass-Gleichung y^2 =x3 +x+1 erfüllen.</vt:lpstr>
      <vt:lpstr>Ermitteln Sie die Anzahl der Elemente von G.</vt:lpstr>
      <vt:lpstr>Ermitteln Sie die Anzahl der Elemente von G.</vt:lpstr>
      <vt:lpstr>Prüfen Sie, ob Ihr Ergebnis in dem durch den Satz von Hasse gegebenen Intervall liegt.</vt:lpstr>
      <vt:lpstr>1b</vt:lpstr>
      <vt:lpstr>Schnelle Exponentiation</vt:lpstr>
      <vt:lpstr>Ermitteln Sie die Ordnung und den Kofaktor des Punktes P aus b).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Aufgabe 2 (Elliptische Kurven) </dc:title>
  <dc:creator>Stefan Lobbenmeier / MFWS415A</dc:creator>
  <cp:lastModifiedBy>Stefan</cp:lastModifiedBy>
  <cp:revision>18</cp:revision>
  <dcterms:created xsi:type="dcterms:W3CDTF">2019-01-05T13:21:25Z</dcterms:created>
  <dcterms:modified xsi:type="dcterms:W3CDTF">2019-01-12T09:56:32Z</dcterms:modified>
</cp:coreProperties>
</file>