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3537" autoAdjust="0"/>
  </p:normalViewPr>
  <p:slideViewPr>
    <p:cSldViewPr snapToGrid="0">
      <p:cViewPr varScale="1">
        <p:scale>
          <a:sx n="106" d="100"/>
          <a:sy n="106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11FEF-3413-4E1B-9123-3A16BC237542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3E3EA-C6BF-4012-BB8B-E27E415666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33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E3EA-C6BF-4012-BB8B-E27E415666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6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Verschiedene Gewichtungen</a:t>
            </a:r>
            <a:r>
              <a:rPr lang="de-DE" baseline="0" dirty="0"/>
              <a:t> möglich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E3EA-C6BF-4012-BB8B-E27E415666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34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Facuelty</a:t>
            </a:r>
            <a:r>
              <a:rPr lang="de-DE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E3EA-C6BF-4012-BB8B-E27E415666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46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Facuelty</a:t>
            </a:r>
            <a:r>
              <a:rPr lang="de-DE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E3EA-C6BF-4012-BB8B-E27E415666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touch</a:t>
            </a:r>
            <a:r>
              <a:rPr lang="de-DE" dirty="0"/>
              <a:t>?</a:t>
            </a:r>
          </a:p>
          <a:p>
            <a:r>
              <a:rPr lang="de-DE" dirty="0"/>
              <a:t>Do </a:t>
            </a:r>
            <a:r>
              <a:rPr lang="de-DE" dirty="0" err="1"/>
              <a:t>the</a:t>
            </a:r>
            <a:r>
              <a:rPr lang="de-DE" dirty="0"/>
              <a:t> …</a:t>
            </a:r>
          </a:p>
          <a:p>
            <a:r>
              <a:rPr lang="de-DE" dirty="0"/>
              <a:t>At </a:t>
            </a:r>
            <a:r>
              <a:rPr lang="de-DE" dirty="0" err="1"/>
              <a:t>would</a:t>
            </a:r>
            <a:r>
              <a:rPr lang="de-DE" dirty="0"/>
              <a:t> simple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3E3EA-C6BF-4012-BB8B-E27E415666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07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0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53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51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58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56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82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0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89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548C-99E0-4306-ABE1-8CB349DC08CD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F7CA-EC32-40B6-A784-E4102EFE79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0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Kryptographie</a:t>
            </a:r>
            <a:br>
              <a:rPr lang="de-DE" dirty="0"/>
            </a:br>
            <a:r>
              <a:rPr lang="de-DE" dirty="0"/>
              <a:t>Angriff auf Multiple Time Pad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082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Gewichtungen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Linear: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0: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rianilt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her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ouaeted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solksrg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fiaecmilds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woei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he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eiaty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Ehhfoenineey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saaet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nowm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pnl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scn't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e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hy</a:t>
            </a:r>
            <a:endParaRPr lang="de-D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1: a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enn'eworw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Nou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meee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besso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do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ueh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dnsoe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anu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in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tonthe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h r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earr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oair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ago'i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2: i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satckost?er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unfes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sco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wnxad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srnp?e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iessvwlle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evsrtae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 X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yohs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rim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I da  z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8415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Gewichtungen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Summe der Quadrate: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0: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rianigt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her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ouaeted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solkyrg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figecmiles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elp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'  he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eiety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Ehlfoeniaeey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eewet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nowm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pnl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ec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n't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e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hy</a:t>
            </a:r>
            <a:endParaRPr lang="de-D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1: a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een'eworw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Nou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meee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beuso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you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do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uel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dds!e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anu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in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ponzhe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e h r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ewvd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owir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ago'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2: i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satckoxt?er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unfes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seo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k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wnxed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p?e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iessvwlhe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kvsrpae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! X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yyle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rim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ag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I da  z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9748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Verschiedene Gewichtungen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Harmonisches Mittel: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0: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riabiltshsr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tuabtdd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solesrg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fiaeccilds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woei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eiaty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Chhfoenineiy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saaet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nowm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anl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scn't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ethw</a:t>
            </a:r>
            <a:endParaRPr lang="de-DE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1: a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htoe,ennteaorl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meee.nte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besso.yot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do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thh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dnsoes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tonthc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h r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yoh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earr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oair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agosi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Message 2: i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satcgostled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uufet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le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sco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e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at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wouad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srnple</a:t>
            </a:r>
            <a:r>
              <a:rPr lang="de-DE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idssvwlle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evurtae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. T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yohs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rim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ey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agr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I </a:t>
            </a:r>
            <a:r>
              <a:rPr lang="de-DE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</a:t>
            </a:r>
            <a:r>
              <a:rPr lang="de-DE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19493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Angriff auf </a:t>
            </a:r>
            <a:r>
              <a:rPr lang="de-DE" dirty="0" err="1"/>
              <a:t>xor</a:t>
            </a:r>
            <a:r>
              <a:rPr lang="de-DE" dirty="0"/>
              <a:t> </a:t>
            </a:r>
            <a:r>
              <a:rPr lang="de-DE" dirty="0" err="1"/>
              <a:t>Symetrie</a:t>
            </a:r>
            <a:r>
              <a:rPr lang="de-DE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Wenn c</a:t>
            </a:r>
            <a:r>
              <a:rPr lang="de-DE" baseline="-25000" dirty="0"/>
              <a:t>1</a:t>
            </a:r>
            <a:r>
              <a:rPr lang="de-DE" dirty="0"/>
              <a:t> = m</a:t>
            </a:r>
            <a:r>
              <a:rPr lang="de-DE" baseline="-25000" dirty="0"/>
              <a:t>1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 </a:t>
            </a:r>
            <a:r>
              <a:rPr lang="de-DE" dirty="0" err="1">
                <a:sym typeface="Symbol" panose="05050102010706020507" pitchFamily="18" charset="2"/>
              </a:rPr>
              <a:t>key</a:t>
            </a:r>
            <a:r>
              <a:rPr lang="de-DE" dirty="0">
                <a:sym typeface="Symbol" panose="05050102010706020507" pitchFamily="18" charset="2"/>
              </a:rPr>
              <a:t> und </a:t>
            </a:r>
            <a:r>
              <a:rPr lang="de-DE" dirty="0"/>
              <a:t>c</a:t>
            </a:r>
            <a:r>
              <a:rPr lang="de-DE" baseline="-25000" dirty="0"/>
              <a:t>2</a:t>
            </a:r>
            <a:r>
              <a:rPr lang="de-DE" dirty="0"/>
              <a:t> = m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 </a:t>
            </a:r>
            <a:r>
              <a:rPr lang="de-DE" dirty="0" err="1">
                <a:sym typeface="Symbol" panose="05050102010706020507" pitchFamily="18" charset="2"/>
              </a:rPr>
              <a:t>key</a:t>
            </a:r>
            <a:r>
              <a:rPr lang="de-DE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de-DE" dirty="0">
                <a:sym typeface="Symbol" panose="05050102010706020507" pitchFamily="18" charset="2"/>
              </a:rPr>
              <a:t>Dann ist </a:t>
            </a:r>
            <a:r>
              <a:rPr lang="de-DE" dirty="0"/>
              <a:t>c</a:t>
            </a:r>
            <a:r>
              <a:rPr lang="de-DE" baseline="-25000" dirty="0"/>
              <a:t>1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 </a:t>
            </a:r>
            <a:r>
              <a:rPr lang="de-DE" dirty="0"/>
              <a:t>c</a:t>
            </a:r>
            <a:r>
              <a:rPr lang="de-DE" baseline="-25000" dirty="0"/>
              <a:t>2</a:t>
            </a:r>
            <a:r>
              <a:rPr lang="de-DE" dirty="0">
                <a:sym typeface="Symbol" panose="05050102010706020507" pitchFamily="18" charset="2"/>
              </a:rPr>
              <a:t> = </a:t>
            </a:r>
            <a:r>
              <a:rPr lang="de-DE" dirty="0"/>
              <a:t>m</a:t>
            </a:r>
            <a:r>
              <a:rPr lang="de-DE" baseline="-25000" dirty="0"/>
              <a:t>1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 </a:t>
            </a:r>
            <a:r>
              <a:rPr lang="de-DE" dirty="0" err="1">
                <a:sym typeface="Symbol" panose="05050102010706020507" pitchFamily="18" charset="2"/>
              </a:rPr>
              <a:t>key</a:t>
            </a:r>
            <a:r>
              <a:rPr lang="de-DE" dirty="0">
                <a:sym typeface="Symbol" panose="05050102010706020507" pitchFamily="18" charset="2"/>
              </a:rPr>
              <a:t>  </a:t>
            </a:r>
            <a:r>
              <a:rPr lang="de-DE" dirty="0"/>
              <a:t>m</a:t>
            </a:r>
            <a:r>
              <a:rPr lang="de-DE" baseline="-25000" dirty="0"/>
              <a:t>2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 </a:t>
            </a:r>
            <a:r>
              <a:rPr lang="de-DE" dirty="0" err="1">
                <a:sym typeface="Symbol" panose="05050102010706020507" pitchFamily="18" charset="2"/>
              </a:rPr>
              <a:t>key</a:t>
            </a:r>
            <a:r>
              <a:rPr lang="de-DE" dirty="0">
                <a:sym typeface="Symbol" panose="05050102010706020507" pitchFamily="18" charset="2"/>
              </a:rPr>
              <a:t> = </a:t>
            </a:r>
            <a:r>
              <a:rPr lang="de-DE" dirty="0"/>
              <a:t>m</a:t>
            </a:r>
            <a:r>
              <a:rPr lang="de-DE" baseline="-25000" dirty="0"/>
              <a:t>1</a:t>
            </a:r>
            <a:r>
              <a:rPr lang="de-DE" dirty="0"/>
              <a:t> </a:t>
            </a:r>
            <a:r>
              <a:rPr lang="de-DE" dirty="0">
                <a:sym typeface="Symbol" panose="05050102010706020507" pitchFamily="18" charset="2"/>
              </a:rPr>
              <a:t> </a:t>
            </a:r>
            <a:r>
              <a:rPr lang="de-DE" dirty="0"/>
              <a:t>m</a:t>
            </a:r>
            <a:r>
              <a:rPr lang="de-DE" baseline="-25000" dirty="0"/>
              <a:t>2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Daher können allein aus dem verschlüsselten Text Rückschlüsse auf die ursprünglichen Nachrichten gezogen werden.</a:t>
            </a:r>
          </a:p>
        </p:txBody>
      </p:sp>
    </p:spTree>
    <p:extLst>
      <p:ext uri="{BB962C8B-B14F-4D97-AF65-F5344CB8AC3E}">
        <p14:creationId xmlns:p14="http://schemas.microsoft.com/office/powerpoint/2010/main" val="285757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  2 (Entschlüsselung von Multiple Time Pad‐</a:t>
            </a:r>
            <a:r>
              <a:rPr lang="de-DE" dirty="0" err="1"/>
              <a:t>Chiffraten</a:t>
            </a:r>
            <a:r>
              <a:rPr lang="de-DE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einer dieser Übung beiliegenden Datei finden Sie drei </a:t>
            </a:r>
            <a:r>
              <a:rPr lang="de-DE" dirty="0" err="1"/>
              <a:t>Chiffrate</a:t>
            </a:r>
            <a:r>
              <a:rPr lang="de-DE" dirty="0"/>
              <a:t>. Finden Sie die zugehörigen Klartexte. Die </a:t>
            </a:r>
            <a:r>
              <a:rPr lang="de-DE" dirty="0" err="1"/>
              <a:t>Chiffrate</a:t>
            </a:r>
            <a:r>
              <a:rPr lang="de-DE" dirty="0"/>
              <a:t> wurden per "Multiple Time Pad" wie folgt erzeugt: </a:t>
            </a:r>
          </a:p>
          <a:p>
            <a:r>
              <a:rPr lang="de-DE" dirty="0"/>
              <a:t> Die Klartexte werden gemäß der ASCII‐Codierung als Bitfolge dargestellt. Hierbei traten neben Klein‐ und Großbuchstaben nur das Apostroph, das Leerzeichen sowie die Satzzeichen '!', '.', ',' und '?' auf. </a:t>
            </a:r>
          </a:p>
          <a:p>
            <a:r>
              <a:rPr lang="de-DE" dirty="0"/>
              <a:t> Es wird ein (und nur ein) Schlüssel in Form einer Bitfolge erzeugt. Diese Bitfolge ist so lang wie der längste Klartext. </a:t>
            </a:r>
          </a:p>
          <a:p>
            <a:r>
              <a:rPr lang="de-DE" dirty="0"/>
              <a:t> Die Klartexte werden per bitweisem XOR mit dem Schlüssel verknüpft. Hierbei werden ggf. überzählige Schlüsselbits ignoriert. Die Ergebnisse sind die </a:t>
            </a:r>
            <a:r>
              <a:rPr lang="de-DE" dirty="0" err="1"/>
              <a:t>Chiffrate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76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Mögliche Werte formalisieren</a:t>
            </a:r>
          </a:p>
          <a:p>
            <a:r>
              <a:rPr lang="de-DE" dirty="0"/>
              <a:t>Mögliche Schlüssel / Zeichen ermitteln</a:t>
            </a:r>
          </a:p>
          <a:p>
            <a:r>
              <a:rPr lang="de-DE" dirty="0"/>
              <a:t>Filtern über Wissen (englische Sprache)</a:t>
            </a:r>
          </a:p>
          <a:p>
            <a:pPr lvl="1"/>
            <a:r>
              <a:rPr lang="de-DE" dirty="0"/>
              <a:t>Wahrscheinlichkeit von Buchstaben</a:t>
            </a:r>
          </a:p>
          <a:p>
            <a:pPr lvl="1"/>
            <a:r>
              <a:rPr lang="de-DE" dirty="0"/>
              <a:t>Wahrscheinlichkeit von Buchstabenfolgen</a:t>
            </a:r>
          </a:p>
        </p:txBody>
      </p:sp>
    </p:spTree>
    <p:extLst>
      <p:ext uri="{BB962C8B-B14F-4D97-AF65-F5344CB8AC3E}">
        <p14:creationId xmlns:p14="http://schemas.microsoft.com/office/powerpoint/2010/main" val="4319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Werte formalisiert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Collection&lt;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Character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getPossibleValues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de-DE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HashSet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b="1" dirty="0">
                <a:solidFill>
                  <a:srgbClr val="2A00FF"/>
                </a:solidFill>
                <a:latin typeface="Courier New" panose="02070309020205020404" pitchFamily="49" charset="0"/>
              </a:rPr>
              <a:t>'a'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de-DE" b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de-DE" b="1" dirty="0">
                <a:solidFill>
                  <a:srgbClr val="2A00FF"/>
                </a:solidFill>
                <a:latin typeface="Courier New" panose="02070309020205020404" pitchFamily="49" charset="0"/>
              </a:rPr>
              <a:t>'z'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de-DE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++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Character.toUpperCase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>
                <a:solidFill>
                  <a:srgbClr val="2A00FF"/>
                </a:solidFill>
                <a:latin typeface="Courier New" panose="02070309020205020404" pitchFamily="49" charset="0"/>
              </a:rPr>
              <a:t>'\''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>
                <a:solidFill>
                  <a:srgbClr val="2A00FF"/>
                </a:solidFill>
                <a:latin typeface="Courier New" panose="02070309020205020404" pitchFamily="49" charset="0"/>
              </a:rPr>
              <a:t>' '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>
                <a:solidFill>
                  <a:srgbClr val="2A00FF"/>
                </a:solidFill>
                <a:latin typeface="Courier New" panose="02070309020205020404" pitchFamily="49" charset="0"/>
              </a:rPr>
              <a:t>'!'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>
                <a:solidFill>
                  <a:srgbClr val="2A00FF"/>
                </a:solidFill>
                <a:latin typeface="Courier New" panose="02070309020205020404" pitchFamily="49" charset="0"/>
              </a:rPr>
              <a:t>'.'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>
                <a:solidFill>
                  <a:srgbClr val="2A00FF"/>
                </a:solidFill>
                <a:latin typeface="Courier New" panose="02070309020205020404" pitchFamily="49" charset="0"/>
              </a:rPr>
              <a:t>','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i="1" dirty="0">
                <a:solidFill>
                  <a:srgbClr val="2A00FF"/>
                </a:solidFill>
                <a:latin typeface="Courier New" panose="02070309020205020404" pitchFamily="49" charset="0"/>
              </a:rPr>
              <a:t>'?'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possibleValues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5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Zeichen ermitteln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400" dirty="0"/>
              <a:t>Wenn </a:t>
            </a:r>
            <a:r>
              <a:rPr lang="de-DE" sz="2400" dirty="0" err="1"/>
              <a:t>xor</a:t>
            </a:r>
            <a:r>
              <a:rPr lang="de-DE" sz="2400" dirty="0"/>
              <a:t> </a:t>
            </a:r>
            <a:r>
              <a:rPr lang="de-DE" sz="2400" dirty="0">
                <a:sym typeface="Symbol" panose="05050102010706020507" pitchFamily="18" charset="2"/>
              </a:rPr>
              <a:t>= </a:t>
            </a:r>
            <a:r>
              <a:rPr lang="de-DE" sz="2400" dirty="0"/>
              <a:t>m</a:t>
            </a:r>
            <a:r>
              <a:rPr lang="de-DE" sz="2400" baseline="-25000" dirty="0"/>
              <a:t>1</a:t>
            </a:r>
            <a:r>
              <a:rPr lang="de-DE" sz="2400" dirty="0"/>
              <a:t> </a:t>
            </a:r>
            <a:r>
              <a:rPr lang="de-DE" sz="2400" dirty="0">
                <a:sym typeface="Symbol" panose="05050102010706020507" pitchFamily="18" charset="2"/>
              </a:rPr>
              <a:t> </a:t>
            </a:r>
            <a:r>
              <a:rPr lang="de-DE" sz="2400" dirty="0"/>
              <a:t>m</a:t>
            </a:r>
            <a:r>
              <a:rPr lang="de-DE" sz="2400" baseline="-25000" dirty="0"/>
              <a:t>2</a:t>
            </a:r>
            <a:r>
              <a:rPr lang="de-DE" sz="2400" dirty="0"/>
              <a:t> und m</a:t>
            </a:r>
            <a:r>
              <a:rPr lang="de-DE" sz="2400" baseline="-25000" dirty="0"/>
              <a:t>1</a:t>
            </a:r>
            <a:r>
              <a:rPr lang="de-DE" sz="2400" dirty="0"/>
              <a:t>, m</a:t>
            </a:r>
            <a:r>
              <a:rPr lang="de-DE" sz="2400" baseline="-25000" dirty="0"/>
              <a:t>2</a:t>
            </a:r>
            <a:r>
              <a:rPr lang="de-DE" sz="2400" dirty="0"/>
              <a:t>, c</a:t>
            </a:r>
            <a:r>
              <a:rPr lang="de-DE" sz="2400" dirty="0">
                <a:sym typeface="Symbol" panose="05050102010706020507" pitchFamily="18" charset="2"/>
              </a:rPr>
              <a:t> </a:t>
            </a:r>
            <a:r>
              <a:rPr lang="de-DE" sz="2400" dirty="0" err="1">
                <a:sym typeface="Symbol" panose="05050102010706020507" pitchFamily="18" charset="2"/>
              </a:rPr>
              <a:t>PossibleValues</a:t>
            </a:r>
            <a:endParaRPr lang="de-DE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sz="2400" dirty="0">
                <a:sym typeface="Symbol" panose="05050102010706020507" pitchFamily="18" charset="2"/>
              </a:rPr>
              <a:t>Und (</a:t>
            </a:r>
            <a:r>
              <a:rPr lang="de-DE" sz="2400" dirty="0" err="1">
                <a:sym typeface="Symbol" panose="05050102010706020507" pitchFamily="18" charset="2"/>
              </a:rPr>
              <a:t>xor</a:t>
            </a:r>
            <a:r>
              <a:rPr lang="de-DE" sz="2400" dirty="0">
                <a:sym typeface="Symbol" panose="05050102010706020507" pitchFamily="18" charset="2"/>
              </a:rPr>
              <a:t>  c)  </a:t>
            </a:r>
            <a:r>
              <a:rPr lang="de-DE" sz="2400" dirty="0" err="1">
                <a:sym typeface="Symbol" panose="05050102010706020507" pitchFamily="18" charset="2"/>
              </a:rPr>
              <a:t>PossibleValues</a:t>
            </a:r>
            <a:endParaRPr lang="de-DE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de-DE" sz="2400" dirty="0">
                <a:sym typeface="Symbol" panose="05050102010706020507" pitchFamily="18" charset="2"/>
              </a:rPr>
              <a:t>Dann ist c ein möglicher Kandidat für </a:t>
            </a:r>
            <a:r>
              <a:rPr lang="de-DE" sz="2400" dirty="0"/>
              <a:t>m</a:t>
            </a:r>
            <a:r>
              <a:rPr lang="de-DE" sz="2400" baseline="-25000" dirty="0"/>
              <a:t>1</a:t>
            </a:r>
            <a:r>
              <a:rPr lang="de-DE" sz="2400" dirty="0"/>
              <a:t> </a:t>
            </a:r>
            <a:r>
              <a:rPr lang="de-DE" sz="2400" dirty="0">
                <a:sym typeface="Symbol" panose="05050102010706020507" pitchFamily="18" charset="2"/>
              </a:rPr>
              <a:t>und </a:t>
            </a:r>
            <a:r>
              <a:rPr lang="de-DE" sz="2400" dirty="0"/>
              <a:t>m</a:t>
            </a:r>
            <a:r>
              <a:rPr lang="de-DE" sz="2400" baseline="-25000" dirty="0"/>
              <a:t>2</a:t>
            </a:r>
            <a:r>
              <a:rPr lang="de-DE" sz="2400" dirty="0"/>
              <a:t>.</a:t>
            </a:r>
            <a:endParaRPr lang="en-US" sz="2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isValid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byte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xor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Character </a:t>
            </a:r>
            <a:r>
              <a:rPr lang="en-US" sz="2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possibleValue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sz="2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PossibleChars</a:t>
            </a:r>
            <a:r>
              <a:rPr lang="de-DE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de-DE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getPossibleValues</a:t>
            </a:r>
            <a:r>
              <a:rPr lang="de-D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de-DE" sz="2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contains</a:t>
            </a:r>
            <a:r>
              <a:rPr lang="de-D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((</a:t>
            </a:r>
            <a:r>
              <a:rPr lang="de-DE" sz="2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de-D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 (</a:t>
            </a:r>
            <a:r>
              <a:rPr lang="de-DE" sz="24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xor</a:t>
            </a:r>
            <a:r>
              <a:rPr lang="de-D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^ </a:t>
            </a:r>
            <a:r>
              <a:rPr lang="de-DE" sz="24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possibleValue</a:t>
            </a:r>
            <a:r>
              <a:rPr lang="de-DE" sz="2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5466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der Filterung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Found  32 keys for position  0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Found  10 keys for position  1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Found   4 keys for position  2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Found  32 keys for position  3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Found  38 keys for position  4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Found  42 keys for position  5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Found   5 keys for position  6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Found  32 keys for position  7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-&gt; </a:t>
            </a:r>
            <a:r>
              <a:rPr lang="en-US" sz="2000" dirty="0" err="1">
                <a:cs typeface="Courier New" panose="02070309020205020404" pitchFamily="49" charset="0"/>
              </a:rPr>
              <a:t>Eindeutig</a:t>
            </a:r>
            <a:r>
              <a:rPr lang="en-US" sz="2000" dirty="0">
                <a:cs typeface="Courier New" panose="02070309020205020404" pitchFamily="49" charset="0"/>
              </a:rPr>
              <a:t> muss </a:t>
            </a:r>
            <a:r>
              <a:rPr lang="en-US" sz="2000" dirty="0" err="1">
                <a:cs typeface="Courier New" panose="02070309020205020404" pitchFamily="49" charset="0"/>
              </a:rPr>
              <a:t>noch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weiter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sortiert</a:t>
            </a:r>
            <a:r>
              <a:rPr lang="en-US" sz="2000" dirty="0">
                <a:cs typeface="Courier New" panose="02070309020205020404" pitchFamily="49" charset="0"/>
              </a:rPr>
              <a:t> / </a:t>
            </a:r>
            <a:r>
              <a:rPr lang="en-US" sz="2000" dirty="0" err="1">
                <a:cs typeface="Courier New" panose="02070309020205020404" pitchFamily="49" charset="0"/>
              </a:rPr>
              <a:t>gefiltert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werden</a:t>
            </a:r>
            <a:endParaRPr lang="de-DE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7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Sortierung der Möglichkeiten nach Wahrscheinlichkeit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getProbabilityOfChar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key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initIfNecessary</a:t>
            </a:r>
            <a:r>
              <a:rPr lang="de-DE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1f * 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countOfChar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.getOrDefault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key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0) / 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totalCount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3F7F5F"/>
                </a:solidFill>
                <a:latin typeface="Courier New" panose="02070309020205020404" pitchFamily="49" charset="0"/>
              </a:rPr>
              <a:t>// Source: https://legal-dictionary.thefreedictionary.com/English+Law, 31741 chars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data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"English Law\r\n"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</a:p>
          <a:p>
            <a:pPr marL="0" indent="0">
              <a:buNone/>
            </a:pP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"Also found in: Wikipedia.\r\n"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</a:p>
          <a:p>
            <a:pPr marL="0" indent="0">
              <a:buNone/>
            </a:pPr>
            <a:r>
              <a:rPr lang="de-DE" dirty="0">
                <a:solidFill>
                  <a:srgbClr val="2A00FF"/>
                </a:solidFill>
                <a:latin typeface="Courier New" panose="02070309020205020404" pitchFamily="49" charset="0"/>
              </a:rPr>
              <a:t>"English Law\r\n"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</a:p>
          <a:p>
            <a:pPr marL="0" indent="0">
              <a:buNone/>
            </a:pP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"The system of law that has developed in England from approximately 1066 to the present.\r\n"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044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Wahrscheinlichkeit der </a:t>
            </a:r>
            <a:r>
              <a:rPr lang="de-DE" dirty="0" err="1"/>
              <a:t>Character</a:t>
            </a:r>
            <a:r>
              <a:rPr lang="de-DE" dirty="0"/>
              <a:t> sortieren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de-DE" dirty="0" err="1">
                <a:solidFill>
                  <a:srgbClr val="646464"/>
                </a:solidFill>
                <a:latin typeface="Courier New" panose="02070309020205020404" pitchFamily="49" charset="0"/>
              </a:rPr>
              <a:t>Override</a:t>
            </a:r>
            <a:endParaRPr lang="de-DE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KeyProbability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6A3E3E"/>
                </a:solidFill>
                <a:latin typeface="Courier New" panose="02070309020205020404" pitchFamily="49" charset="0"/>
              </a:rPr>
              <a:t>o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-1 *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Float.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getProbabilty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de-DE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o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.getProbabilty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getProbabilty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probabilty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= 0f;</a:t>
            </a:r>
          </a:p>
          <a:p>
            <a:pPr marL="0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decrypted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decrypted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de-DE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charProbability</a:t>
            </a:r>
            <a:r>
              <a:rPr lang="de-DE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CharProbability.</a:t>
            </a:r>
            <a:r>
              <a:rPr lang="de-DE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getProbabilityOfChar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decrypted</a:t>
            </a:r>
            <a:r>
              <a:rPr lang="de-DE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b="1" i="1" u="sng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probabilty</a:t>
            </a:r>
            <a:r>
              <a:rPr lang="de-DE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+= </a:t>
            </a:r>
            <a:r>
              <a:rPr lang="de-DE" b="1" i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Math.pow</a:t>
            </a:r>
            <a:r>
              <a:rPr lang="de-DE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b="1" i="1" u="sng" dirty="0" err="1">
                <a:solidFill>
                  <a:srgbClr val="6A3E3E"/>
                </a:solidFill>
                <a:latin typeface="Courier New" panose="02070309020205020404" pitchFamily="49" charset="0"/>
              </a:rPr>
              <a:t>charProbability</a:t>
            </a:r>
            <a:r>
              <a:rPr lang="de-DE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2);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de-DE" b="1" i="1" u="sng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de-DE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1" i="1" u="sng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probabilty</a:t>
            </a:r>
            <a:r>
              <a:rPr lang="de-DE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00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827</Words>
  <Application>Microsoft Macintosh PowerPoint</Application>
  <PresentationFormat>Widescreen</PresentationFormat>
  <Paragraphs>102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Kryptographie Angriff auf Multiple Time Pad</vt:lpstr>
      <vt:lpstr>Angriff auf xor Symetrie:</vt:lpstr>
      <vt:lpstr>Aufgabe  2 (Entschlüsselung von Multiple Time Pad‐Chiffraten) </vt:lpstr>
      <vt:lpstr>Vorgehen</vt:lpstr>
      <vt:lpstr>Mögliche Werte formalisiert</vt:lpstr>
      <vt:lpstr>Mögliche Zeichen ermitteln</vt:lpstr>
      <vt:lpstr>Ergebnis der Filterung</vt:lpstr>
      <vt:lpstr>Sortierung der Möglichkeiten nach Wahrscheinlichkeit</vt:lpstr>
      <vt:lpstr>Nach Wahrscheinlichkeit der Character sortieren</vt:lpstr>
      <vt:lpstr>Verschiedene Gewichtungen </vt:lpstr>
      <vt:lpstr>Verschiedene Gewichtungen </vt:lpstr>
      <vt:lpstr>Verschiedene Gewichtungen </vt:lpstr>
    </vt:vector>
  </TitlesOfParts>
  <Company>Ricoh Europe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Kryptographie Angriff auf Multiple Time Pad</dc:title>
  <dc:creator>Stefan Lobbenmeier</dc:creator>
  <cp:lastModifiedBy>Stefan Lobbenmeier / MFWS415A</cp:lastModifiedBy>
  <cp:revision>10</cp:revision>
  <dcterms:created xsi:type="dcterms:W3CDTF">2018-11-05T15:52:17Z</dcterms:created>
  <dcterms:modified xsi:type="dcterms:W3CDTF">2019-01-09T19:38:05Z</dcterms:modified>
</cp:coreProperties>
</file>