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59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96638-2B0B-6840-9FB1-1D4C4792C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E1C29-4496-EC43-954A-B7E72C3D0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6D35C-B50F-7C4D-9331-74299545C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318C-B15B-B14A-B88E-D91B1F600C11}" type="datetimeFigureOut">
              <a:rPr lang="de-DE" smtClean="0"/>
              <a:t>05.01.19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7242B-8A0F-1442-9221-2C24B4FDD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02E67-DF3C-784E-8FBD-D93F5B2A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6172-C73E-4E46-890D-D4E8EEFE01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8486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784B4-B5A0-2149-A739-5A7F11C3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C0A1F-3ED3-A942-97E3-EBF1BDFEF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C0076-1309-5044-ACD3-522BDB5F1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318C-B15B-B14A-B88E-D91B1F600C11}" type="datetimeFigureOut">
              <a:rPr lang="de-DE" smtClean="0"/>
              <a:t>05.01.19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7CF94-9179-844E-92AB-2057C1B8B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7854E-78F7-A842-BC1D-E617F1FA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6172-C73E-4E46-890D-D4E8EEFE01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525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386928-C77B-FD4A-BCDF-08FDB8098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99B72-43B8-A44D-AE2A-56736A5BD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2533D-6D6D-5E48-9439-4D1E5C509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318C-B15B-B14A-B88E-D91B1F600C11}" type="datetimeFigureOut">
              <a:rPr lang="de-DE" smtClean="0"/>
              <a:t>05.01.19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C2533-C9B0-FD40-A519-B3B814486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5BE13-C065-B04C-A4C2-D513BD83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6172-C73E-4E46-890D-D4E8EEFE01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65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43B4F-85FF-7C4D-9B40-07C1604E3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11A04-A644-9549-BB07-700927B03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B27D4-4EC1-8346-8C94-623A95CF4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318C-B15B-B14A-B88E-D91B1F600C11}" type="datetimeFigureOut">
              <a:rPr lang="de-DE" smtClean="0"/>
              <a:t>05.01.19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A72C8-BEAE-6749-9F1A-AB751EFA1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BCE4C-F94D-E44A-B139-39A95555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6172-C73E-4E46-890D-D4E8EEFE01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908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36F2B-5111-1B41-8843-F6DBD6C06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4D2F6-5093-FB41-BE0D-DCC4B1343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BBA89-5C86-4B41-A5FE-DC80BF9FA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318C-B15B-B14A-B88E-D91B1F600C11}" type="datetimeFigureOut">
              <a:rPr lang="de-DE" smtClean="0"/>
              <a:t>05.01.19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43058-1592-2A4F-BBAC-9EE98276D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ECB04-1D4F-F14D-B825-96E5593A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6172-C73E-4E46-890D-D4E8EEFE01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44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06189-2A49-8640-92CE-3D0085F38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05434-D6C6-804B-A852-0C86ACC22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8E03D-E6B0-5B45-8563-9DDB5B45D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D38A8-962F-4E4B-BB0B-A6C39B654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318C-B15B-B14A-B88E-D91B1F600C11}" type="datetimeFigureOut">
              <a:rPr lang="de-DE" smtClean="0"/>
              <a:t>05.01.19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FD32B-D327-0841-A5DB-5ED117822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A7783-933D-0D4C-9D92-B44D0966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6172-C73E-4E46-890D-D4E8EEFE01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9056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8562C-2EDF-DF42-BB93-DF7EFC420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2F68D-8924-0741-B8D0-B68011246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B250B-7966-284B-8AD9-E38C3B63B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22FE6C-E51A-894C-8032-4E31B7FF4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7F720-86D3-C44A-8E08-5B1910FFF6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98E581-A950-F843-B283-2F704E864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318C-B15B-B14A-B88E-D91B1F600C11}" type="datetimeFigureOut">
              <a:rPr lang="de-DE" smtClean="0"/>
              <a:t>05.01.19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0C232-422F-CF45-9254-AE99390D7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8BCA7D-FDF8-2948-B94B-C2248AB7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6172-C73E-4E46-890D-D4E8EEFE01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478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271BB-8AE3-C749-AAE7-75991D455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090576-FD39-8B45-BA62-68DC77AF4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318C-B15B-B14A-B88E-D91B1F600C11}" type="datetimeFigureOut">
              <a:rPr lang="de-DE" smtClean="0"/>
              <a:t>05.01.19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AB534-5417-5041-B003-58730E9C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F5C6A4-871C-BF44-BD6A-A6F04DE21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6172-C73E-4E46-890D-D4E8EEFE01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213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B1EA69-0920-424F-B71D-76CF794C5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318C-B15B-B14A-B88E-D91B1F600C11}" type="datetimeFigureOut">
              <a:rPr lang="de-DE" smtClean="0"/>
              <a:t>05.01.19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1C5A27-E0D2-E74E-AE42-4A7754FD3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21F72-AA63-D94C-83A7-B6192A8C1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6172-C73E-4E46-890D-D4E8EEFE01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87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C4F3-6998-A94B-9C92-218DE8EEB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655D7-A371-E346-97F3-CBA5EF451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D50C8-4776-924E-A59E-D9490CA72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5A9FF-57A4-3340-BF8F-9818AEE4E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318C-B15B-B14A-B88E-D91B1F600C11}" type="datetimeFigureOut">
              <a:rPr lang="de-DE" smtClean="0"/>
              <a:t>05.01.19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D6E6D-F0FB-2C47-889B-7314E3DA2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2F683-05D0-5F47-9FF2-1845621D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6172-C73E-4E46-890D-D4E8EEFE01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272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E31C5-03C0-2240-945A-A78BE0163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23FC6-10F0-6243-8B74-0CC07D8D5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E1A69-A7F7-FC4C-8FFA-A834CA208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162C7-F490-8644-9A7C-4032C68F4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318C-B15B-B14A-B88E-D91B1F600C11}" type="datetimeFigureOut">
              <a:rPr lang="de-DE" smtClean="0"/>
              <a:t>05.01.19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E709D-8184-6D44-A6FE-40525CD66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83619-C7B7-F34F-BDB4-88C32140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6172-C73E-4E46-890D-D4E8EEFE01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745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6433B1-A9A4-6542-B875-83F87D9EA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FB5F1-7C7B-3C47-AFEC-3A4EAE15A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75B1B-FFE5-F04C-BA41-DD39C6852B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F318C-B15B-B14A-B88E-D91B1F600C11}" type="datetimeFigureOut">
              <a:rPr lang="de-DE" smtClean="0"/>
              <a:t>05.01.19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0F857-4792-534C-BE26-C1A95E8923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74907-328B-C34B-B11A-40EDBFE2C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76172-C73E-4E46-890D-D4E8EEFE01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39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D91A2-4FC8-DD48-8CB1-7D060CBEB5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Aufgabe 2 (Elliptische Kurven)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FD547-39F9-274E-8825-0537D8110B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100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A0996-CDD4-F847-AD4A-461633A4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Gegeben sei die elliptische Kurve E = E(1, 1, Z/127Z).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BEFFB6-AC32-404A-ABF0-4D284D6A8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 err="1">
                <a:solidFill>
                  <a:srgbClr val="CC7832"/>
                </a:solidFill>
              </a:rPr>
              <a:t>new</a:t>
            </a:r>
            <a:r>
              <a:rPr lang="de-DE" dirty="0">
                <a:solidFill>
                  <a:srgbClr val="CC7832"/>
                </a:solidFill>
              </a:rPr>
              <a:t> </a:t>
            </a:r>
            <a:r>
              <a:rPr lang="de-DE" dirty="0" err="1"/>
              <a:t>EllipticCurveGroup</a:t>
            </a:r>
            <a:r>
              <a:rPr lang="de-DE" dirty="0"/>
              <a:t>(</a:t>
            </a:r>
            <a:r>
              <a:rPr lang="de-DE" dirty="0">
                <a:solidFill>
                  <a:srgbClr val="6897BB"/>
                </a:solidFill>
              </a:rPr>
              <a:t>1</a:t>
            </a:r>
            <a:r>
              <a:rPr lang="de-DE" dirty="0">
                <a:solidFill>
                  <a:srgbClr val="CC7832"/>
                </a:solidFill>
              </a:rPr>
              <a:t>, </a:t>
            </a:r>
            <a:r>
              <a:rPr lang="de-DE" dirty="0">
                <a:solidFill>
                  <a:srgbClr val="6897BB"/>
                </a:solidFill>
              </a:rPr>
              <a:t>1</a:t>
            </a:r>
            <a:r>
              <a:rPr lang="de-DE" dirty="0">
                <a:solidFill>
                  <a:srgbClr val="CC7832"/>
                </a:solidFill>
              </a:rPr>
              <a:t>, </a:t>
            </a:r>
            <a:r>
              <a:rPr lang="de-DE" dirty="0">
                <a:solidFill>
                  <a:srgbClr val="6897BB"/>
                </a:solidFill>
              </a:rPr>
              <a:t>127</a:t>
            </a:r>
            <a:r>
              <a:rPr lang="de-DE" dirty="0"/>
              <a:t>)</a:t>
            </a:r>
            <a:r>
              <a:rPr lang="de-DE" dirty="0">
                <a:solidFill>
                  <a:srgbClr val="CC7832"/>
                </a:solidFill>
              </a:rPr>
              <a:t>;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>
                <a:solidFill>
                  <a:srgbClr val="FFC66D"/>
                </a:solidFill>
              </a:rPr>
              <a:t>EllipticCurveGroup</a:t>
            </a:r>
            <a:r>
              <a:rPr lang="de-DE" dirty="0"/>
              <a:t>(</a:t>
            </a:r>
            <a:r>
              <a:rPr lang="de-DE" dirty="0" err="1"/>
              <a:t>BigInteger</a:t>
            </a:r>
            <a:r>
              <a:rPr lang="de-DE" dirty="0"/>
              <a:t> </a:t>
            </a:r>
            <a:r>
              <a:rPr lang="de-DE" dirty="0" err="1"/>
              <a:t>u</a:t>
            </a:r>
            <a:r>
              <a:rPr lang="de-DE" dirty="0">
                <a:solidFill>
                  <a:srgbClr val="CC7832"/>
                </a:solidFill>
              </a:rPr>
              <a:t>, </a:t>
            </a:r>
            <a:r>
              <a:rPr lang="de-DE" dirty="0" err="1"/>
              <a:t>BigInteger</a:t>
            </a:r>
            <a:r>
              <a:rPr lang="de-DE" dirty="0"/>
              <a:t> v</a:t>
            </a:r>
            <a:r>
              <a:rPr lang="de-DE" dirty="0">
                <a:solidFill>
                  <a:srgbClr val="CC7832"/>
                </a:solidFill>
              </a:rPr>
              <a:t>, </a:t>
            </a:r>
            <a:r>
              <a:rPr lang="de-DE" dirty="0" err="1"/>
              <a:t>BigInteger</a:t>
            </a:r>
            <a:r>
              <a:rPr lang="de-DE" dirty="0"/>
              <a:t> </a:t>
            </a:r>
            <a:r>
              <a:rPr lang="de-DE" dirty="0" err="1"/>
              <a:t>modulus</a:t>
            </a:r>
            <a:r>
              <a:rPr lang="de-DE" dirty="0"/>
              <a:t>) {</a:t>
            </a:r>
            <a:br>
              <a:rPr lang="de-DE" dirty="0"/>
            </a:br>
            <a:r>
              <a:rPr lang="de-DE" dirty="0"/>
              <a:t>    </a:t>
            </a:r>
            <a:r>
              <a:rPr lang="de-DE" dirty="0" err="1">
                <a:solidFill>
                  <a:srgbClr val="9876AA"/>
                </a:solidFill>
              </a:rPr>
              <a:t>group</a:t>
            </a:r>
            <a:r>
              <a:rPr lang="de-DE" dirty="0">
                <a:solidFill>
                  <a:srgbClr val="9876AA"/>
                </a:solidFill>
              </a:rPr>
              <a:t> </a:t>
            </a:r>
            <a:r>
              <a:rPr lang="de-DE" dirty="0"/>
              <a:t>= </a:t>
            </a:r>
            <a:r>
              <a:rPr lang="de-DE" dirty="0" err="1">
                <a:solidFill>
                  <a:srgbClr val="CC7832"/>
                </a:solidFill>
              </a:rPr>
              <a:t>new</a:t>
            </a:r>
            <a:r>
              <a:rPr lang="de-DE" dirty="0">
                <a:solidFill>
                  <a:srgbClr val="CC7832"/>
                </a:solidFill>
              </a:rPr>
              <a:t> </a:t>
            </a:r>
            <a:r>
              <a:rPr lang="de-DE" dirty="0" err="1"/>
              <a:t>ZModZPStarGroup</a:t>
            </a:r>
            <a:r>
              <a:rPr lang="de-DE" dirty="0"/>
              <a:t>(</a:t>
            </a:r>
            <a:r>
              <a:rPr lang="de-DE" dirty="0" err="1"/>
              <a:t>modulus</a:t>
            </a:r>
            <a:r>
              <a:rPr lang="de-DE" dirty="0"/>
              <a:t>)</a:t>
            </a:r>
            <a:r>
              <a:rPr lang="de-DE" dirty="0">
                <a:solidFill>
                  <a:srgbClr val="CC7832"/>
                </a:solidFill>
              </a:rPr>
              <a:t>;</a:t>
            </a:r>
            <a:br>
              <a:rPr lang="de-DE" dirty="0">
                <a:solidFill>
                  <a:srgbClr val="CC7832"/>
                </a:solidFill>
              </a:rPr>
            </a:br>
            <a:r>
              <a:rPr lang="de-DE" dirty="0">
                <a:solidFill>
                  <a:srgbClr val="CC7832"/>
                </a:solidFill>
              </a:rPr>
              <a:t>    </a:t>
            </a:r>
            <a:r>
              <a:rPr lang="de-DE" dirty="0" err="1">
                <a:solidFill>
                  <a:srgbClr val="CC7832"/>
                </a:solidFill>
              </a:rPr>
              <a:t>this</a:t>
            </a:r>
            <a:r>
              <a:rPr lang="de-DE" dirty="0" err="1"/>
              <a:t>.</a:t>
            </a:r>
            <a:r>
              <a:rPr lang="de-DE" dirty="0" err="1">
                <a:solidFill>
                  <a:srgbClr val="9876AA"/>
                </a:solidFill>
              </a:rPr>
              <a:t>u</a:t>
            </a:r>
            <a:r>
              <a:rPr lang="de-DE" dirty="0">
                <a:solidFill>
                  <a:srgbClr val="9876AA"/>
                </a:solidFill>
              </a:rPr>
              <a:t> </a:t>
            </a:r>
            <a:r>
              <a:rPr lang="de-DE" dirty="0"/>
              <a:t>= </a:t>
            </a:r>
            <a:r>
              <a:rPr lang="de-DE" dirty="0" err="1">
                <a:solidFill>
                  <a:srgbClr val="9876AA"/>
                </a:solidFill>
              </a:rPr>
              <a:t>group</a:t>
            </a:r>
            <a:r>
              <a:rPr lang="de-DE" dirty="0" err="1"/>
              <a:t>.getElement</a:t>
            </a:r>
            <a:r>
              <a:rPr lang="de-DE" dirty="0"/>
              <a:t>(</a:t>
            </a:r>
            <a:r>
              <a:rPr lang="de-DE" dirty="0" err="1"/>
              <a:t>u</a:t>
            </a:r>
            <a:r>
              <a:rPr lang="de-DE" dirty="0"/>
              <a:t>)</a:t>
            </a:r>
            <a:r>
              <a:rPr lang="de-DE" dirty="0">
                <a:solidFill>
                  <a:srgbClr val="CC7832"/>
                </a:solidFill>
              </a:rPr>
              <a:t>;</a:t>
            </a:r>
            <a:br>
              <a:rPr lang="de-DE" dirty="0">
                <a:solidFill>
                  <a:srgbClr val="CC7832"/>
                </a:solidFill>
              </a:rPr>
            </a:br>
            <a:r>
              <a:rPr lang="de-DE" dirty="0">
                <a:solidFill>
                  <a:srgbClr val="CC7832"/>
                </a:solidFill>
              </a:rPr>
              <a:t>    </a:t>
            </a:r>
            <a:r>
              <a:rPr lang="de-DE" dirty="0" err="1">
                <a:solidFill>
                  <a:srgbClr val="CC7832"/>
                </a:solidFill>
              </a:rPr>
              <a:t>this</a:t>
            </a:r>
            <a:r>
              <a:rPr lang="de-DE" dirty="0" err="1"/>
              <a:t>.</a:t>
            </a:r>
            <a:r>
              <a:rPr lang="de-DE" dirty="0" err="1">
                <a:solidFill>
                  <a:srgbClr val="9876AA"/>
                </a:solidFill>
              </a:rPr>
              <a:t>v</a:t>
            </a:r>
            <a:r>
              <a:rPr lang="de-DE" dirty="0">
                <a:solidFill>
                  <a:srgbClr val="9876AA"/>
                </a:solidFill>
              </a:rPr>
              <a:t> </a:t>
            </a:r>
            <a:r>
              <a:rPr lang="de-DE" dirty="0"/>
              <a:t>= </a:t>
            </a:r>
            <a:r>
              <a:rPr lang="de-DE" dirty="0" err="1">
                <a:solidFill>
                  <a:srgbClr val="9876AA"/>
                </a:solidFill>
              </a:rPr>
              <a:t>group</a:t>
            </a:r>
            <a:r>
              <a:rPr lang="de-DE" dirty="0" err="1"/>
              <a:t>.getElement</a:t>
            </a:r>
            <a:r>
              <a:rPr lang="de-DE" dirty="0"/>
              <a:t>(v)</a:t>
            </a:r>
            <a:r>
              <a:rPr lang="de-DE" dirty="0">
                <a:solidFill>
                  <a:srgbClr val="CC7832"/>
                </a:solidFill>
              </a:rPr>
              <a:t>;</a:t>
            </a:r>
            <a:br>
              <a:rPr lang="de-DE" dirty="0">
                <a:solidFill>
                  <a:srgbClr val="CC7832"/>
                </a:solidFill>
              </a:rPr>
            </a:br>
            <a:br>
              <a:rPr lang="de-DE" dirty="0">
                <a:solidFill>
                  <a:srgbClr val="CC7832"/>
                </a:solidFill>
              </a:rPr>
            </a:br>
            <a:r>
              <a:rPr lang="de-DE" dirty="0">
                <a:solidFill>
                  <a:srgbClr val="CC7832"/>
                </a:solidFill>
              </a:rPr>
              <a:t>    </a:t>
            </a:r>
            <a:r>
              <a:rPr lang="de-DE" dirty="0" err="1"/>
              <a:t>checkUAndV</a:t>
            </a:r>
            <a:r>
              <a:rPr lang="de-DE" dirty="0"/>
              <a:t>()</a:t>
            </a:r>
            <a:r>
              <a:rPr lang="de-DE" dirty="0">
                <a:solidFill>
                  <a:srgbClr val="CC7832"/>
                </a:solidFill>
              </a:rPr>
              <a:t>;</a:t>
            </a:r>
            <a:br>
              <a:rPr lang="de-DE" dirty="0">
                <a:solidFill>
                  <a:srgbClr val="CC7832"/>
                </a:solidFill>
              </a:rPr>
            </a:br>
            <a:r>
              <a:rPr lang="de-DE" dirty="0"/>
              <a:t>}</a:t>
            </a:r>
            <a:br>
              <a:rPr lang="de-DE" dirty="0"/>
            </a:br>
            <a:br>
              <a:rPr lang="de-DE" dirty="0"/>
            </a:br>
            <a:r>
              <a:rPr lang="de-DE" i="1" dirty="0">
                <a:solidFill>
                  <a:srgbClr val="629755"/>
                </a:solidFill>
              </a:rPr>
              <a:t>/**</a:t>
            </a:r>
            <a:br>
              <a:rPr lang="de-DE" i="1" dirty="0">
                <a:solidFill>
                  <a:srgbClr val="629755"/>
                </a:solidFill>
              </a:rPr>
            </a:br>
            <a:r>
              <a:rPr lang="de-DE" i="1" dirty="0">
                <a:solidFill>
                  <a:srgbClr val="629755"/>
                </a:solidFill>
              </a:rPr>
              <a:t> * </a:t>
            </a:r>
            <a:r>
              <a:rPr lang="de-DE" b="1" i="1" dirty="0">
                <a:solidFill>
                  <a:srgbClr val="629755"/>
                </a:solidFill>
              </a:rPr>
              <a:t>@</a:t>
            </a:r>
            <a:r>
              <a:rPr lang="de-DE" b="1" i="1" dirty="0" err="1">
                <a:solidFill>
                  <a:srgbClr val="629755"/>
                </a:solidFill>
              </a:rPr>
              <a:t>throws</a:t>
            </a:r>
            <a:r>
              <a:rPr lang="de-DE" b="1" i="1" dirty="0">
                <a:solidFill>
                  <a:srgbClr val="629755"/>
                </a:solidFill>
              </a:rPr>
              <a:t> </a:t>
            </a:r>
            <a:r>
              <a:rPr lang="de-DE" i="1" dirty="0" err="1">
                <a:solidFill>
                  <a:srgbClr val="629755"/>
                </a:solidFill>
              </a:rPr>
              <a:t>IllegalArgumentException</a:t>
            </a:r>
            <a:r>
              <a:rPr lang="de-DE" i="1" dirty="0">
                <a:solidFill>
                  <a:srgbClr val="629755"/>
                </a:solidFill>
              </a:rPr>
              <a:t> </a:t>
            </a:r>
            <a:r>
              <a:rPr lang="de-DE" i="1" dirty="0" err="1">
                <a:solidFill>
                  <a:srgbClr val="629755"/>
                </a:solidFill>
              </a:rPr>
              <a:t>if</a:t>
            </a:r>
            <a:r>
              <a:rPr lang="de-DE" i="1" dirty="0">
                <a:solidFill>
                  <a:srgbClr val="629755"/>
                </a:solidFill>
              </a:rPr>
              <a:t> 4*u^3 + 27*v^2 == 0</a:t>
            </a:r>
            <a:br>
              <a:rPr lang="de-DE" i="1" dirty="0">
                <a:solidFill>
                  <a:srgbClr val="629755"/>
                </a:solidFill>
              </a:rPr>
            </a:br>
            <a:r>
              <a:rPr lang="de-DE" i="1" dirty="0">
                <a:solidFill>
                  <a:srgbClr val="629755"/>
                </a:solidFill>
              </a:rPr>
              <a:t> */</a:t>
            </a:r>
            <a:br>
              <a:rPr lang="de-DE" i="1" dirty="0">
                <a:solidFill>
                  <a:srgbClr val="629755"/>
                </a:solidFill>
              </a:rPr>
            </a:br>
            <a:r>
              <a:rPr lang="de-DE" dirty="0" err="1">
                <a:solidFill>
                  <a:srgbClr val="CC7832"/>
                </a:solidFill>
              </a:rPr>
              <a:t>void</a:t>
            </a:r>
            <a:r>
              <a:rPr lang="de-DE" dirty="0">
                <a:solidFill>
                  <a:srgbClr val="CC7832"/>
                </a:solidFill>
              </a:rPr>
              <a:t> </a:t>
            </a:r>
            <a:r>
              <a:rPr lang="de-DE" dirty="0" err="1">
                <a:solidFill>
                  <a:srgbClr val="FFC66D"/>
                </a:solidFill>
              </a:rPr>
              <a:t>checkUAndV</a:t>
            </a:r>
            <a:r>
              <a:rPr lang="de-DE"/>
              <a:t>() {…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5936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EB5B5-E3B6-2D4B-830F-75EC0273E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463AB-1527-1946-8709-B6D720EDB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Die auf E basierende Gruppe G besitzt als Elemente den "Punkt im Unendlichen" sowie die Menge aller Koordinatenpaare (x, </a:t>
            </a:r>
            <a:r>
              <a:rPr lang="de-DE" dirty="0" err="1"/>
              <a:t>y</a:t>
            </a:r>
            <a:r>
              <a:rPr lang="de-DE" dirty="0"/>
              <a:t>) </a:t>
            </a:r>
            <a:r>
              <a:rPr lang="de-DE" dirty="0" err="1"/>
              <a:t>über</a:t>
            </a:r>
            <a:r>
              <a:rPr lang="de-DE" dirty="0"/>
              <a:t> Z/</a:t>
            </a:r>
            <a:r>
              <a:rPr lang="de-DE" dirty="0" err="1"/>
              <a:t>pZ</a:t>
            </a:r>
            <a:r>
              <a:rPr lang="de-DE" dirty="0"/>
              <a:t>, welche die </a:t>
            </a:r>
            <a:r>
              <a:rPr lang="de-DE" dirty="0" err="1"/>
              <a:t>Weierstrass</a:t>
            </a:r>
            <a:r>
              <a:rPr lang="de-DE" dirty="0"/>
              <a:t>-Gleichung </a:t>
            </a:r>
          </a:p>
          <a:p>
            <a:pPr marL="0" indent="0">
              <a:buNone/>
            </a:pPr>
            <a:r>
              <a:rPr lang="de-DE" dirty="0"/>
              <a:t>	y2 =x3 +x+1</a:t>
            </a:r>
            <a:br>
              <a:rPr lang="de-DE" dirty="0"/>
            </a:br>
            <a:r>
              <a:rPr lang="de-DE" dirty="0" err="1"/>
              <a:t>erfüllen</a:t>
            </a:r>
            <a:r>
              <a:rPr lang="de-DE" dirty="0"/>
              <a:t>. Ermitteln Sie die Anzahl der Elemente von G. </a:t>
            </a:r>
            <a:r>
              <a:rPr lang="de-DE" dirty="0" err="1"/>
              <a:t>Prüfen</a:t>
            </a:r>
            <a:r>
              <a:rPr lang="de-DE" dirty="0"/>
              <a:t> Sie, ob Ihr Ergebnis in dem durch den Satz von Hasse gegebenen Intervall liegt.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5671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35325-5FA6-A84C-91F1-F788EACF8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Menge aller Koordinatenpaare (x, </a:t>
            </a:r>
            <a:r>
              <a:rPr lang="de-DE" dirty="0" err="1"/>
              <a:t>y</a:t>
            </a:r>
            <a:r>
              <a:rPr lang="de-DE" dirty="0"/>
              <a:t>) </a:t>
            </a:r>
            <a:r>
              <a:rPr lang="de-DE" dirty="0" err="1"/>
              <a:t>über</a:t>
            </a:r>
            <a:r>
              <a:rPr lang="de-DE" dirty="0"/>
              <a:t> Z/</a:t>
            </a:r>
            <a:r>
              <a:rPr lang="de-DE" dirty="0" err="1"/>
              <a:t>pZ</a:t>
            </a:r>
            <a:r>
              <a:rPr lang="de-DE" dirty="0"/>
              <a:t>, welche die </a:t>
            </a:r>
            <a:r>
              <a:rPr lang="de-DE" dirty="0" err="1"/>
              <a:t>Weierstrass</a:t>
            </a:r>
            <a:r>
              <a:rPr lang="de-DE" dirty="0"/>
              <a:t>-Gleichung y2 =x3 +x+1 </a:t>
            </a:r>
            <a:r>
              <a:rPr lang="de-DE" dirty="0" err="1"/>
              <a:t>erfüllen</a:t>
            </a:r>
            <a:r>
              <a:rPr lang="de-DE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93AC8-A754-9944-BC73-B95172F1E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i="1" dirty="0">
                <a:solidFill>
                  <a:srgbClr val="629755"/>
                </a:solidFill>
              </a:rPr>
              <a:t>/**</a:t>
            </a:r>
            <a:br>
              <a:rPr lang="de-DE" i="1" dirty="0">
                <a:solidFill>
                  <a:srgbClr val="629755"/>
                </a:solidFill>
              </a:rPr>
            </a:br>
            <a:r>
              <a:rPr lang="de-DE" i="1" dirty="0">
                <a:solidFill>
                  <a:srgbClr val="629755"/>
                </a:solidFill>
              </a:rPr>
              <a:t> * </a:t>
            </a:r>
            <a:r>
              <a:rPr lang="de-DE" b="1" i="1" dirty="0">
                <a:solidFill>
                  <a:srgbClr val="629755"/>
                </a:solidFill>
              </a:rPr>
              <a:t>@</a:t>
            </a:r>
            <a:r>
              <a:rPr lang="de-DE" b="1" i="1" dirty="0" err="1">
                <a:solidFill>
                  <a:srgbClr val="629755"/>
                </a:solidFill>
              </a:rPr>
              <a:t>return</a:t>
            </a:r>
            <a:r>
              <a:rPr lang="de-DE" b="1" i="1" dirty="0">
                <a:solidFill>
                  <a:srgbClr val="629755"/>
                </a:solidFill>
              </a:rPr>
              <a:t> </a:t>
            </a:r>
            <a:r>
              <a:rPr lang="de-DE" i="1" dirty="0" err="1">
                <a:solidFill>
                  <a:srgbClr val="629755"/>
                </a:solidFill>
              </a:rPr>
              <a:t>y</a:t>
            </a:r>
            <a:r>
              <a:rPr lang="de-DE" i="1" dirty="0">
                <a:solidFill>
                  <a:srgbClr val="629755"/>
                </a:solidFill>
              </a:rPr>
              <a:t> ^ 2 == (x ^ 3 + </a:t>
            </a:r>
            <a:r>
              <a:rPr lang="de-DE" i="1" dirty="0" err="1">
                <a:solidFill>
                  <a:srgbClr val="629755"/>
                </a:solidFill>
              </a:rPr>
              <a:t>u</a:t>
            </a:r>
            <a:r>
              <a:rPr lang="de-DE" i="1" dirty="0">
                <a:solidFill>
                  <a:srgbClr val="629755"/>
                </a:solidFill>
              </a:rPr>
              <a:t> * x + v), </a:t>
            </a:r>
            <a:r>
              <a:rPr lang="de-DE" i="1" dirty="0" err="1">
                <a:solidFill>
                  <a:srgbClr val="629755"/>
                </a:solidFill>
              </a:rPr>
              <a:t>mod</a:t>
            </a:r>
            <a:r>
              <a:rPr lang="de-DE" i="1" dirty="0">
                <a:solidFill>
                  <a:srgbClr val="629755"/>
                </a:solidFill>
              </a:rPr>
              <a:t> </a:t>
            </a:r>
            <a:r>
              <a:rPr lang="de-DE" i="1" dirty="0" err="1">
                <a:solidFill>
                  <a:srgbClr val="629755"/>
                </a:solidFill>
              </a:rPr>
              <a:t>modulus</a:t>
            </a:r>
            <a:br>
              <a:rPr lang="de-DE" i="1" dirty="0">
                <a:solidFill>
                  <a:srgbClr val="629755"/>
                </a:solidFill>
              </a:rPr>
            </a:br>
            <a:r>
              <a:rPr lang="de-DE" i="1" dirty="0">
                <a:solidFill>
                  <a:srgbClr val="629755"/>
                </a:solidFill>
              </a:rPr>
              <a:t> */</a:t>
            </a:r>
            <a:br>
              <a:rPr lang="de-DE" i="1" dirty="0">
                <a:solidFill>
                  <a:srgbClr val="629755"/>
                </a:solidFill>
              </a:rPr>
            </a:br>
            <a:r>
              <a:rPr lang="de-DE" dirty="0">
                <a:solidFill>
                  <a:srgbClr val="CC7832"/>
                </a:solidFill>
              </a:rPr>
              <a:t>private </a:t>
            </a:r>
            <a:r>
              <a:rPr lang="de-DE" dirty="0" err="1">
                <a:solidFill>
                  <a:srgbClr val="CC7832"/>
                </a:solidFill>
              </a:rPr>
              <a:t>boolean</a:t>
            </a:r>
            <a:r>
              <a:rPr lang="de-DE" dirty="0">
                <a:solidFill>
                  <a:srgbClr val="CC7832"/>
                </a:solidFill>
              </a:rPr>
              <a:t> </a:t>
            </a:r>
            <a:r>
              <a:rPr lang="de-DE" dirty="0" err="1">
                <a:solidFill>
                  <a:srgbClr val="FFC66D"/>
                </a:solidFill>
              </a:rPr>
              <a:t>liesOnCurve</a:t>
            </a:r>
            <a:r>
              <a:rPr lang="de-DE" dirty="0"/>
              <a:t>(</a:t>
            </a:r>
            <a:r>
              <a:rPr lang="de-DE" dirty="0" err="1"/>
              <a:t>ZModZPStarElement</a:t>
            </a:r>
            <a:r>
              <a:rPr lang="de-DE" dirty="0"/>
              <a:t> x</a:t>
            </a:r>
            <a:r>
              <a:rPr lang="de-DE" dirty="0">
                <a:solidFill>
                  <a:srgbClr val="CC7832"/>
                </a:solidFill>
              </a:rPr>
              <a:t>, </a:t>
            </a:r>
            <a:r>
              <a:rPr lang="de-DE" dirty="0" err="1"/>
              <a:t>ZModZPStarElement</a:t>
            </a:r>
            <a:r>
              <a:rPr lang="de-DE" dirty="0"/>
              <a:t> </a:t>
            </a:r>
            <a:r>
              <a:rPr lang="de-DE" dirty="0" err="1"/>
              <a:t>y</a:t>
            </a:r>
            <a:r>
              <a:rPr lang="de-DE" dirty="0"/>
              <a:t>) {</a:t>
            </a:r>
            <a:br>
              <a:rPr lang="de-DE" dirty="0"/>
            </a:br>
            <a:r>
              <a:rPr lang="de-DE" dirty="0"/>
              <a:t>    </a:t>
            </a:r>
            <a:r>
              <a:rPr lang="de-DE" dirty="0" err="1"/>
              <a:t>ZModZPStarElement</a:t>
            </a:r>
            <a:r>
              <a:rPr lang="de-DE" dirty="0"/>
              <a:t> </a:t>
            </a:r>
            <a:r>
              <a:rPr lang="de-DE" dirty="0" err="1"/>
              <a:t>leftSide</a:t>
            </a:r>
            <a:r>
              <a:rPr lang="de-DE" dirty="0"/>
              <a:t> = </a:t>
            </a:r>
            <a:r>
              <a:rPr lang="de-DE" dirty="0" err="1"/>
              <a:t>y.pow</a:t>
            </a:r>
            <a:r>
              <a:rPr lang="de-DE" dirty="0"/>
              <a:t>(</a:t>
            </a:r>
            <a:r>
              <a:rPr lang="de-DE" dirty="0">
                <a:solidFill>
                  <a:srgbClr val="6897BB"/>
                </a:solidFill>
              </a:rPr>
              <a:t>2</a:t>
            </a:r>
            <a:r>
              <a:rPr lang="de-DE" dirty="0"/>
              <a:t>)</a:t>
            </a:r>
            <a:r>
              <a:rPr lang="de-DE" dirty="0">
                <a:solidFill>
                  <a:srgbClr val="CC7832"/>
                </a:solidFill>
              </a:rPr>
              <a:t>;</a:t>
            </a:r>
            <a:br>
              <a:rPr lang="de-DE" dirty="0">
                <a:solidFill>
                  <a:srgbClr val="CC7832"/>
                </a:solidFill>
              </a:rPr>
            </a:br>
            <a:br>
              <a:rPr lang="de-DE" dirty="0">
                <a:solidFill>
                  <a:srgbClr val="CC7832"/>
                </a:solidFill>
              </a:rPr>
            </a:br>
            <a:r>
              <a:rPr lang="de-DE" dirty="0">
                <a:solidFill>
                  <a:srgbClr val="CC7832"/>
                </a:solidFill>
              </a:rPr>
              <a:t>    </a:t>
            </a:r>
            <a:r>
              <a:rPr lang="de-DE" dirty="0" err="1"/>
              <a:t>ZModZPStarElement</a:t>
            </a:r>
            <a:r>
              <a:rPr lang="de-DE" dirty="0"/>
              <a:t> </a:t>
            </a:r>
            <a:r>
              <a:rPr lang="de-DE" dirty="0" err="1"/>
              <a:t>rightSide</a:t>
            </a:r>
            <a:r>
              <a:rPr lang="de-DE" dirty="0"/>
              <a:t> = </a:t>
            </a:r>
            <a:r>
              <a:rPr lang="de-DE" dirty="0" err="1"/>
              <a:t>x.pow</a:t>
            </a:r>
            <a:r>
              <a:rPr lang="de-DE" dirty="0"/>
              <a:t>(</a:t>
            </a:r>
            <a:r>
              <a:rPr lang="de-DE" dirty="0">
                <a:solidFill>
                  <a:srgbClr val="6897BB"/>
                </a:solidFill>
              </a:rPr>
              <a:t>3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/>
              <a:t>            .</a:t>
            </a:r>
            <a:r>
              <a:rPr lang="de-DE" dirty="0" err="1"/>
              <a:t>add</a:t>
            </a:r>
            <a:r>
              <a:rPr lang="de-DE" dirty="0"/>
              <a:t>(</a:t>
            </a:r>
            <a:r>
              <a:rPr lang="de-DE" dirty="0" err="1">
                <a:solidFill>
                  <a:srgbClr val="9876AA"/>
                </a:solidFill>
              </a:rPr>
              <a:t>u</a:t>
            </a:r>
            <a:r>
              <a:rPr lang="de-DE" dirty="0" err="1"/>
              <a:t>.multiply</a:t>
            </a:r>
            <a:r>
              <a:rPr lang="de-DE" dirty="0"/>
              <a:t>(x))</a:t>
            </a:r>
            <a:br>
              <a:rPr lang="de-DE" dirty="0"/>
            </a:br>
            <a:r>
              <a:rPr lang="de-DE" dirty="0"/>
              <a:t>            .</a:t>
            </a:r>
            <a:r>
              <a:rPr lang="de-DE" dirty="0" err="1"/>
              <a:t>add</a:t>
            </a:r>
            <a:r>
              <a:rPr lang="de-DE" dirty="0"/>
              <a:t>(</a:t>
            </a:r>
            <a:r>
              <a:rPr lang="de-DE" dirty="0">
                <a:solidFill>
                  <a:srgbClr val="9876AA"/>
                </a:solidFill>
              </a:rPr>
              <a:t>v</a:t>
            </a:r>
            <a:r>
              <a:rPr lang="de-DE" dirty="0"/>
              <a:t>)</a:t>
            </a:r>
            <a:r>
              <a:rPr lang="de-DE" dirty="0">
                <a:solidFill>
                  <a:srgbClr val="CC7832"/>
                </a:solidFill>
              </a:rPr>
              <a:t>;</a:t>
            </a:r>
            <a:br>
              <a:rPr lang="de-DE" dirty="0">
                <a:solidFill>
                  <a:srgbClr val="CC7832"/>
                </a:solidFill>
              </a:rPr>
            </a:br>
            <a:br>
              <a:rPr lang="de-DE" dirty="0">
                <a:solidFill>
                  <a:srgbClr val="CC7832"/>
                </a:solidFill>
              </a:rPr>
            </a:br>
            <a:r>
              <a:rPr lang="de-DE" dirty="0">
                <a:solidFill>
                  <a:srgbClr val="CC7832"/>
                </a:solidFill>
              </a:rPr>
              <a:t>    </a:t>
            </a:r>
            <a:r>
              <a:rPr lang="de-DE" dirty="0" err="1">
                <a:solidFill>
                  <a:srgbClr val="CC7832"/>
                </a:solidFill>
              </a:rPr>
              <a:t>return</a:t>
            </a:r>
            <a:r>
              <a:rPr lang="de-DE" dirty="0">
                <a:solidFill>
                  <a:srgbClr val="CC7832"/>
                </a:solidFill>
              </a:rPr>
              <a:t> </a:t>
            </a:r>
            <a:r>
              <a:rPr lang="de-DE" dirty="0" err="1"/>
              <a:t>leftSide.equals</a:t>
            </a:r>
            <a:r>
              <a:rPr lang="de-DE" dirty="0"/>
              <a:t>(</a:t>
            </a:r>
            <a:r>
              <a:rPr lang="de-DE" dirty="0" err="1"/>
              <a:t>rightSide</a:t>
            </a:r>
            <a:r>
              <a:rPr lang="de-DE" dirty="0"/>
              <a:t>)</a:t>
            </a:r>
            <a:r>
              <a:rPr lang="de-DE" dirty="0">
                <a:solidFill>
                  <a:srgbClr val="CC7832"/>
                </a:solidFill>
              </a:rPr>
              <a:t>;</a:t>
            </a:r>
            <a:br>
              <a:rPr lang="de-DE" dirty="0">
                <a:solidFill>
                  <a:srgbClr val="CC7832"/>
                </a:solidFill>
              </a:rPr>
            </a:br>
            <a:r>
              <a:rPr 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5117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896E6-0471-B742-83B0-938DC7ACE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Ermitteln Sie die Anzahl der Elemente von 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9AB8E-EFA7-944A-AE6F-064589D05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HashSet</a:t>
            </a:r>
            <a:r>
              <a:rPr lang="de-DE" dirty="0"/>
              <a:t>&lt;</a:t>
            </a:r>
            <a:r>
              <a:rPr lang="de-DE" dirty="0" err="1"/>
              <a:t>EllipticCurveGroupElement</a:t>
            </a:r>
            <a:r>
              <a:rPr lang="de-DE" dirty="0"/>
              <a:t>&gt; </a:t>
            </a:r>
            <a:r>
              <a:rPr lang="de-DE" dirty="0" err="1"/>
              <a:t>elements</a:t>
            </a:r>
            <a:r>
              <a:rPr lang="de-DE" dirty="0"/>
              <a:t> = </a:t>
            </a:r>
            <a:r>
              <a:rPr lang="de-DE" dirty="0" err="1">
                <a:solidFill>
                  <a:srgbClr val="CC7832"/>
                </a:solidFill>
              </a:rPr>
              <a:t>new</a:t>
            </a:r>
            <a:r>
              <a:rPr lang="de-DE" dirty="0">
                <a:solidFill>
                  <a:srgbClr val="CC7832"/>
                </a:solidFill>
              </a:rPr>
              <a:t> </a:t>
            </a:r>
            <a:r>
              <a:rPr lang="de-DE" dirty="0" err="1"/>
              <a:t>HashSet</a:t>
            </a:r>
            <a:r>
              <a:rPr lang="de-DE" dirty="0"/>
              <a:t>&lt;&gt;()</a:t>
            </a:r>
            <a:r>
              <a:rPr lang="de-DE" dirty="0">
                <a:solidFill>
                  <a:srgbClr val="CC7832"/>
                </a:solidFill>
              </a:rPr>
              <a:t>;</a:t>
            </a:r>
            <a:br>
              <a:rPr lang="de-DE" dirty="0">
                <a:solidFill>
                  <a:srgbClr val="CC7832"/>
                </a:solidFill>
              </a:rPr>
            </a:br>
            <a:r>
              <a:rPr lang="de-DE" dirty="0" err="1"/>
              <a:t>elements.add</a:t>
            </a:r>
            <a:r>
              <a:rPr lang="de-DE" dirty="0"/>
              <a:t>(</a:t>
            </a:r>
            <a:r>
              <a:rPr lang="de-DE" dirty="0" err="1"/>
              <a:t>EllipticCurveNeutralElement.</a:t>
            </a:r>
            <a:r>
              <a:rPr lang="de-DE" i="1" dirty="0" err="1"/>
              <a:t>getNeutralElement</a:t>
            </a:r>
            <a:r>
              <a:rPr lang="de-DE" dirty="0"/>
              <a:t>())</a:t>
            </a:r>
            <a:r>
              <a:rPr lang="de-DE" dirty="0">
                <a:solidFill>
                  <a:srgbClr val="CC7832"/>
                </a:solidFill>
              </a:rPr>
              <a:t>;</a:t>
            </a:r>
            <a:br>
              <a:rPr lang="de-DE" dirty="0">
                <a:solidFill>
                  <a:srgbClr val="CC7832"/>
                </a:solidFill>
              </a:rPr>
            </a:br>
            <a:r>
              <a:rPr lang="de-DE" dirty="0" err="1">
                <a:solidFill>
                  <a:srgbClr val="CC7832"/>
                </a:solidFill>
              </a:rPr>
              <a:t>int</a:t>
            </a:r>
            <a:r>
              <a:rPr lang="de-DE" dirty="0">
                <a:solidFill>
                  <a:srgbClr val="CC7832"/>
                </a:solidFill>
              </a:rPr>
              <a:t> </a:t>
            </a:r>
            <a:r>
              <a:rPr lang="de-DE" dirty="0" err="1"/>
              <a:t>k</a:t>
            </a:r>
            <a:r>
              <a:rPr lang="de-DE" dirty="0"/>
              <a:t> = </a:t>
            </a:r>
            <a:r>
              <a:rPr lang="de-DE" dirty="0" err="1"/>
              <a:t>group.getK</a:t>
            </a:r>
            <a:r>
              <a:rPr lang="de-DE" dirty="0"/>
              <a:t>().</a:t>
            </a:r>
            <a:r>
              <a:rPr lang="de-DE" dirty="0" err="1"/>
              <a:t>intValue</a:t>
            </a:r>
            <a:r>
              <a:rPr lang="de-DE" dirty="0"/>
              <a:t>()</a:t>
            </a:r>
            <a:r>
              <a:rPr lang="de-DE" dirty="0">
                <a:solidFill>
                  <a:srgbClr val="CC7832"/>
                </a:solidFill>
              </a:rPr>
              <a:t>;</a:t>
            </a:r>
            <a:br>
              <a:rPr lang="de-DE" dirty="0">
                <a:solidFill>
                  <a:srgbClr val="CC7832"/>
                </a:solidFill>
              </a:rPr>
            </a:br>
            <a:r>
              <a:rPr lang="de-DE" dirty="0" err="1">
                <a:solidFill>
                  <a:srgbClr val="CC7832"/>
                </a:solidFill>
              </a:rPr>
              <a:t>for</a:t>
            </a:r>
            <a:r>
              <a:rPr lang="de-DE" dirty="0">
                <a:solidFill>
                  <a:srgbClr val="CC7832"/>
                </a:solidFill>
              </a:rPr>
              <a:t> </a:t>
            </a:r>
            <a:r>
              <a:rPr lang="de-DE" dirty="0"/>
              <a:t>(</a:t>
            </a:r>
            <a:r>
              <a:rPr lang="de-DE" dirty="0" err="1">
                <a:solidFill>
                  <a:srgbClr val="CC7832"/>
                </a:solidFill>
              </a:rPr>
              <a:t>int</a:t>
            </a:r>
            <a:r>
              <a:rPr lang="de-DE" dirty="0">
                <a:solidFill>
                  <a:srgbClr val="CC7832"/>
                </a:solidFill>
              </a:rPr>
              <a:t> </a:t>
            </a:r>
            <a:r>
              <a:rPr lang="de-DE" dirty="0"/>
              <a:t>x = </a:t>
            </a:r>
            <a:r>
              <a:rPr lang="de-DE" dirty="0">
                <a:solidFill>
                  <a:srgbClr val="6897BB"/>
                </a:solidFill>
              </a:rPr>
              <a:t>0</a:t>
            </a:r>
            <a:r>
              <a:rPr lang="de-DE" dirty="0">
                <a:solidFill>
                  <a:srgbClr val="CC7832"/>
                </a:solidFill>
              </a:rPr>
              <a:t>; </a:t>
            </a:r>
            <a:r>
              <a:rPr lang="de-DE" dirty="0"/>
              <a:t>x &lt; </a:t>
            </a:r>
            <a:r>
              <a:rPr lang="de-DE" dirty="0" err="1"/>
              <a:t>k</a:t>
            </a:r>
            <a:r>
              <a:rPr lang="de-DE" dirty="0">
                <a:solidFill>
                  <a:srgbClr val="CC7832"/>
                </a:solidFill>
              </a:rPr>
              <a:t>; </a:t>
            </a:r>
            <a:r>
              <a:rPr lang="de-DE" dirty="0"/>
              <a:t>x++) {</a:t>
            </a:r>
            <a:br>
              <a:rPr lang="de-DE" dirty="0"/>
            </a:br>
            <a:r>
              <a:rPr lang="de-DE" dirty="0"/>
              <a:t>    Optional&lt;</a:t>
            </a:r>
            <a:r>
              <a:rPr lang="de-DE" dirty="0" err="1"/>
              <a:t>EllipticCurveActualElement</a:t>
            </a:r>
            <a:r>
              <a:rPr lang="de-DE" dirty="0"/>
              <a:t>&gt; </a:t>
            </a:r>
            <a:r>
              <a:rPr lang="de-DE" dirty="0" err="1"/>
              <a:t>element</a:t>
            </a:r>
            <a:r>
              <a:rPr lang="de-DE" dirty="0"/>
              <a:t> = </a:t>
            </a:r>
            <a:r>
              <a:rPr lang="de-DE" dirty="0" err="1"/>
              <a:t>group.getElement</a:t>
            </a:r>
            <a:r>
              <a:rPr lang="de-DE" dirty="0"/>
              <a:t>(x)</a:t>
            </a:r>
            <a:r>
              <a:rPr lang="de-DE" dirty="0">
                <a:solidFill>
                  <a:srgbClr val="CC7832"/>
                </a:solidFill>
              </a:rPr>
              <a:t>;</a:t>
            </a:r>
            <a:br>
              <a:rPr lang="de-DE" dirty="0">
                <a:solidFill>
                  <a:srgbClr val="CC7832"/>
                </a:solidFill>
              </a:rPr>
            </a:br>
            <a:r>
              <a:rPr lang="de-DE" dirty="0">
                <a:solidFill>
                  <a:srgbClr val="CC7832"/>
                </a:solidFill>
              </a:rPr>
              <a:t>    </a:t>
            </a:r>
            <a:r>
              <a:rPr lang="de-DE" dirty="0" err="1">
                <a:solidFill>
                  <a:srgbClr val="CC7832"/>
                </a:solidFill>
              </a:rPr>
              <a:t>if</a:t>
            </a:r>
            <a:r>
              <a:rPr lang="de-DE" dirty="0">
                <a:solidFill>
                  <a:srgbClr val="CC7832"/>
                </a:solidFill>
              </a:rPr>
              <a:t> </a:t>
            </a:r>
            <a:r>
              <a:rPr lang="de-DE" dirty="0"/>
              <a:t>(</a:t>
            </a:r>
            <a:r>
              <a:rPr lang="de-DE" dirty="0" err="1"/>
              <a:t>element.isPresent</a:t>
            </a:r>
            <a:r>
              <a:rPr lang="de-DE" dirty="0"/>
              <a:t>()) {</a:t>
            </a:r>
            <a:br>
              <a:rPr lang="de-DE" dirty="0"/>
            </a:br>
            <a:r>
              <a:rPr lang="de-DE" dirty="0"/>
              <a:t>        </a:t>
            </a:r>
            <a:r>
              <a:rPr lang="de-DE" dirty="0" err="1"/>
              <a:t>elements.add</a:t>
            </a:r>
            <a:r>
              <a:rPr lang="de-DE" dirty="0"/>
              <a:t>(</a:t>
            </a:r>
            <a:r>
              <a:rPr lang="de-DE" dirty="0" err="1"/>
              <a:t>element.get</a:t>
            </a:r>
            <a:r>
              <a:rPr lang="de-DE" dirty="0"/>
              <a:t>())</a:t>
            </a:r>
            <a:r>
              <a:rPr lang="de-DE" dirty="0">
                <a:solidFill>
                  <a:srgbClr val="CC7832"/>
                </a:solidFill>
              </a:rPr>
              <a:t>;</a:t>
            </a:r>
            <a:br>
              <a:rPr lang="de-DE" dirty="0">
                <a:solidFill>
                  <a:srgbClr val="CC7832"/>
                </a:solidFill>
              </a:rPr>
            </a:br>
            <a:r>
              <a:rPr lang="de-DE" dirty="0">
                <a:solidFill>
                  <a:srgbClr val="CC7832"/>
                </a:solidFill>
              </a:rPr>
              <a:t>        </a:t>
            </a:r>
            <a:r>
              <a:rPr lang="de-DE" dirty="0" err="1"/>
              <a:t>elements.add</a:t>
            </a:r>
            <a:r>
              <a:rPr lang="de-DE" dirty="0"/>
              <a:t>(</a:t>
            </a:r>
            <a:r>
              <a:rPr lang="de-DE" dirty="0" err="1"/>
              <a:t>element.get</a:t>
            </a:r>
            <a:r>
              <a:rPr lang="de-DE" dirty="0"/>
              <a:t>().</a:t>
            </a:r>
            <a:r>
              <a:rPr lang="de-DE" dirty="0" err="1"/>
              <a:t>negate</a:t>
            </a:r>
            <a:r>
              <a:rPr lang="de-DE" dirty="0"/>
              <a:t>())</a:t>
            </a:r>
            <a:r>
              <a:rPr lang="de-DE" dirty="0">
                <a:solidFill>
                  <a:srgbClr val="CC7832"/>
                </a:solidFill>
              </a:rPr>
              <a:t>;</a:t>
            </a:r>
            <a:br>
              <a:rPr lang="de-DE" dirty="0">
                <a:solidFill>
                  <a:srgbClr val="CC7832"/>
                </a:solidFill>
              </a:rPr>
            </a:br>
            <a:r>
              <a:rPr lang="de-DE" dirty="0">
                <a:solidFill>
                  <a:srgbClr val="CC7832"/>
                </a:solidFill>
              </a:rPr>
              <a:t>    </a:t>
            </a:r>
            <a:r>
              <a:rPr lang="de-DE" dirty="0"/>
              <a:t>}</a:t>
            </a:r>
            <a:br>
              <a:rPr lang="de-DE" dirty="0"/>
            </a:br>
            <a:r>
              <a:rPr 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0787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896E6-0471-B742-83B0-938DC7ACE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Ermitteln Sie die Anzahl der Elemente von 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9AB8E-EFA7-944A-AE6F-064589D05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>
                <a:solidFill>
                  <a:srgbClr val="CC7832"/>
                </a:solidFill>
              </a:rPr>
              <a:t>public</a:t>
            </a:r>
            <a:r>
              <a:rPr lang="de-DE" dirty="0">
                <a:solidFill>
                  <a:srgbClr val="CC7832"/>
                </a:solidFill>
              </a:rPr>
              <a:t> </a:t>
            </a:r>
            <a:r>
              <a:rPr lang="de-DE" dirty="0"/>
              <a:t>Optional&lt;</a:t>
            </a:r>
            <a:r>
              <a:rPr lang="de-DE" dirty="0" err="1"/>
              <a:t>EllipticCurveActualElement</a:t>
            </a:r>
            <a:r>
              <a:rPr lang="de-DE" dirty="0"/>
              <a:t>&gt; </a:t>
            </a:r>
            <a:r>
              <a:rPr lang="de-DE" dirty="0" err="1">
                <a:solidFill>
                  <a:srgbClr val="FFC66D"/>
                </a:solidFill>
              </a:rPr>
              <a:t>getElement</a:t>
            </a:r>
            <a:r>
              <a:rPr lang="de-DE" dirty="0"/>
              <a:t>(</a:t>
            </a:r>
            <a:r>
              <a:rPr lang="de-DE" dirty="0" err="1">
                <a:solidFill>
                  <a:srgbClr val="CC7832"/>
                </a:solidFill>
              </a:rPr>
              <a:t>int</a:t>
            </a:r>
            <a:r>
              <a:rPr lang="de-DE" dirty="0">
                <a:solidFill>
                  <a:srgbClr val="CC7832"/>
                </a:solidFill>
              </a:rPr>
              <a:t> </a:t>
            </a:r>
            <a:r>
              <a:rPr lang="de-DE" dirty="0"/>
              <a:t>x) {</a:t>
            </a:r>
            <a:br>
              <a:rPr lang="de-DE" dirty="0"/>
            </a:br>
            <a:r>
              <a:rPr lang="de-DE" dirty="0"/>
              <a:t>    </a:t>
            </a:r>
            <a:r>
              <a:rPr lang="de-DE" dirty="0" err="1">
                <a:solidFill>
                  <a:srgbClr val="CC7832"/>
                </a:solidFill>
              </a:rPr>
              <a:t>for</a:t>
            </a:r>
            <a:r>
              <a:rPr lang="de-DE" dirty="0">
                <a:solidFill>
                  <a:srgbClr val="CC7832"/>
                </a:solidFill>
              </a:rPr>
              <a:t> </a:t>
            </a:r>
            <a:r>
              <a:rPr lang="de-DE" dirty="0"/>
              <a:t>(</a:t>
            </a:r>
            <a:r>
              <a:rPr lang="de-DE" dirty="0" err="1">
                <a:solidFill>
                  <a:srgbClr val="CC7832"/>
                </a:solidFill>
              </a:rPr>
              <a:t>int</a:t>
            </a:r>
            <a:r>
              <a:rPr lang="de-DE" dirty="0">
                <a:solidFill>
                  <a:srgbClr val="CC7832"/>
                </a:solidFill>
              </a:rPr>
              <a:t> </a:t>
            </a:r>
            <a:r>
              <a:rPr lang="de-DE" dirty="0" err="1"/>
              <a:t>y</a:t>
            </a:r>
            <a:r>
              <a:rPr lang="de-DE" dirty="0"/>
              <a:t> = </a:t>
            </a:r>
            <a:r>
              <a:rPr lang="de-DE" dirty="0">
                <a:solidFill>
                  <a:srgbClr val="6897BB"/>
                </a:solidFill>
              </a:rPr>
              <a:t>0</a:t>
            </a:r>
            <a:r>
              <a:rPr lang="de-DE" dirty="0">
                <a:solidFill>
                  <a:srgbClr val="CC7832"/>
                </a:solidFill>
              </a:rPr>
              <a:t>; </a:t>
            </a:r>
            <a:r>
              <a:rPr lang="de-DE" dirty="0" err="1"/>
              <a:t>y</a:t>
            </a:r>
            <a:r>
              <a:rPr lang="de-DE" dirty="0"/>
              <a:t> &lt; </a:t>
            </a:r>
            <a:r>
              <a:rPr lang="de-DE" dirty="0" err="1"/>
              <a:t>getK</a:t>
            </a:r>
            <a:r>
              <a:rPr lang="de-DE" dirty="0"/>
              <a:t>().</a:t>
            </a:r>
            <a:r>
              <a:rPr lang="de-DE" dirty="0" err="1"/>
              <a:t>intValueExact</a:t>
            </a:r>
            <a:r>
              <a:rPr lang="de-DE" dirty="0"/>
              <a:t>() / </a:t>
            </a:r>
            <a:r>
              <a:rPr lang="de-DE" dirty="0">
                <a:solidFill>
                  <a:srgbClr val="6897BB"/>
                </a:solidFill>
              </a:rPr>
              <a:t>2 </a:t>
            </a:r>
            <a:r>
              <a:rPr lang="de-DE" dirty="0"/>
              <a:t>+ </a:t>
            </a:r>
            <a:r>
              <a:rPr lang="de-DE" dirty="0">
                <a:solidFill>
                  <a:srgbClr val="6897BB"/>
                </a:solidFill>
              </a:rPr>
              <a:t>1</a:t>
            </a:r>
            <a:r>
              <a:rPr lang="de-DE" dirty="0">
                <a:solidFill>
                  <a:srgbClr val="CC7832"/>
                </a:solidFill>
              </a:rPr>
              <a:t>; </a:t>
            </a:r>
            <a:r>
              <a:rPr lang="de-DE" dirty="0" err="1"/>
              <a:t>y</a:t>
            </a:r>
            <a:r>
              <a:rPr lang="de-DE" dirty="0"/>
              <a:t>++) {</a:t>
            </a:r>
            <a:br>
              <a:rPr lang="de-DE" dirty="0"/>
            </a:br>
            <a:r>
              <a:rPr lang="de-DE" dirty="0"/>
              <a:t>        </a:t>
            </a:r>
            <a:r>
              <a:rPr lang="de-DE" dirty="0" err="1">
                <a:solidFill>
                  <a:srgbClr val="CC7832"/>
                </a:solidFill>
              </a:rPr>
              <a:t>if</a:t>
            </a:r>
            <a:r>
              <a:rPr lang="de-DE" dirty="0">
                <a:solidFill>
                  <a:srgbClr val="CC7832"/>
                </a:solidFill>
              </a:rPr>
              <a:t> </a:t>
            </a:r>
            <a:r>
              <a:rPr lang="de-DE" dirty="0"/>
              <a:t>(</a:t>
            </a:r>
            <a:r>
              <a:rPr lang="de-DE" dirty="0" err="1"/>
              <a:t>liesOnCurve</a:t>
            </a:r>
            <a:r>
              <a:rPr lang="de-DE" dirty="0"/>
              <a:t>(x</a:t>
            </a:r>
            <a:r>
              <a:rPr lang="de-DE" dirty="0">
                <a:solidFill>
                  <a:srgbClr val="CC7832"/>
                </a:solidFill>
              </a:rPr>
              <a:t>, </a:t>
            </a:r>
            <a:r>
              <a:rPr lang="de-DE" dirty="0" err="1"/>
              <a:t>y</a:t>
            </a:r>
            <a:r>
              <a:rPr lang="de-DE" dirty="0"/>
              <a:t>)) {</a:t>
            </a:r>
            <a:br>
              <a:rPr lang="de-DE" dirty="0"/>
            </a:br>
            <a:r>
              <a:rPr lang="de-DE" dirty="0"/>
              <a:t>            </a:t>
            </a:r>
            <a:r>
              <a:rPr lang="de-DE" dirty="0" err="1">
                <a:solidFill>
                  <a:srgbClr val="CC7832"/>
                </a:solidFill>
              </a:rPr>
              <a:t>return</a:t>
            </a:r>
            <a:r>
              <a:rPr lang="de-DE" dirty="0">
                <a:solidFill>
                  <a:srgbClr val="CC7832"/>
                </a:solidFill>
              </a:rPr>
              <a:t> </a:t>
            </a:r>
            <a:r>
              <a:rPr lang="de-DE" dirty="0" err="1"/>
              <a:t>Optional.</a:t>
            </a:r>
            <a:r>
              <a:rPr lang="de-DE" i="1" dirty="0" err="1"/>
              <a:t>of</a:t>
            </a:r>
            <a:r>
              <a:rPr lang="de-DE" dirty="0"/>
              <a:t>(</a:t>
            </a:r>
            <a:r>
              <a:rPr lang="de-DE" dirty="0" err="1"/>
              <a:t>getElement</a:t>
            </a:r>
            <a:r>
              <a:rPr lang="de-DE" dirty="0"/>
              <a:t>(x</a:t>
            </a:r>
            <a:r>
              <a:rPr lang="de-DE" dirty="0">
                <a:solidFill>
                  <a:srgbClr val="CC7832"/>
                </a:solidFill>
              </a:rPr>
              <a:t>, </a:t>
            </a:r>
            <a:r>
              <a:rPr lang="de-DE" dirty="0" err="1"/>
              <a:t>y</a:t>
            </a:r>
            <a:r>
              <a:rPr lang="de-DE" dirty="0"/>
              <a:t>))</a:t>
            </a:r>
            <a:r>
              <a:rPr lang="de-DE" dirty="0">
                <a:solidFill>
                  <a:srgbClr val="CC7832"/>
                </a:solidFill>
              </a:rPr>
              <a:t>;</a:t>
            </a:r>
            <a:br>
              <a:rPr lang="de-DE" dirty="0">
                <a:solidFill>
                  <a:srgbClr val="CC7832"/>
                </a:solidFill>
              </a:rPr>
            </a:br>
            <a:r>
              <a:rPr lang="de-DE" dirty="0">
                <a:solidFill>
                  <a:srgbClr val="CC7832"/>
                </a:solidFill>
              </a:rPr>
              <a:t>        </a:t>
            </a:r>
            <a:r>
              <a:rPr lang="de-DE" dirty="0"/>
              <a:t>}</a:t>
            </a:r>
            <a:br>
              <a:rPr lang="de-DE" dirty="0"/>
            </a:br>
            <a:r>
              <a:rPr lang="de-DE" dirty="0"/>
              <a:t>    }</a:t>
            </a:r>
            <a:br>
              <a:rPr lang="de-DE" dirty="0"/>
            </a:br>
            <a:r>
              <a:rPr lang="de-DE" dirty="0"/>
              <a:t>    </a:t>
            </a:r>
            <a:r>
              <a:rPr lang="de-DE" dirty="0" err="1">
                <a:solidFill>
                  <a:srgbClr val="CC7832"/>
                </a:solidFill>
              </a:rPr>
              <a:t>return</a:t>
            </a:r>
            <a:r>
              <a:rPr lang="de-DE" dirty="0">
                <a:solidFill>
                  <a:srgbClr val="CC7832"/>
                </a:solidFill>
              </a:rPr>
              <a:t> </a:t>
            </a:r>
            <a:r>
              <a:rPr lang="de-DE" dirty="0" err="1"/>
              <a:t>Optional.</a:t>
            </a:r>
            <a:r>
              <a:rPr lang="de-DE" i="1" dirty="0" err="1"/>
              <a:t>empty</a:t>
            </a:r>
            <a:r>
              <a:rPr lang="de-DE" dirty="0"/>
              <a:t>()</a:t>
            </a:r>
            <a:r>
              <a:rPr lang="de-DE" dirty="0">
                <a:solidFill>
                  <a:srgbClr val="CC7832"/>
                </a:solidFill>
              </a:rPr>
              <a:t>;</a:t>
            </a:r>
            <a:br>
              <a:rPr lang="de-DE" dirty="0">
                <a:solidFill>
                  <a:srgbClr val="CC7832"/>
                </a:solidFill>
              </a:rPr>
            </a:br>
            <a:r>
              <a:rPr lang="de-DE" dirty="0"/>
              <a:t>}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Kann noch weiter optimiert werden (aktuell O(n^2))</a:t>
            </a:r>
          </a:p>
        </p:txBody>
      </p:sp>
    </p:spTree>
    <p:extLst>
      <p:ext uri="{BB962C8B-B14F-4D97-AF65-F5344CB8AC3E}">
        <p14:creationId xmlns:p14="http://schemas.microsoft.com/office/powerpoint/2010/main" val="1632473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8EFC-37A1-BC41-994E-5B1DA5AC8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Prüfen</a:t>
            </a:r>
            <a:r>
              <a:rPr lang="de-DE" dirty="0"/>
              <a:t> Sie, ob Ihr Ergebnis in dem durch den Satz von Hasse gegebenen Intervall liegt.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D882D-1010-DA4A-8619-72A189296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i="1" dirty="0">
                <a:solidFill>
                  <a:srgbClr val="629755"/>
                </a:solidFill>
              </a:rPr>
              <a:t>/**</a:t>
            </a:r>
            <a:br>
              <a:rPr lang="de-DE" i="1" dirty="0">
                <a:solidFill>
                  <a:srgbClr val="629755"/>
                </a:solidFill>
              </a:rPr>
            </a:br>
            <a:r>
              <a:rPr lang="de-DE" i="1" dirty="0">
                <a:solidFill>
                  <a:srgbClr val="629755"/>
                </a:solidFill>
              </a:rPr>
              <a:t> * </a:t>
            </a:r>
            <a:r>
              <a:rPr lang="de-DE" b="1" i="1" dirty="0">
                <a:solidFill>
                  <a:srgbClr val="629755"/>
                </a:solidFill>
              </a:rPr>
              <a:t>@</a:t>
            </a:r>
            <a:r>
              <a:rPr lang="de-DE" b="1" i="1" dirty="0" err="1">
                <a:solidFill>
                  <a:srgbClr val="629755"/>
                </a:solidFill>
              </a:rPr>
              <a:t>return</a:t>
            </a:r>
            <a:r>
              <a:rPr lang="de-DE" b="1" i="1" dirty="0">
                <a:solidFill>
                  <a:srgbClr val="629755"/>
                </a:solidFill>
              </a:rPr>
              <a:t> </a:t>
            </a:r>
            <a:r>
              <a:rPr lang="de-DE" i="1" dirty="0">
                <a:solidFill>
                  <a:srgbClr val="629755"/>
                </a:solidFill>
              </a:rPr>
              <a:t>The hasse </a:t>
            </a:r>
            <a:r>
              <a:rPr lang="de-DE" i="1" dirty="0" err="1">
                <a:solidFill>
                  <a:srgbClr val="629755"/>
                </a:solidFill>
              </a:rPr>
              <a:t>Interval</a:t>
            </a:r>
            <a:r>
              <a:rPr lang="de-DE" i="1" dirty="0">
                <a:solidFill>
                  <a:srgbClr val="629755"/>
                </a:solidFill>
              </a:rPr>
              <a:t>: [2 * √</a:t>
            </a:r>
            <a:r>
              <a:rPr lang="de-DE" i="1" dirty="0" err="1">
                <a:solidFill>
                  <a:srgbClr val="629755"/>
                </a:solidFill>
              </a:rPr>
              <a:t>k</a:t>
            </a:r>
            <a:r>
              <a:rPr lang="de-DE" i="1" dirty="0">
                <a:solidFill>
                  <a:srgbClr val="629755"/>
                </a:solidFill>
              </a:rPr>
              <a:t> - (k+1); 2 * √</a:t>
            </a:r>
            <a:r>
              <a:rPr lang="de-DE" i="1" dirty="0" err="1">
                <a:solidFill>
                  <a:srgbClr val="629755"/>
                </a:solidFill>
              </a:rPr>
              <a:t>k</a:t>
            </a:r>
            <a:r>
              <a:rPr lang="de-DE" i="1" dirty="0">
                <a:solidFill>
                  <a:srgbClr val="629755"/>
                </a:solidFill>
              </a:rPr>
              <a:t> + (k+1)]</a:t>
            </a:r>
            <a:br>
              <a:rPr lang="de-DE" i="1" dirty="0">
                <a:solidFill>
                  <a:srgbClr val="629755"/>
                </a:solidFill>
              </a:rPr>
            </a:br>
            <a:r>
              <a:rPr lang="de-DE" i="1" dirty="0">
                <a:solidFill>
                  <a:srgbClr val="629755"/>
                </a:solidFill>
              </a:rPr>
              <a:t> */</a:t>
            </a:r>
            <a:br>
              <a:rPr lang="de-DE" i="1" dirty="0">
                <a:solidFill>
                  <a:srgbClr val="629755"/>
                </a:solidFill>
              </a:rPr>
            </a:br>
            <a:r>
              <a:rPr lang="de-DE" dirty="0" err="1">
                <a:solidFill>
                  <a:srgbClr val="CC7832"/>
                </a:solidFill>
              </a:rPr>
              <a:t>public</a:t>
            </a:r>
            <a:r>
              <a:rPr lang="de-DE" dirty="0">
                <a:solidFill>
                  <a:srgbClr val="CC7832"/>
                </a:solidFill>
              </a:rPr>
              <a:t> </a:t>
            </a:r>
            <a:r>
              <a:rPr lang="de-DE" dirty="0"/>
              <a:t>Range&lt;</a:t>
            </a:r>
            <a:r>
              <a:rPr lang="de-DE" dirty="0" err="1"/>
              <a:t>BigInteger</a:t>
            </a:r>
            <a:r>
              <a:rPr lang="de-DE" dirty="0"/>
              <a:t>&gt; </a:t>
            </a:r>
            <a:r>
              <a:rPr lang="de-DE" dirty="0" err="1">
                <a:solidFill>
                  <a:srgbClr val="FFC66D"/>
                </a:solidFill>
              </a:rPr>
              <a:t>hasseInterval</a:t>
            </a:r>
            <a:r>
              <a:rPr lang="de-DE" dirty="0"/>
              <a:t>() {</a:t>
            </a:r>
            <a:br>
              <a:rPr lang="de-DE" dirty="0"/>
            </a:br>
            <a:r>
              <a:rPr lang="de-DE" dirty="0"/>
              <a:t>    </a:t>
            </a:r>
            <a:r>
              <a:rPr lang="de-DE" dirty="0" err="1"/>
              <a:t>BigInteger</a:t>
            </a:r>
            <a:r>
              <a:rPr lang="de-DE" dirty="0"/>
              <a:t> </a:t>
            </a:r>
            <a:r>
              <a:rPr lang="de-DE" dirty="0" err="1"/>
              <a:t>k</a:t>
            </a:r>
            <a:r>
              <a:rPr lang="de-DE" dirty="0"/>
              <a:t> = </a:t>
            </a:r>
            <a:r>
              <a:rPr lang="de-DE" dirty="0" err="1"/>
              <a:t>getK</a:t>
            </a:r>
            <a:r>
              <a:rPr lang="de-DE" dirty="0"/>
              <a:t>()</a:t>
            </a:r>
            <a:r>
              <a:rPr lang="de-DE" dirty="0">
                <a:solidFill>
                  <a:srgbClr val="CC7832"/>
                </a:solidFill>
              </a:rPr>
              <a:t>;</a:t>
            </a:r>
            <a:br>
              <a:rPr lang="de-DE" dirty="0">
                <a:solidFill>
                  <a:srgbClr val="CC7832"/>
                </a:solidFill>
              </a:rPr>
            </a:br>
            <a:r>
              <a:rPr lang="de-DE" dirty="0">
                <a:solidFill>
                  <a:srgbClr val="CC7832"/>
                </a:solidFill>
              </a:rPr>
              <a:t>    </a:t>
            </a:r>
            <a:r>
              <a:rPr lang="de-DE" dirty="0" err="1"/>
              <a:t>BigInteger</a:t>
            </a:r>
            <a:r>
              <a:rPr lang="de-DE" dirty="0"/>
              <a:t> _2TimesRootK = </a:t>
            </a:r>
            <a:r>
              <a:rPr lang="de-DE" dirty="0" err="1"/>
              <a:t>BigInteger.</a:t>
            </a:r>
            <a:r>
              <a:rPr lang="de-DE" i="1" dirty="0" err="1"/>
              <a:t>valueOf</a:t>
            </a:r>
            <a:r>
              <a:rPr lang="de-DE" dirty="0"/>
              <a:t>(</a:t>
            </a:r>
            <a:r>
              <a:rPr lang="de-DE" dirty="0">
                <a:solidFill>
                  <a:srgbClr val="6897BB"/>
                </a:solidFill>
              </a:rPr>
              <a:t>2</a:t>
            </a:r>
            <a:r>
              <a:rPr lang="de-DE" dirty="0"/>
              <a:t>).</a:t>
            </a:r>
            <a:r>
              <a:rPr lang="de-DE" dirty="0" err="1"/>
              <a:t>multiply</a:t>
            </a:r>
            <a:r>
              <a:rPr lang="de-DE" dirty="0"/>
              <a:t>(</a:t>
            </a:r>
            <a:r>
              <a:rPr lang="de-DE" dirty="0" err="1"/>
              <a:t>BigIntegerUtil.</a:t>
            </a:r>
            <a:r>
              <a:rPr lang="de-DE" i="1" dirty="0" err="1"/>
              <a:t>bigIntSqRootCeil</a:t>
            </a:r>
            <a:r>
              <a:rPr lang="de-DE" dirty="0"/>
              <a:t>(</a:t>
            </a:r>
            <a:r>
              <a:rPr lang="de-DE" dirty="0" err="1"/>
              <a:t>k</a:t>
            </a:r>
            <a:r>
              <a:rPr lang="de-DE" dirty="0"/>
              <a:t>))</a:t>
            </a:r>
            <a:r>
              <a:rPr lang="de-DE" dirty="0">
                <a:solidFill>
                  <a:srgbClr val="CC7832"/>
                </a:solidFill>
              </a:rPr>
              <a:t>;</a:t>
            </a:r>
            <a:br>
              <a:rPr lang="de-DE" dirty="0">
                <a:solidFill>
                  <a:srgbClr val="CC7832"/>
                </a:solidFill>
              </a:rPr>
            </a:br>
            <a:r>
              <a:rPr lang="de-DE" dirty="0">
                <a:solidFill>
                  <a:srgbClr val="CC7832"/>
                </a:solidFill>
              </a:rPr>
              <a:t>    </a:t>
            </a:r>
            <a:r>
              <a:rPr lang="de-DE" dirty="0" err="1"/>
              <a:t>BigInteger</a:t>
            </a:r>
            <a:r>
              <a:rPr lang="de-DE" dirty="0"/>
              <a:t> kPlus1 = </a:t>
            </a:r>
            <a:r>
              <a:rPr lang="de-DE" dirty="0" err="1"/>
              <a:t>k.add</a:t>
            </a:r>
            <a:r>
              <a:rPr lang="de-DE" dirty="0"/>
              <a:t>(</a:t>
            </a:r>
            <a:r>
              <a:rPr lang="de-DE" dirty="0" err="1"/>
              <a:t>BigInteger.</a:t>
            </a:r>
            <a:r>
              <a:rPr lang="de-DE" i="1" dirty="0" err="1">
                <a:solidFill>
                  <a:srgbClr val="9876AA"/>
                </a:solidFill>
              </a:rPr>
              <a:t>ONE</a:t>
            </a:r>
            <a:r>
              <a:rPr lang="de-DE" dirty="0"/>
              <a:t>)</a:t>
            </a:r>
            <a:r>
              <a:rPr lang="de-DE" dirty="0">
                <a:solidFill>
                  <a:srgbClr val="CC7832"/>
                </a:solidFill>
              </a:rPr>
              <a:t>;</a:t>
            </a:r>
            <a:br>
              <a:rPr lang="de-DE" dirty="0">
                <a:solidFill>
                  <a:srgbClr val="CC7832"/>
                </a:solidFill>
              </a:rPr>
            </a:br>
            <a:r>
              <a:rPr lang="de-DE" dirty="0">
                <a:solidFill>
                  <a:srgbClr val="CC7832"/>
                </a:solidFill>
              </a:rPr>
              <a:t>    </a:t>
            </a:r>
            <a:r>
              <a:rPr lang="de-DE" dirty="0" err="1"/>
              <a:t>BigInteger</a:t>
            </a:r>
            <a:r>
              <a:rPr lang="de-DE" dirty="0"/>
              <a:t> </a:t>
            </a:r>
            <a:r>
              <a:rPr lang="de-DE" dirty="0" err="1"/>
              <a:t>lBound</a:t>
            </a:r>
            <a:r>
              <a:rPr lang="de-DE" dirty="0"/>
              <a:t> = kPlus1.subtract(_2TimesRootK)</a:t>
            </a:r>
            <a:r>
              <a:rPr lang="de-DE" dirty="0">
                <a:solidFill>
                  <a:srgbClr val="CC7832"/>
                </a:solidFill>
              </a:rPr>
              <a:t>;</a:t>
            </a:r>
            <a:br>
              <a:rPr lang="de-DE" dirty="0">
                <a:solidFill>
                  <a:srgbClr val="CC7832"/>
                </a:solidFill>
              </a:rPr>
            </a:br>
            <a:r>
              <a:rPr lang="de-DE" dirty="0">
                <a:solidFill>
                  <a:srgbClr val="CC7832"/>
                </a:solidFill>
              </a:rPr>
              <a:t>    </a:t>
            </a:r>
            <a:r>
              <a:rPr lang="de-DE" dirty="0" err="1"/>
              <a:t>BigInteger</a:t>
            </a:r>
            <a:r>
              <a:rPr lang="de-DE" dirty="0"/>
              <a:t> </a:t>
            </a:r>
            <a:r>
              <a:rPr lang="de-DE" dirty="0" err="1"/>
              <a:t>uBound</a:t>
            </a:r>
            <a:r>
              <a:rPr lang="de-DE" dirty="0"/>
              <a:t> = kPlus1.add(_2TimesRootK)</a:t>
            </a:r>
            <a:r>
              <a:rPr lang="de-DE" dirty="0">
                <a:solidFill>
                  <a:srgbClr val="CC7832"/>
                </a:solidFill>
              </a:rPr>
              <a:t>;</a:t>
            </a:r>
            <a:br>
              <a:rPr lang="de-DE" dirty="0">
                <a:solidFill>
                  <a:srgbClr val="CC7832"/>
                </a:solidFill>
              </a:rPr>
            </a:br>
            <a:r>
              <a:rPr lang="de-DE" dirty="0">
                <a:solidFill>
                  <a:srgbClr val="CC7832"/>
                </a:solidFill>
              </a:rPr>
              <a:t>    </a:t>
            </a:r>
            <a:r>
              <a:rPr lang="de-DE" dirty="0" err="1">
                <a:solidFill>
                  <a:srgbClr val="CC7832"/>
                </a:solidFill>
              </a:rPr>
              <a:t>return</a:t>
            </a:r>
            <a:r>
              <a:rPr lang="de-DE" dirty="0">
                <a:solidFill>
                  <a:srgbClr val="CC7832"/>
                </a:solidFill>
              </a:rPr>
              <a:t> </a:t>
            </a:r>
            <a:r>
              <a:rPr lang="de-DE" dirty="0" err="1"/>
              <a:t>Range.</a:t>
            </a:r>
            <a:r>
              <a:rPr lang="de-DE" i="1" dirty="0" err="1"/>
              <a:t>between</a:t>
            </a:r>
            <a:r>
              <a:rPr lang="de-DE" dirty="0"/>
              <a:t>(</a:t>
            </a:r>
            <a:r>
              <a:rPr lang="de-DE" dirty="0" err="1"/>
              <a:t>lBound</a:t>
            </a:r>
            <a:r>
              <a:rPr lang="de-DE" dirty="0">
                <a:solidFill>
                  <a:srgbClr val="CC7832"/>
                </a:solidFill>
              </a:rPr>
              <a:t>, </a:t>
            </a:r>
            <a:r>
              <a:rPr lang="de-DE" dirty="0" err="1"/>
              <a:t>uBound</a:t>
            </a:r>
            <a:r>
              <a:rPr lang="de-DE" dirty="0"/>
              <a:t>)</a:t>
            </a:r>
            <a:r>
              <a:rPr lang="de-DE" dirty="0">
                <a:solidFill>
                  <a:srgbClr val="CC7832"/>
                </a:solidFill>
              </a:rPr>
              <a:t>;</a:t>
            </a:r>
            <a:br>
              <a:rPr lang="de-DE" dirty="0">
                <a:solidFill>
                  <a:srgbClr val="CC7832"/>
                </a:solidFill>
              </a:rPr>
            </a:br>
            <a:r>
              <a:rPr lang="de-DE" dirty="0"/>
              <a:t>}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br>
              <a:rPr lang="de-DE" dirty="0"/>
            </a:br>
            <a:r>
              <a:rPr lang="de-DE" dirty="0" err="1">
                <a:solidFill>
                  <a:srgbClr val="CC7832"/>
                </a:solidFill>
              </a:rPr>
              <a:t>boolean</a:t>
            </a:r>
            <a:r>
              <a:rPr lang="de-DE" dirty="0">
                <a:solidFill>
                  <a:srgbClr val="CC7832"/>
                </a:solidFill>
              </a:rPr>
              <a:t> </a:t>
            </a:r>
            <a:r>
              <a:rPr lang="de-DE" dirty="0" err="1"/>
              <a:t>resultIsInHasseInterval</a:t>
            </a:r>
            <a:r>
              <a:rPr lang="de-DE" dirty="0"/>
              <a:t> = </a:t>
            </a:r>
            <a:r>
              <a:rPr lang="de-DE" dirty="0" err="1"/>
              <a:t>group.hasseInterval</a:t>
            </a:r>
            <a:r>
              <a:rPr lang="de-DE" dirty="0"/>
              <a:t>().</a:t>
            </a:r>
            <a:r>
              <a:rPr lang="de-DE" dirty="0" err="1"/>
              <a:t>contains</a:t>
            </a:r>
            <a:r>
              <a:rPr lang="de-DE" dirty="0"/>
              <a:t>(</a:t>
            </a:r>
            <a:r>
              <a:rPr lang="de-DE" dirty="0" err="1"/>
              <a:t>BigInteger.</a:t>
            </a:r>
            <a:r>
              <a:rPr lang="de-DE" i="1" dirty="0" err="1"/>
              <a:t>valueOf</a:t>
            </a:r>
            <a:r>
              <a:rPr lang="de-DE" dirty="0"/>
              <a:t>(</a:t>
            </a:r>
            <a:r>
              <a:rPr lang="de-DE" dirty="0" err="1"/>
              <a:t>elements.size</a:t>
            </a:r>
            <a:r>
              <a:rPr lang="de-DE" dirty="0"/>
              <a:t>()))</a:t>
            </a:r>
            <a:r>
              <a:rPr lang="de-DE" dirty="0">
                <a:solidFill>
                  <a:srgbClr val="CC7832"/>
                </a:solidFill>
              </a:rPr>
              <a:t>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8585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86AD6-A0E7-1F4D-B07E-EA3BFE7F7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B867D-74C3-FF42-B23D-28E5DB360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557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170</Words>
  <Application>Microsoft Macintosh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Aufgabe 2 (Elliptische Kurven) </vt:lpstr>
      <vt:lpstr>Gegeben sei die elliptische Kurve E = E(1, 1, Z/127Z). </vt:lpstr>
      <vt:lpstr>1a)</vt:lpstr>
      <vt:lpstr>die Menge aller Koordinatenpaare (x, y) über Z/pZ, welche die Weierstrass-Gleichung y2 =x3 +x+1 erfüllen.</vt:lpstr>
      <vt:lpstr>Ermitteln Sie die Anzahl der Elemente von G.</vt:lpstr>
      <vt:lpstr>Ermitteln Sie die Anzahl der Elemente von G.</vt:lpstr>
      <vt:lpstr>Prüfen Sie, ob Ihr Ergebnis in dem durch den Satz von Hasse gegebenen Intervall liegt.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Aufgabe 2 (Elliptische Kurven) </dc:title>
  <dc:creator>Stefan Lobbenmeier / MFWS415A</dc:creator>
  <cp:lastModifiedBy>Stefan Lobbenmeier / MFWS415A</cp:lastModifiedBy>
  <cp:revision>13</cp:revision>
  <dcterms:created xsi:type="dcterms:W3CDTF">2019-01-05T13:21:25Z</dcterms:created>
  <dcterms:modified xsi:type="dcterms:W3CDTF">2019-01-06T00:36:28Z</dcterms:modified>
</cp:coreProperties>
</file>