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97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BAA1-2DE6-C64C-91BF-AB4492EF8DDE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32A9-2DBC-D34B-8C01-C96E93EF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29920" y="786316"/>
            <a:ext cx="7721600" cy="3156221"/>
            <a:chOff x="629920" y="786316"/>
            <a:chExt cx="7721600" cy="3156221"/>
          </a:xfrm>
        </p:grpSpPr>
        <p:sp>
          <p:nvSpPr>
            <p:cNvPr id="4" name="Rectangle 3"/>
            <p:cNvSpPr/>
            <p:nvPr/>
          </p:nvSpPr>
          <p:spPr>
            <a:xfrm>
              <a:off x="629920" y="2980876"/>
              <a:ext cx="2861925" cy="961661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3366FF"/>
                  </a:solidFill>
                </a:rPr>
                <a:t>Treatment with immunosuppressive therapy including CNI</a:t>
              </a:r>
              <a:endParaRPr lang="en-US" b="1" dirty="0">
                <a:solidFill>
                  <a:srgbClr val="3366FF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74669" y="786316"/>
              <a:ext cx="1219811" cy="1935651"/>
              <a:chOff x="3463949" y="542476"/>
              <a:chExt cx="1219811" cy="193565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081125" y="1380847"/>
                <a:ext cx="0" cy="1097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63949" y="542476"/>
                <a:ext cx="12198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T = 0</a:t>
                </a:r>
              </a:p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Start SRL</a:t>
                </a:r>
              </a:p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Continue CNI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490811" y="2979855"/>
              <a:ext cx="2140924" cy="961661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3366FF"/>
                  </a:solidFill>
                </a:rPr>
                <a:t>Overlapping treatment with CNI and </a:t>
              </a:r>
              <a:r>
                <a:rPr lang="en-US" b="1" dirty="0" smtClean="0">
                  <a:solidFill>
                    <a:srgbClr val="3366FF"/>
                  </a:solidFill>
                </a:rPr>
                <a:t>SRL</a:t>
              </a:r>
              <a:endParaRPr lang="en-US" b="1" dirty="0">
                <a:solidFill>
                  <a:srgbClr val="3366FF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059301" y="786316"/>
              <a:ext cx="1178939" cy="1935651"/>
              <a:chOff x="3497053" y="542476"/>
              <a:chExt cx="1178939" cy="1935651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4081125" y="1380847"/>
                <a:ext cx="0" cy="1097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497053" y="542476"/>
                <a:ext cx="11789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T = 7 days</a:t>
                </a:r>
              </a:p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Continue SRL</a:t>
                </a:r>
              </a:p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Stop CNI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631735" y="2979855"/>
              <a:ext cx="2140924" cy="961661"/>
            </a:xfrm>
            <a:prstGeom prst="rect">
              <a:avLst/>
            </a:prstGeom>
            <a:noFill/>
            <a:ln w="2540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3366FF"/>
                  </a:solidFill>
                </a:rPr>
                <a:t>Treatment with </a:t>
              </a:r>
              <a:r>
                <a:rPr lang="en-US" b="1" dirty="0" smtClean="0">
                  <a:solidFill>
                    <a:srgbClr val="3366FF"/>
                  </a:solidFill>
                </a:rPr>
                <a:t>SRL</a:t>
              </a:r>
              <a:endParaRPr lang="en-US" b="1" dirty="0">
                <a:solidFill>
                  <a:srgbClr val="3366FF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113559" y="790312"/>
              <a:ext cx="1237961" cy="1931655"/>
              <a:chOff x="3446687" y="546472"/>
              <a:chExt cx="1237961" cy="1931655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081125" y="1380847"/>
                <a:ext cx="0" cy="1097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446687" y="546472"/>
                <a:ext cx="12379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T = 6 months</a:t>
                </a:r>
              </a:p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Stop SRL</a:t>
                </a:r>
              </a:p>
            </p:txBody>
          </p:sp>
        </p:grpSp>
      </p:grpSp>
      <p:sp>
        <p:nvSpPr>
          <p:cNvPr id="2" name="Right Brace 1"/>
          <p:cNvSpPr/>
          <p:nvPr/>
        </p:nvSpPr>
        <p:spPr>
          <a:xfrm>
            <a:off x="1788160" y="2875280"/>
            <a:ext cx="548640" cy="2814319"/>
          </a:xfrm>
          <a:prstGeom prst="righ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" y="4663440"/>
            <a:ext cx="302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enrolled on 12-H-0150, then CsA x 24 months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616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921" y="2983851"/>
            <a:ext cx="2326639" cy="961661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66FF"/>
                </a:solidFill>
              </a:rPr>
              <a:t>Active t</a:t>
            </a:r>
            <a:r>
              <a:rPr lang="en-US" b="1" dirty="0" smtClean="0">
                <a:solidFill>
                  <a:srgbClr val="3366FF"/>
                </a:solidFill>
              </a:rPr>
              <a:t>reatment </a:t>
            </a:r>
            <a:r>
              <a:rPr lang="en-US" b="1" dirty="0" smtClean="0">
                <a:solidFill>
                  <a:srgbClr val="3366FF"/>
                </a:solidFill>
              </a:rPr>
              <a:t>with immunosuppressive therapy including CNI</a:t>
            </a:r>
            <a:endParaRPr lang="en-US" b="1" dirty="0">
              <a:solidFill>
                <a:srgbClr val="3366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40005" y="163778"/>
            <a:ext cx="1503680" cy="1351844"/>
            <a:chOff x="3322015" y="542476"/>
            <a:chExt cx="1503680" cy="135184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081125" y="1387011"/>
              <a:ext cx="0" cy="507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22015" y="542476"/>
              <a:ext cx="1503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</a:rPr>
                <a:t>T = 0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Start SRL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Continue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50% CNI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91845" y="1566016"/>
            <a:ext cx="2140924" cy="961661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FF"/>
                </a:solidFill>
              </a:rPr>
              <a:t>Overlapping treatment with CNI and </a:t>
            </a:r>
            <a:r>
              <a:rPr lang="en-US" b="1" dirty="0" smtClean="0">
                <a:solidFill>
                  <a:srgbClr val="3366FF"/>
                </a:solidFill>
              </a:rPr>
              <a:t>SRL</a:t>
            </a:r>
            <a:endParaRPr lang="en-US" b="1" dirty="0">
              <a:solidFill>
                <a:srgbClr val="3366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43299" y="163778"/>
            <a:ext cx="1178939" cy="1351844"/>
            <a:chOff x="3497053" y="542476"/>
            <a:chExt cx="1178939" cy="135184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081125" y="1380847"/>
              <a:ext cx="0" cy="5134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7053" y="542476"/>
              <a:ext cx="11789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</a:rPr>
                <a:t>T = 7 days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Continue SRL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Stop CNI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31735" y="1566016"/>
            <a:ext cx="2140924" cy="961661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FF"/>
                </a:solidFill>
              </a:rPr>
              <a:t>Treatment with </a:t>
            </a:r>
            <a:r>
              <a:rPr lang="en-US" b="1" dirty="0" smtClean="0">
                <a:solidFill>
                  <a:srgbClr val="3366FF"/>
                </a:solidFill>
              </a:rPr>
              <a:t>SRL</a:t>
            </a:r>
            <a:endParaRPr lang="en-US" b="1" dirty="0">
              <a:solidFill>
                <a:srgbClr val="3366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53678" y="163778"/>
            <a:ext cx="1237961" cy="1351844"/>
            <a:chOff x="3446687" y="536312"/>
            <a:chExt cx="1237961" cy="135184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081125" y="1380847"/>
              <a:ext cx="0" cy="507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46687" y="536312"/>
              <a:ext cx="1237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</a:rPr>
                <a:t>T = 6 months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Stop SRL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491845" y="4348110"/>
            <a:ext cx="2140924" cy="961661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66FF"/>
                </a:solidFill>
              </a:rPr>
              <a:t>Overlapping treatment with CNI and </a:t>
            </a:r>
            <a:r>
              <a:rPr lang="en-US" b="1" dirty="0" smtClean="0">
                <a:solidFill>
                  <a:srgbClr val="3366FF"/>
                </a:solidFill>
              </a:rPr>
              <a:t>SRL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1735" y="4348110"/>
            <a:ext cx="2140924" cy="961661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66FF"/>
                </a:solidFill>
              </a:rPr>
              <a:t>Watchful Observation</a:t>
            </a:r>
            <a:endParaRPr lang="en-US" b="1" dirty="0">
              <a:solidFill>
                <a:srgbClr val="3366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36632" y="5269131"/>
            <a:ext cx="1178939" cy="1129577"/>
            <a:chOff x="3622466" y="305451"/>
            <a:chExt cx="1178939" cy="112957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11936" y="305451"/>
              <a:ext cx="6667" cy="507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22466" y="911808"/>
              <a:ext cx="1178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</a:rPr>
                <a:t>T = 7 days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Stop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CNI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40005" y="5269131"/>
            <a:ext cx="1503680" cy="1129577"/>
            <a:chOff x="3314745" y="74589"/>
            <a:chExt cx="1503680" cy="1129577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073855" y="74589"/>
              <a:ext cx="0" cy="507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4745" y="680946"/>
              <a:ext cx="1503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</a:rPr>
                <a:t>T = 0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Continue 50% CNI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53678" y="5257637"/>
            <a:ext cx="1237961" cy="925628"/>
            <a:chOff x="3639727" y="-21797"/>
            <a:chExt cx="1237961" cy="92562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274165" y="-21797"/>
              <a:ext cx="0" cy="507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639727" y="596054"/>
              <a:ext cx="1237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</a:rPr>
                <a:t>T = 6 </a:t>
              </a:r>
              <a:r>
                <a:rPr lang="en-US" sz="1400" b="1" dirty="0" smtClean="0">
                  <a:solidFill>
                    <a:srgbClr val="008000"/>
                  </a:solidFill>
                </a:rPr>
                <a:t>months</a:t>
              </a:r>
              <a:endParaRPr lang="en-US" sz="1400" b="1" dirty="0" smtClean="0">
                <a:solidFill>
                  <a:srgbClr val="008000"/>
                </a:solidFill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V="1">
            <a:off x="3068320" y="2631440"/>
            <a:ext cx="599440" cy="5791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68320" y="3735691"/>
            <a:ext cx="599440" cy="490869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17835" y="2902783"/>
            <a:ext cx="138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Treatment Arm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17835" y="3637735"/>
            <a:ext cx="138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Control Arm</a:t>
            </a:r>
            <a:endParaRPr lang="en-US" sz="14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541520" y="2631440"/>
            <a:ext cx="1869440" cy="1595120"/>
          </a:xfrm>
          <a:prstGeom prst="straightConnector1">
            <a:avLst/>
          </a:prstGeom>
          <a:ln>
            <a:solidFill>
              <a:srgbClr val="3366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7040" y="3220720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Cross-over, if relapse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1704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124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Excellerated Thinking,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Cordes</dc:creator>
  <cp:lastModifiedBy>Cordes, Stefan (NIH/NHLBI) [E]</cp:lastModifiedBy>
  <cp:revision>7</cp:revision>
  <dcterms:created xsi:type="dcterms:W3CDTF">2015-12-24T12:30:35Z</dcterms:created>
  <dcterms:modified xsi:type="dcterms:W3CDTF">2016-01-08T15:12:17Z</dcterms:modified>
</cp:coreProperties>
</file>