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9"/>
  </p:notesMasterIdLst>
  <p:sldIdLst>
    <p:sldId id="299" r:id="rId2"/>
    <p:sldId id="267" r:id="rId3"/>
    <p:sldId id="270" r:id="rId4"/>
    <p:sldId id="268" r:id="rId5"/>
    <p:sldId id="271" r:id="rId6"/>
    <p:sldId id="272" r:id="rId7"/>
    <p:sldId id="273" r:id="rId8"/>
    <p:sldId id="275" r:id="rId9"/>
    <p:sldId id="256" r:id="rId10"/>
    <p:sldId id="258" r:id="rId11"/>
    <p:sldId id="282" r:id="rId12"/>
    <p:sldId id="289" r:id="rId13"/>
    <p:sldId id="283" r:id="rId14"/>
    <p:sldId id="298" r:id="rId15"/>
    <p:sldId id="300" r:id="rId16"/>
    <p:sldId id="285" r:id="rId17"/>
    <p:sldId id="286" r:id="rId18"/>
    <p:sldId id="284" r:id="rId19"/>
    <p:sldId id="294" r:id="rId20"/>
    <p:sldId id="301" r:id="rId21"/>
    <p:sldId id="280" r:id="rId22"/>
    <p:sldId id="281" r:id="rId23"/>
    <p:sldId id="259" r:id="rId24"/>
    <p:sldId id="260" r:id="rId25"/>
    <p:sldId id="261" r:id="rId26"/>
    <p:sldId id="262" r:id="rId27"/>
    <p:sldId id="277" r:id="rId28"/>
    <p:sldId id="263" r:id="rId29"/>
    <p:sldId id="290" r:id="rId30"/>
    <p:sldId id="278" r:id="rId31"/>
    <p:sldId id="279" r:id="rId32"/>
    <p:sldId id="295" r:id="rId33"/>
    <p:sldId id="269" r:id="rId34"/>
    <p:sldId id="303" r:id="rId35"/>
    <p:sldId id="305" r:id="rId36"/>
    <p:sldId id="302" r:id="rId37"/>
    <p:sldId id="304" r:id="rId38"/>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4"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varScale="1">
        <p:scale>
          <a:sx n="83" d="100"/>
          <a:sy n="83" d="100"/>
        </p:scale>
        <p:origin x="658" y="82"/>
      </p:cViewPr>
      <p:guideLst>
        <p:guide orient="horz" pos="2184"/>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B89FC49-2A21-438B-8E6C-C35816EB6680}" type="datetimeFigureOut">
              <a:rPr lang="de-DE" smtClean="0"/>
              <a:t>04.07.2023</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60123BD-A7E6-4287-AE4A-71E575CAC1D4}" type="slidenum">
              <a:rPr lang="de-DE" smtClean="0"/>
              <a:t>‹#›</a:t>
            </a:fld>
            <a:endParaRPr lang="de-DE"/>
          </a:p>
        </p:txBody>
      </p:sp>
    </p:spTree>
    <p:extLst>
      <p:ext uri="{BB962C8B-B14F-4D97-AF65-F5344CB8AC3E}">
        <p14:creationId xmlns:p14="http://schemas.microsoft.com/office/powerpoint/2010/main" val="27734545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A955DA5-8094-4E06-AE1B-DB6266B1E958}"/>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p>
        </p:txBody>
      </p:sp>
      <p:sp>
        <p:nvSpPr>
          <p:cNvPr id="3" name="Untertitel 2">
            <a:extLst>
              <a:ext uri="{FF2B5EF4-FFF2-40B4-BE49-F238E27FC236}">
                <a16:creationId xmlns:a16="http://schemas.microsoft.com/office/drawing/2014/main" id="{6DCA70D5-5D95-44C5-9B24-D9902AAF422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p>
        </p:txBody>
      </p:sp>
      <p:sp>
        <p:nvSpPr>
          <p:cNvPr id="4" name="Datumsplatzhalter 3">
            <a:extLst>
              <a:ext uri="{FF2B5EF4-FFF2-40B4-BE49-F238E27FC236}">
                <a16:creationId xmlns:a16="http://schemas.microsoft.com/office/drawing/2014/main" id="{BD8CE678-BB14-4C58-84DF-61BA084CC555}"/>
              </a:ext>
            </a:extLst>
          </p:cNvPr>
          <p:cNvSpPr>
            <a:spLocks noGrp="1"/>
          </p:cNvSpPr>
          <p:nvPr>
            <p:ph type="dt" sz="half" idx="10"/>
          </p:nvPr>
        </p:nvSpPr>
        <p:spPr/>
        <p:txBody>
          <a:bodyPr/>
          <a:lstStyle/>
          <a:p>
            <a:fld id="{E1A1BD76-9844-430C-BF30-2F6945F86223}" type="datetimeFigureOut">
              <a:rPr lang="de-DE" smtClean="0"/>
              <a:t>04.07.2023</a:t>
            </a:fld>
            <a:endParaRPr lang="de-DE"/>
          </a:p>
        </p:txBody>
      </p:sp>
      <p:sp>
        <p:nvSpPr>
          <p:cNvPr id="5" name="Fußzeilenplatzhalter 4">
            <a:extLst>
              <a:ext uri="{FF2B5EF4-FFF2-40B4-BE49-F238E27FC236}">
                <a16:creationId xmlns:a16="http://schemas.microsoft.com/office/drawing/2014/main" id="{0EF700D2-0306-415A-9A32-386300DB4BDA}"/>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F63383CD-F3CA-4E82-93E5-37E19831D1FE}"/>
              </a:ext>
            </a:extLst>
          </p:cNvPr>
          <p:cNvSpPr>
            <a:spLocks noGrp="1"/>
          </p:cNvSpPr>
          <p:nvPr>
            <p:ph type="sldNum" sz="quarter" idx="12"/>
          </p:nvPr>
        </p:nvSpPr>
        <p:spPr/>
        <p:txBody>
          <a:bodyPr/>
          <a:lstStyle/>
          <a:p>
            <a:fld id="{B667C640-AAA5-4F3F-AAC6-9A3AAC04CB5E}" type="slidenum">
              <a:rPr lang="de-DE" smtClean="0"/>
              <a:t>‹#›</a:t>
            </a:fld>
            <a:endParaRPr lang="de-DE"/>
          </a:p>
        </p:txBody>
      </p:sp>
    </p:spTree>
    <p:extLst>
      <p:ext uri="{BB962C8B-B14F-4D97-AF65-F5344CB8AC3E}">
        <p14:creationId xmlns:p14="http://schemas.microsoft.com/office/powerpoint/2010/main" val="14325920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060D077-6077-4739-AF76-42CAAD338DC8}"/>
              </a:ext>
            </a:extLst>
          </p:cNvPr>
          <p:cNvSpPr>
            <a:spLocks noGrp="1"/>
          </p:cNvSpPr>
          <p:nvPr>
            <p:ph type="title"/>
          </p:nvPr>
        </p:nvSpPr>
        <p:spPr/>
        <p:txBody>
          <a:bodyPr/>
          <a:lstStyle/>
          <a:p>
            <a:r>
              <a:rPr lang="de-DE"/>
              <a:t>Mastertitelformat bearbeiten</a:t>
            </a:r>
          </a:p>
        </p:txBody>
      </p:sp>
      <p:sp>
        <p:nvSpPr>
          <p:cNvPr id="3" name="Vertikaler Textplatzhalter 2">
            <a:extLst>
              <a:ext uri="{FF2B5EF4-FFF2-40B4-BE49-F238E27FC236}">
                <a16:creationId xmlns:a16="http://schemas.microsoft.com/office/drawing/2014/main" id="{C45FB0F6-07AD-4CB8-80D5-F8CF499C6CE0}"/>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176A47B8-7590-4936-8898-145CEC4956E5}"/>
              </a:ext>
            </a:extLst>
          </p:cNvPr>
          <p:cNvSpPr>
            <a:spLocks noGrp="1"/>
          </p:cNvSpPr>
          <p:nvPr>
            <p:ph type="dt" sz="half" idx="10"/>
          </p:nvPr>
        </p:nvSpPr>
        <p:spPr/>
        <p:txBody>
          <a:bodyPr/>
          <a:lstStyle/>
          <a:p>
            <a:fld id="{E1A1BD76-9844-430C-BF30-2F6945F86223}" type="datetimeFigureOut">
              <a:rPr lang="de-DE" smtClean="0"/>
              <a:t>04.07.2023</a:t>
            </a:fld>
            <a:endParaRPr lang="de-DE"/>
          </a:p>
        </p:txBody>
      </p:sp>
      <p:sp>
        <p:nvSpPr>
          <p:cNvPr id="5" name="Fußzeilenplatzhalter 4">
            <a:extLst>
              <a:ext uri="{FF2B5EF4-FFF2-40B4-BE49-F238E27FC236}">
                <a16:creationId xmlns:a16="http://schemas.microsoft.com/office/drawing/2014/main" id="{6E68D542-21AA-4E00-86AC-0FE28F90ECB2}"/>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FB82AF7B-C5A3-4AD7-9B4C-9F8F7031E926}"/>
              </a:ext>
            </a:extLst>
          </p:cNvPr>
          <p:cNvSpPr>
            <a:spLocks noGrp="1"/>
          </p:cNvSpPr>
          <p:nvPr>
            <p:ph type="sldNum" sz="quarter" idx="12"/>
          </p:nvPr>
        </p:nvSpPr>
        <p:spPr/>
        <p:txBody>
          <a:bodyPr/>
          <a:lstStyle/>
          <a:p>
            <a:fld id="{B667C640-AAA5-4F3F-AAC6-9A3AAC04CB5E}" type="slidenum">
              <a:rPr lang="de-DE" smtClean="0"/>
              <a:t>‹#›</a:t>
            </a:fld>
            <a:endParaRPr lang="de-DE"/>
          </a:p>
        </p:txBody>
      </p:sp>
    </p:spTree>
    <p:extLst>
      <p:ext uri="{BB962C8B-B14F-4D97-AF65-F5344CB8AC3E}">
        <p14:creationId xmlns:p14="http://schemas.microsoft.com/office/powerpoint/2010/main" val="37110661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468FAE01-1A47-4358-9CB5-D5A697FCE95F}"/>
              </a:ext>
            </a:extLst>
          </p:cNvPr>
          <p:cNvSpPr>
            <a:spLocks noGrp="1"/>
          </p:cNvSpPr>
          <p:nvPr>
            <p:ph type="title" orient="vert"/>
          </p:nvPr>
        </p:nvSpPr>
        <p:spPr>
          <a:xfrm>
            <a:off x="8724900" y="365125"/>
            <a:ext cx="2628900" cy="5811838"/>
          </a:xfrm>
        </p:spPr>
        <p:txBody>
          <a:bodyPr vert="eaVert"/>
          <a:lstStyle/>
          <a:p>
            <a:r>
              <a:rPr lang="de-DE"/>
              <a:t>Mastertitelformat bearbeiten</a:t>
            </a:r>
          </a:p>
        </p:txBody>
      </p:sp>
      <p:sp>
        <p:nvSpPr>
          <p:cNvPr id="3" name="Vertikaler Textplatzhalter 2">
            <a:extLst>
              <a:ext uri="{FF2B5EF4-FFF2-40B4-BE49-F238E27FC236}">
                <a16:creationId xmlns:a16="http://schemas.microsoft.com/office/drawing/2014/main" id="{C7D6A08E-C870-4FB9-BB0D-1C0891F11A72}"/>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FF90A147-F461-4F16-BF38-2B50882AFD72}"/>
              </a:ext>
            </a:extLst>
          </p:cNvPr>
          <p:cNvSpPr>
            <a:spLocks noGrp="1"/>
          </p:cNvSpPr>
          <p:nvPr>
            <p:ph type="dt" sz="half" idx="10"/>
          </p:nvPr>
        </p:nvSpPr>
        <p:spPr/>
        <p:txBody>
          <a:bodyPr/>
          <a:lstStyle/>
          <a:p>
            <a:fld id="{E1A1BD76-9844-430C-BF30-2F6945F86223}" type="datetimeFigureOut">
              <a:rPr lang="de-DE" smtClean="0"/>
              <a:t>04.07.2023</a:t>
            </a:fld>
            <a:endParaRPr lang="de-DE"/>
          </a:p>
        </p:txBody>
      </p:sp>
      <p:sp>
        <p:nvSpPr>
          <p:cNvPr id="5" name="Fußzeilenplatzhalter 4">
            <a:extLst>
              <a:ext uri="{FF2B5EF4-FFF2-40B4-BE49-F238E27FC236}">
                <a16:creationId xmlns:a16="http://schemas.microsoft.com/office/drawing/2014/main" id="{28DCAD79-3750-400F-99A2-1617B3251D52}"/>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D1B983B0-5550-4712-B93C-6E6578190652}"/>
              </a:ext>
            </a:extLst>
          </p:cNvPr>
          <p:cNvSpPr>
            <a:spLocks noGrp="1"/>
          </p:cNvSpPr>
          <p:nvPr>
            <p:ph type="sldNum" sz="quarter" idx="12"/>
          </p:nvPr>
        </p:nvSpPr>
        <p:spPr/>
        <p:txBody>
          <a:bodyPr/>
          <a:lstStyle/>
          <a:p>
            <a:fld id="{B667C640-AAA5-4F3F-AAC6-9A3AAC04CB5E}" type="slidenum">
              <a:rPr lang="de-DE" smtClean="0"/>
              <a:t>‹#›</a:t>
            </a:fld>
            <a:endParaRPr lang="de-DE"/>
          </a:p>
        </p:txBody>
      </p:sp>
    </p:spTree>
    <p:extLst>
      <p:ext uri="{BB962C8B-B14F-4D97-AF65-F5344CB8AC3E}">
        <p14:creationId xmlns:p14="http://schemas.microsoft.com/office/powerpoint/2010/main" val="31643894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BABF2FC-2CD0-4280-91F6-75B846180D0F}"/>
              </a:ext>
            </a:extLst>
          </p:cNvPr>
          <p:cNvSpPr>
            <a:spLocks noGrp="1"/>
          </p:cNvSpPr>
          <p:nvPr>
            <p:ph type="title"/>
          </p:nvPr>
        </p:nvSpPr>
        <p:spPr>
          <a:xfrm>
            <a:off x="838200" y="18255"/>
            <a:ext cx="10515600" cy="1325563"/>
          </a:xfrm>
        </p:spPr>
        <p:txBody>
          <a:bodyPr/>
          <a:lstStyle/>
          <a:p>
            <a:r>
              <a:rPr lang="de-DE" dirty="0"/>
              <a:t>Mastertitelformat bearbeiten</a:t>
            </a:r>
          </a:p>
        </p:txBody>
      </p:sp>
      <p:sp>
        <p:nvSpPr>
          <p:cNvPr id="3" name="Inhaltsplatzhalter 2">
            <a:extLst>
              <a:ext uri="{FF2B5EF4-FFF2-40B4-BE49-F238E27FC236}">
                <a16:creationId xmlns:a16="http://schemas.microsoft.com/office/drawing/2014/main" id="{EF2B60EB-C576-492C-A08D-880D705B9A04}"/>
              </a:ext>
            </a:extLst>
          </p:cNvPr>
          <p:cNvSpPr>
            <a:spLocks noGrp="1"/>
          </p:cNvSpPr>
          <p:nvPr>
            <p:ph idx="1"/>
          </p:nvPr>
        </p:nvSpPr>
        <p:spPr>
          <a:xfrm>
            <a:off x="838200" y="1343818"/>
            <a:ext cx="10515600" cy="4833145"/>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08A67B55-09CB-4841-82DC-285F20A8BC3E}"/>
              </a:ext>
            </a:extLst>
          </p:cNvPr>
          <p:cNvSpPr>
            <a:spLocks noGrp="1"/>
          </p:cNvSpPr>
          <p:nvPr>
            <p:ph type="dt" sz="half" idx="10"/>
          </p:nvPr>
        </p:nvSpPr>
        <p:spPr/>
        <p:txBody>
          <a:bodyPr/>
          <a:lstStyle/>
          <a:p>
            <a:fld id="{E1A1BD76-9844-430C-BF30-2F6945F86223}" type="datetimeFigureOut">
              <a:rPr lang="de-DE" smtClean="0"/>
              <a:t>04.07.2023</a:t>
            </a:fld>
            <a:endParaRPr lang="de-DE"/>
          </a:p>
        </p:txBody>
      </p:sp>
      <p:sp>
        <p:nvSpPr>
          <p:cNvPr id="5" name="Fußzeilenplatzhalter 4">
            <a:extLst>
              <a:ext uri="{FF2B5EF4-FFF2-40B4-BE49-F238E27FC236}">
                <a16:creationId xmlns:a16="http://schemas.microsoft.com/office/drawing/2014/main" id="{248CF48E-35DD-417D-8A89-FCE1889CDB13}"/>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931C1EF7-7D29-4B69-A4C0-E037F648EE49}"/>
              </a:ext>
            </a:extLst>
          </p:cNvPr>
          <p:cNvSpPr>
            <a:spLocks noGrp="1"/>
          </p:cNvSpPr>
          <p:nvPr>
            <p:ph type="sldNum" sz="quarter" idx="12"/>
          </p:nvPr>
        </p:nvSpPr>
        <p:spPr/>
        <p:txBody>
          <a:bodyPr/>
          <a:lstStyle/>
          <a:p>
            <a:fld id="{B667C640-AAA5-4F3F-AAC6-9A3AAC04CB5E}" type="slidenum">
              <a:rPr lang="de-DE" smtClean="0"/>
              <a:t>‹#›</a:t>
            </a:fld>
            <a:endParaRPr lang="de-DE" dirty="0"/>
          </a:p>
        </p:txBody>
      </p:sp>
    </p:spTree>
    <p:extLst>
      <p:ext uri="{BB962C8B-B14F-4D97-AF65-F5344CB8AC3E}">
        <p14:creationId xmlns:p14="http://schemas.microsoft.com/office/powerpoint/2010/main" val="39927810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BA2FF3F-BB21-4B7B-8425-059105145035}"/>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p>
        </p:txBody>
      </p:sp>
      <p:sp>
        <p:nvSpPr>
          <p:cNvPr id="3" name="Textplatzhalter 2">
            <a:extLst>
              <a:ext uri="{FF2B5EF4-FFF2-40B4-BE49-F238E27FC236}">
                <a16:creationId xmlns:a16="http://schemas.microsoft.com/office/drawing/2014/main" id="{8EADB033-3B13-4270-8220-CCDEAF18FCE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E8D8E9D2-93D0-438D-9A1D-9A585F637983}"/>
              </a:ext>
            </a:extLst>
          </p:cNvPr>
          <p:cNvSpPr>
            <a:spLocks noGrp="1"/>
          </p:cNvSpPr>
          <p:nvPr>
            <p:ph type="dt" sz="half" idx="10"/>
          </p:nvPr>
        </p:nvSpPr>
        <p:spPr/>
        <p:txBody>
          <a:bodyPr/>
          <a:lstStyle/>
          <a:p>
            <a:fld id="{E1A1BD76-9844-430C-BF30-2F6945F86223}" type="datetimeFigureOut">
              <a:rPr lang="de-DE" smtClean="0"/>
              <a:t>04.07.2023</a:t>
            </a:fld>
            <a:endParaRPr lang="de-DE"/>
          </a:p>
        </p:txBody>
      </p:sp>
      <p:sp>
        <p:nvSpPr>
          <p:cNvPr id="5" name="Fußzeilenplatzhalter 4">
            <a:extLst>
              <a:ext uri="{FF2B5EF4-FFF2-40B4-BE49-F238E27FC236}">
                <a16:creationId xmlns:a16="http://schemas.microsoft.com/office/drawing/2014/main" id="{E24BFB16-BDB5-4E9B-8C93-81CADAEA47BB}"/>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3D94F111-62E5-4DE6-B8B4-99EE0F554191}"/>
              </a:ext>
            </a:extLst>
          </p:cNvPr>
          <p:cNvSpPr>
            <a:spLocks noGrp="1"/>
          </p:cNvSpPr>
          <p:nvPr>
            <p:ph type="sldNum" sz="quarter" idx="12"/>
          </p:nvPr>
        </p:nvSpPr>
        <p:spPr/>
        <p:txBody>
          <a:bodyPr/>
          <a:lstStyle/>
          <a:p>
            <a:fld id="{B667C640-AAA5-4F3F-AAC6-9A3AAC04CB5E}" type="slidenum">
              <a:rPr lang="de-DE" smtClean="0"/>
              <a:t>‹#›</a:t>
            </a:fld>
            <a:endParaRPr lang="de-DE"/>
          </a:p>
        </p:txBody>
      </p:sp>
    </p:spTree>
    <p:extLst>
      <p:ext uri="{BB962C8B-B14F-4D97-AF65-F5344CB8AC3E}">
        <p14:creationId xmlns:p14="http://schemas.microsoft.com/office/powerpoint/2010/main" val="2636263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7D03D2C-EBE0-4BC7-A108-E87FD15CC743}"/>
              </a:ext>
            </a:extLst>
          </p:cNvPr>
          <p:cNvSpPr>
            <a:spLocks noGrp="1"/>
          </p:cNvSpPr>
          <p:nvPr>
            <p:ph type="title"/>
          </p:nvPr>
        </p:nvSpPr>
        <p:spPr>
          <a:xfrm>
            <a:off x="838200" y="0"/>
            <a:ext cx="10515600" cy="1325563"/>
          </a:xfrm>
        </p:spPr>
        <p:txBody>
          <a:bodyPr/>
          <a:lstStyle/>
          <a:p>
            <a:r>
              <a:rPr lang="de-DE"/>
              <a:t>Mastertitelformat bearbeiten</a:t>
            </a:r>
          </a:p>
        </p:txBody>
      </p:sp>
      <p:sp>
        <p:nvSpPr>
          <p:cNvPr id="3" name="Inhaltsplatzhalter 2">
            <a:extLst>
              <a:ext uri="{FF2B5EF4-FFF2-40B4-BE49-F238E27FC236}">
                <a16:creationId xmlns:a16="http://schemas.microsoft.com/office/drawing/2014/main" id="{4C75BA48-0933-47BC-BD62-319ADDBDA5EE}"/>
              </a:ext>
            </a:extLst>
          </p:cNvPr>
          <p:cNvSpPr>
            <a:spLocks noGrp="1"/>
          </p:cNvSpPr>
          <p:nvPr>
            <p:ph sz="half" idx="1"/>
          </p:nvPr>
        </p:nvSpPr>
        <p:spPr>
          <a:xfrm>
            <a:off x="838200" y="1325563"/>
            <a:ext cx="5181600" cy="4851400"/>
          </a:xfrm>
        </p:spPr>
        <p:txBody>
          <a:body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4" name="Inhaltsplatzhalter 3">
            <a:extLst>
              <a:ext uri="{FF2B5EF4-FFF2-40B4-BE49-F238E27FC236}">
                <a16:creationId xmlns:a16="http://schemas.microsoft.com/office/drawing/2014/main" id="{C37564AE-23F2-4C49-9493-1B1E98B65E5B}"/>
              </a:ext>
            </a:extLst>
          </p:cNvPr>
          <p:cNvSpPr>
            <a:spLocks noGrp="1"/>
          </p:cNvSpPr>
          <p:nvPr>
            <p:ph sz="half" idx="2"/>
          </p:nvPr>
        </p:nvSpPr>
        <p:spPr>
          <a:xfrm>
            <a:off x="6172200" y="1325563"/>
            <a:ext cx="5181600" cy="4851400"/>
          </a:xfrm>
        </p:spPr>
        <p:txBody>
          <a:body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5" name="Datumsplatzhalter 4">
            <a:extLst>
              <a:ext uri="{FF2B5EF4-FFF2-40B4-BE49-F238E27FC236}">
                <a16:creationId xmlns:a16="http://schemas.microsoft.com/office/drawing/2014/main" id="{AA223425-7303-4E3B-9758-C9E233A4E680}"/>
              </a:ext>
            </a:extLst>
          </p:cNvPr>
          <p:cNvSpPr>
            <a:spLocks noGrp="1"/>
          </p:cNvSpPr>
          <p:nvPr>
            <p:ph type="dt" sz="half" idx="10"/>
          </p:nvPr>
        </p:nvSpPr>
        <p:spPr/>
        <p:txBody>
          <a:bodyPr/>
          <a:lstStyle/>
          <a:p>
            <a:fld id="{E1A1BD76-9844-430C-BF30-2F6945F86223}" type="datetimeFigureOut">
              <a:rPr lang="de-DE" smtClean="0"/>
              <a:t>04.07.2023</a:t>
            </a:fld>
            <a:endParaRPr lang="de-DE"/>
          </a:p>
        </p:txBody>
      </p:sp>
      <p:sp>
        <p:nvSpPr>
          <p:cNvPr id="6" name="Fußzeilenplatzhalter 5">
            <a:extLst>
              <a:ext uri="{FF2B5EF4-FFF2-40B4-BE49-F238E27FC236}">
                <a16:creationId xmlns:a16="http://schemas.microsoft.com/office/drawing/2014/main" id="{EE1B8378-BB94-4E8C-8C4E-E06E91F8650B}"/>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9BBEAAC7-0B01-417D-818D-50CBE3AD8466}"/>
              </a:ext>
            </a:extLst>
          </p:cNvPr>
          <p:cNvSpPr>
            <a:spLocks noGrp="1"/>
          </p:cNvSpPr>
          <p:nvPr>
            <p:ph type="sldNum" sz="quarter" idx="12"/>
          </p:nvPr>
        </p:nvSpPr>
        <p:spPr/>
        <p:txBody>
          <a:bodyPr/>
          <a:lstStyle/>
          <a:p>
            <a:fld id="{B667C640-AAA5-4F3F-AAC6-9A3AAC04CB5E}" type="slidenum">
              <a:rPr lang="de-DE" smtClean="0"/>
              <a:t>‹#›</a:t>
            </a:fld>
            <a:endParaRPr lang="de-DE"/>
          </a:p>
        </p:txBody>
      </p:sp>
    </p:spTree>
    <p:extLst>
      <p:ext uri="{BB962C8B-B14F-4D97-AF65-F5344CB8AC3E}">
        <p14:creationId xmlns:p14="http://schemas.microsoft.com/office/powerpoint/2010/main" val="27563899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9CCFFF2-E12F-4842-9B10-2DD3FADB6611}"/>
              </a:ext>
            </a:extLst>
          </p:cNvPr>
          <p:cNvSpPr>
            <a:spLocks noGrp="1"/>
          </p:cNvSpPr>
          <p:nvPr>
            <p:ph type="title"/>
          </p:nvPr>
        </p:nvSpPr>
        <p:spPr>
          <a:xfrm>
            <a:off x="839788" y="365125"/>
            <a:ext cx="10515600" cy="1325563"/>
          </a:xfrm>
        </p:spPr>
        <p:txBody>
          <a:bodyPr/>
          <a:lstStyle/>
          <a:p>
            <a:r>
              <a:rPr lang="de-DE"/>
              <a:t>Mastertitelformat bearbeiten</a:t>
            </a:r>
          </a:p>
        </p:txBody>
      </p:sp>
      <p:sp>
        <p:nvSpPr>
          <p:cNvPr id="3" name="Textplatzhalter 2">
            <a:extLst>
              <a:ext uri="{FF2B5EF4-FFF2-40B4-BE49-F238E27FC236}">
                <a16:creationId xmlns:a16="http://schemas.microsoft.com/office/drawing/2014/main" id="{768C6267-5741-4466-8E62-FD008A49232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EEDD14F3-2FB5-47CF-BA6B-3673636DA61A}"/>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a:extLst>
              <a:ext uri="{FF2B5EF4-FFF2-40B4-BE49-F238E27FC236}">
                <a16:creationId xmlns:a16="http://schemas.microsoft.com/office/drawing/2014/main" id="{39B56FD9-C350-47B7-8D0B-BB6D9154E12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4948FE27-8DE4-4D0D-947A-BD12AD2144C0}"/>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a:extLst>
              <a:ext uri="{FF2B5EF4-FFF2-40B4-BE49-F238E27FC236}">
                <a16:creationId xmlns:a16="http://schemas.microsoft.com/office/drawing/2014/main" id="{0C322500-1C8D-4032-9B33-1563F974F1F1}"/>
              </a:ext>
            </a:extLst>
          </p:cNvPr>
          <p:cNvSpPr>
            <a:spLocks noGrp="1"/>
          </p:cNvSpPr>
          <p:nvPr>
            <p:ph type="dt" sz="half" idx="10"/>
          </p:nvPr>
        </p:nvSpPr>
        <p:spPr/>
        <p:txBody>
          <a:bodyPr/>
          <a:lstStyle/>
          <a:p>
            <a:fld id="{E1A1BD76-9844-430C-BF30-2F6945F86223}" type="datetimeFigureOut">
              <a:rPr lang="de-DE" smtClean="0"/>
              <a:t>04.07.2023</a:t>
            </a:fld>
            <a:endParaRPr lang="de-DE"/>
          </a:p>
        </p:txBody>
      </p:sp>
      <p:sp>
        <p:nvSpPr>
          <p:cNvPr id="8" name="Fußzeilenplatzhalter 7">
            <a:extLst>
              <a:ext uri="{FF2B5EF4-FFF2-40B4-BE49-F238E27FC236}">
                <a16:creationId xmlns:a16="http://schemas.microsoft.com/office/drawing/2014/main" id="{837F8D59-E523-42D8-8ABE-34B991A82FEC}"/>
              </a:ext>
            </a:extLst>
          </p:cNvPr>
          <p:cNvSpPr>
            <a:spLocks noGrp="1"/>
          </p:cNvSpPr>
          <p:nvPr>
            <p:ph type="ftr" sz="quarter" idx="11"/>
          </p:nvPr>
        </p:nvSpPr>
        <p:spPr/>
        <p:txBody>
          <a:bodyPr/>
          <a:lstStyle/>
          <a:p>
            <a:endParaRPr lang="de-DE"/>
          </a:p>
        </p:txBody>
      </p:sp>
      <p:sp>
        <p:nvSpPr>
          <p:cNvPr id="9" name="Foliennummernplatzhalter 8">
            <a:extLst>
              <a:ext uri="{FF2B5EF4-FFF2-40B4-BE49-F238E27FC236}">
                <a16:creationId xmlns:a16="http://schemas.microsoft.com/office/drawing/2014/main" id="{6319B537-007A-4171-BE61-E5A9A26B72E4}"/>
              </a:ext>
            </a:extLst>
          </p:cNvPr>
          <p:cNvSpPr>
            <a:spLocks noGrp="1"/>
          </p:cNvSpPr>
          <p:nvPr>
            <p:ph type="sldNum" sz="quarter" idx="12"/>
          </p:nvPr>
        </p:nvSpPr>
        <p:spPr/>
        <p:txBody>
          <a:bodyPr/>
          <a:lstStyle/>
          <a:p>
            <a:fld id="{B667C640-AAA5-4F3F-AAC6-9A3AAC04CB5E}" type="slidenum">
              <a:rPr lang="de-DE" smtClean="0"/>
              <a:t>‹#›</a:t>
            </a:fld>
            <a:endParaRPr lang="de-DE"/>
          </a:p>
        </p:txBody>
      </p:sp>
    </p:spTree>
    <p:extLst>
      <p:ext uri="{BB962C8B-B14F-4D97-AF65-F5344CB8AC3E}">
        <p14:creationId xmlns:p14="http://schemas.microsoft.com/office/powerpoint/2010/main" val="25603327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F9DC181-E9EB-4A69-88BE-8209936EF01B}"/>
              </a:ext>
            </a:extLst>
          </p:cNvPr>
          <p:cNvSpPr>
            <a:spLocks noGrp="1"/>
          </p:cNvSpPr>
          <p:nvPr>
            <p:ph type="title"/>
          </p:nvPr>
        </p:nvSpPr>
        <p:spPr/>
        <p:txBody>
          <a:bodyPr/>
          <a:lstStyle/>
          <a:p>
            <a:r>
              <a:rPr lang="de-DE"/>
              <a:t>Mastertitelformat bearbeiten</a:t>
            </a:r>
          </a:p>
        </p:txBody>
      </p:sp>
      <p:sp>
        <p:nvSpPr>
          <p:cNvPr id="3" name="Datumsplatzhalter 2">
            <a:extLst>
              <a:ext uri="{FF2B5EF4-FFF2-40B4-BE49-F238E27FC236}">
                <a16:creationId xmlns:a16="http://schemas.microsoft.com/office/drawing/2014/main" id="{7BA61A6D-BED5-4A96-9169-E9B97D09ACB4}"/>
              </a:ext>
            </a:extLst>
          </p:cNvPr>
          <p:cNvSpPr>
            <a:spLocks noGrp="1"/>
          </p:cNvSpPr>
          <p:nvPr>
            <p:ph type="dt" sz="half" idx="10"/>
          </p:nvPr>
        </p:nvSpPr>
        <p:spPr/>
        <p:txBody>
          <a:bodyPr/>
          <a:lstStyle/>
          <a:p>
            <a:fld id="{E1A1BD76-9844-430C-BF30-2F6945F86223}" type="datetimeFigureOut">
              <a:rPr lang="de-DE" smtClean="0"/>
              <a:t>04.07.2023</a:t>
            </a:fld>
            <a:endParaRPr lang="de-DE"/>
          </a:p>
        </p:txBody>
      </p:sp>
      <p:sp>
        <p:nvSpPr>
          <p:cNvPr id="4" name="Fußzeilenplatzhalter 3">
            <a:extLst>
              <a:ext uri="{FF2B5EF4-FFF2-40B4-BE49-F238E27FC236}">
                <a16:creationId xmlns:a16="http://schemas.microsoft.com/office/drawing/2014/main" id="{A98D5318-57D4-4074-8227-8487F6D7DDEA}"/>
              </a:ext>
            </a:extLst>
          </p:cNvPr>
          <p:cNvSpPr>
            <a:spLocks noGrp="1"/>
          </p:cNvSpPr>
          <p:nvPr>
            <p:ph type="ftr" sz="quarter" idx="11"/>
          </p:nvPr>
        </p:nvSpPr>
        <p:spPr/>
        <p:txBody>
          <a:bodyPr/>
          <a:lstStyle/>
          <a:p>
            <a:endParaRPr lang="de-DE"/>
          </a:p>
        </p:txBody>
      </p:sp>
      <p:sp>
        <p:nvSpPr>
          <p:cNvPr id="5" name="Foliennummernplatzhalter 4">
            <a:extLst>
              <a:ext uri="{FF2B5EF4-FFF2-40B4-BE49-F238E27FC236}">
                <a16:creationId xmlns:a16="http://schemas.microsoft.com/office/drawing/2014/main" id="{1298E69C-D717-4D46-B5E9-84F6E660FE98}"/>
              </a:ext>
            </a:extLst>
          </p:cNvPr>
          <p:cNvSpPr>
            <a:spLocks noGrp="1"/>
          </p:cNvSpPr>
          <p:nvPr>
            <p:ph type="sldNum" sz="quarter" idx="12"/>
          </p:nvPr>
        </p:nvSpPr>
        <p:spPr/>
        <p:txBody>
          <a:bodyPr/>
          <a:lstStyle/>
          <a:p>
            <a:fld id="{B667C640-AAA5-4F3F-AAC6-9A3AAC04CB5E}" type="slidenum">
              <a:rPr lang="de-DE" smtClean="0"/>
              <a:t>‹#›</a:t>
            </a:fld>
            <a:endParaRPr lang="de-DE"/>
          </a:p>
        </p:txBody>
      </p:sp>
    </p:spTree>
    <p:extLst>
      <p:ext uri="{BB962C8B-B14F-4D97-AF65-F5344CB8AC3E}">
        <p14:creationId xmlns:p14="http://schemas.microsoft.com/office/powerpoint/2010/main" val="26277770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21DA4DAB-9742-45CF-9074-907D797F9280}"/>
              </a:ext>
            </a:extLst>
          </p:cNvPr>
          <p:cNvSpPr>
            <a:spLocks noGrp="1"/>
          </p:cNvSpPr>
          <p:nvPr>
            <p:ph type="dt" sz="half" idx="10"/>
          </p:nvPr>
        </p:nvSpPr>
        <p:spPr/>
        <p:txBody>
          <a:bodyPr/>
          <a:lstStyle/>
          <a:p>
            <a:fld id="{E1A1BD76-9844-430C-BF30-2F6945F86223}" type="datetimeFigureOut">
              <a:rPr lang="de-DE" smtClean="0"/>
              <a:t>04.07.2023</a:t>
            </a:fld>
            <a:endParaRPr lang="de-DE"/>
          </a:p>
        </p:txBody>
      </p:sp>
      <p:sp>
        <p:nvSpPr>
          <p:cNvPr id="3" name="Fußzeilenplatzhalter 2">
            <a:extLst>
              <a:ext uri="{FF2B5EF4-FFF2-40B4-BE49-F238E27FC236}">
                <a16:creationId xmlns:a16="http://schemas.microsoft.com/office/drawing/2014/main" id="{9EB55D7A-50E7-4FB8-B104-67ACB393A85A}"/>
              </a:ext>
            </a:extLst>
          </p:cNvPr>
          <p:cNvSpPr>
            <a:spLocks noGrp="1"/>
          </p:cNvSpPr>
          <p:nvPr>
            <p:ph type="ftr" sz="quarter" idx="11"/>
          </p:nvPr>
        </p:nvSpPr>
        <p:spPr/>
        <p:txBody>
          <a:bodyPr/>
          <a:lstStyle/>
          <a:p>
            <a:endParaRPr lang="de-DE"/>
          </a:p>
        </p:txBody>
      </p:sp>
      <p:sp>
        <p:nvSpPr>
          <p:cNvPr id="4" name="Foliennummernplatzhalter 3">
            <a:extLst>
              <a:ext uri="{FF2B5EF4-FFF2-40B4-BE49-F238E27FC236}">
                <a16:creationId xmlns:a16="http://schemas.microsoft.com/office/drawing/2014/main" id="{CD6348E3-07C3-49DB-8C9D-2EF8C7554660}"/>
              </a:ext>
            </a:extLst>
          </p:cNvPr>
          <p:cNvSpPr>
            <a:spLocks noGrp="1"/>
          </p:cNvSpPr>
          <p:nvPr>
            <p:ph type="sldNum" sz="quarter" idx="12"/>
          </p:nvPr>
        </p:nvSpPr>
        <p:spPr/>
        <p:txBody>
          <a:bodyPr/>
          <a:lstStyle/>
          <a:p>
            <a:fld id="{B667C640-AAA5-4F3F-AAC6-9A3AAC04CB5E}" type="slidenum">
              <a:rPr lang="de-DE" smtClean="0"/>
              <a:t>‹#›</a:t>
            </a:fld>
            <a:endParaRPr lang="de-DE"/>
          </a:p>
        </p:txBody>
      </p:sp>
    </p:spTree>
    <p:extLst>
      <p:ext uri="{BB962C8B-B14F-4D97-AF65-F5344CB8AC3E}">
        <p14:creationId xmlns:p14="http://schemas.microsoft.com/office/powerpoint/2010/main" val="33399243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9776873-8919-4AB4-AFEA-689B5D294E5C}"/>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Inhaltsplatzhalter 2">
            <a:extLst>
              <a:ext uri="{FF2B5EF4-FFF2-40B4-BE49-F238E27FC236}">
                <a16:creationId xmlns:a16="http://schemas.microsoft.com/office/drawing/2014/main" id="{7A3E17FC-E3BF-40C1-8F9E-E1BD36AE993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a:extLst>
              <a:ext uri="{FF2B5EF4-FFF2-40B4-BE49-F238E27FC236}">
                <a16:creationId xmlns:a16="http://schemas.microsoft.com/office/drawing/2014/main" id="{1241AD6D-11CB-4630-9546-5D0A7FEC69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CE7C0DDD-7191-4332-972C-49D1444AFF29}"/>
              </a:ext>
            </a:extLst>
          </p:cNvPr>
          <p:cNvSpPr>
            <a:spLocks noGrp="1"/>
          </p:cNvSpPr>
          <p:nvPr>
            <p:ph type="dt" sz="half" idx="10"/>
          </p:nvPr>
        </p:nvSpPr>
        <p:spPr/>
        <p:txBody>
          <a:bodyPr/>
          <a:lstStyle/>
          <a:p>
            <a:fld id="{E1A1BD76-9844-430C-BF30-2F6945F86223}" type="datetimeFigureOut">
              <a:rPr lang="de-DE" smtClean="0"/>
              <a:t>04.07.2023</a:t>
            </a:fld>
            <a:endParaRPr lang="de-DE"/>
          </a:p>
        </p:txBody>
      </p:sp>
      <p:sp>
        <p:nvSpPr>
          <p:cNvPr id="6" name="Fußzeilenplatzhalter 5">
            <a:extLst>
              <a:ext uri="{FF2B5EF4-FFF2-40B4-BE49-F238E27FC236}">
                <a16:creationId xmlns:a16="http://schemas.microsoft.com/office/drawing/2014/main" id="{53550E96-F26D-4842-8E03-DCD47C793F9A}"/>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115DB7F8-8356-4ADE-8340-65FFB9FB6E8B}"/>
              </a:ext>
            </a:extLst>
          </p:cNvPr>
          <p:cNvSpPr>
            <a:spLocks noGrp="1"/>
          </p:cNvSpPr>
          <p:nvPr>
            <p:ph type="sldNum" sz="quarter" idx="12"/>
          </p:nvPr>
        </p:nvSpPr>
        <p:spPr/>
        <p:txBody>
          <a:bodyPr/>
          <a:lstStyle/>
          <a:p>
            <a:fld id="{B667C640-AAA5-4F3F-AAC6-9A3AAC04CB5E}" type="slidenum">
              <a:rPr lang="de-DE" smtClean="0"/>
              <a:t>‹#›</a:t>
            </a:fld>
            <a:endParaRPr lang="de-DE"/>
          </a:p>
        </p:txBody>
      </p:sp>
    </p:spTree>
    <p:extLst>
      <p:ext uri="{BB962C8B-B14F-4D97-AF65-F5344CB8AC3E}">
        <p14:creationId xmlns:p14="http://schemas.microsoft.com/office/powerpoint/2010/main" val="6757101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AF7931D-9DFF-43AF-B6EA-C83810B554A8}"/>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Bildplatzhalter 2">
            <a:extLst>
              <a:ext uri="{FF2B5EF4-FFF2-40B4-BE49-F238E27FC236}">
                <a16:creationId xmlns:a16="http://schemas.microsoft.com/office/drawing/2014/main" id="{CE97BDEE-6854-4528-BD1F-3818A8BB247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a:extLst>
              <a:ext uri="{FF2B5EF4-FFF2-40B4-BE49-F238E27FC236}">
                <a16:creationId xmlns:a16="http://schemas.microsoft.com/office/drawing/2014/main" id="{392B4A57-656D-47DF-8A90-8B3C93B7EB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9302F4F9-359C-44B3-84DB-5BDDF7723806}"/>
              </a:ext>
            </a:extLst>
          </p:cNvPr>
          <p:cNvSpPr>
            <a:spLocks noGrp="1"/>
          </p:cNvSpPr>
          <p:nvPr>
            <p:ph type="dt" sz="half" idx="10"/>
          </p:nvPr>
        </p:nvSpPr>
        <p:spPr/>
        <p:txBody>
          <a:bodyPr/>
          <a:lstStyle/>
          <a:p>
            <a:fld id="{E1A1BD76-9844-430C-BF30-2F6945F86223}" type="datetimeFigureOut">
              <a:rPr lang="de-DE" smtClean="0"/>
              <a:t>04.07.2023</a:t>
            </a:fld>
            <a:endParaRPr lang="de-DE"/>
          </a:p>
        </p:txBody>
      </p:sp>
      <p:sp>
        <p:nvSpPr>
          <p:cNvPr id="6" name="Fußzeilenplatzhalter 5">
            <a:extLst>
              <a:ext uri="{FF2B5EF4-FFF2-40B4-BE49-F238E27FC236}">
                <a16:creationId xmlns:a16="http://schemas.microsoft.com/office/drawing/2014/main" id="{DBE850F1-A0C0-4F34-810E-5D15E0557E81}"/>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FE63B341-B41A-4062-B6D3-D5A9CC8146F3}"/>
              </a:ext>
            </a:extLst>
          </p:cNvPr>
          <p:cNvSpPr>
            <a:spLocks noGrp="1"/>
          </p:cNvSpPr>
          <p:nvPr>
            <p:ph type="sldNum" sz="quarter" idx="12"/>
          </p:nvPr>
        </p:nvSpPr>
        <p:spPr/>
        <p:txBody>
          <a:bodyPr/>
          <a:lstStyle/>
          <a:p>
            <a:fld id="{B667C640-AAA5-4F3F-AAC6-9A3AAC04CB5E}" type="slidenum">
              <a:rPr lang="de-DE" smtClean="0"/>
              <a:t>‹#›</a:t>
            </a:fld>
            <a:endParaRPr lang="de-DE"/>
          </a:p>
        </p:txBody>
      </p:sp>
    </p:spTree>
    <p:extLst>
      <p:ext uri="{BB962C8B-B14F-4D97-AF65-F5344CB8AC3E}">
        <p14:creationId xmlns:p14="http://schemas.microsoft.com/office/powerpoint/2010/main" val="3209503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0B6CA20C-F101-4992-93DF-72AE076449D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p>
        </p:txBody>
      </p:sp>
      <p:sp>
        <p:nvSpPr>
          <p:cNvPr id="3" name="Textplatzhalter 2">
            <a:extLst>
              <a:ext uri="{FF2B5EF4-FFF2-40B4-BE49-F238E27FC236}">
                <a16:creationId xmlns:a16="http://schemas.microsoft.com/office/drawing/2014/main" id="{FE9E39A4-BE15-4B63-81AF-6E4615E100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5937FA40-28BC-4881-988E-42730FF286F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1A1BD76-9844-430C-BF30-2F6945F86223}" type="datetimeFigureOut">
              <a:rPr lang="de-DE" smtClean="0"/>
              <a:t>04.07.2023</a:t>
            </a:fld>
            <a:endParaRPr lang="de-DE"/>
          </a:p>
        </p:txBody>
      </p:sp>
      <p:sp>
        <p:nvSpPr>
          <p:cNvPr id="5" name="Fußzeilenplatzhalter 4">
            <a:extLst>
              <a:ext uri="{FF2B5EF4-FFF2-40B4-BE49-F238E27FC236}">
                <a16:creationId xmlns:a16="http://schemas.microsoft.com/office/drawing/2014/main" id="{D9A3999C-B4F2-48D1-A0B2-85258C0D80B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a:extLst>
              <a:ext uri="{FF2B5EF4-FFF2-40B4-BE49-F238E27FC236}">
                <a16:creationId xmlns:a16="http://schemas.microsoft.com/office/drawing/2014/main" id="{BD70B52C-E634-4B66-B690-7B10ACB546C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67C640-AAA5-4F3F-AAC6-9A3AAC04CB5E}" type="slidenum">
              <a:rPr lang="de-DE" smtClean="0"/>
              <a:t>‹#›</a:t>
            </a:fld>
            <a:endParaRPr lang="de-DE"/>
          </a:p>
        </p:txBody>
      </p:sp>
    </p:spTree>
    <p:extLst>
      <p:ext uri="{BB962C8B-B14F-4D97-AF65-F5344CB8AC3E}">
        <p14:creationId xmlns:p14="http://schemas.microsoft.com/office/powerpoint/2010/main" val="25391652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api.congress.gov/"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api.congress.gov/sign-up/" TargetMode="External"/><Relationship Id="rId2" Type="http://schemas.openxmlformats.org/officeDocument/2006/relationships/hyperlink" Target="https://dip.bundestag.de/%C3%BCber-dip/hilfe/api"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hyperlink" Target="https://api.congress.gov/" TargetMode="Externa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https://developer.mozilla.org/en-US/docs/Learn/HTML/Introduction_to_HTML/Getting_started"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hyperlink" Target="https://www.spiegel.de/politik/deutschland/news-cdu-chef-friedrich-merz-und-die-gruenen-berliner-friedrichstrasse-putins-reich-a-aff057e5-4db6-4055-8d12-85cf8bc1fe2c"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hyperlink" Target="https://jtr13.github.io/cc19/web-scraping-using-rvest.html"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3" Type="http://schemas.openxmlformats.org/officeDocument/2006/relationships/hyperlink" Target="scripts/scraping_1_rselenium_example.R" TargetMode="External"/><Relationship Id="rId2" Type="http://schemas.openxmlformats.org/officeDocument/2006/relationships/hyperlink" Target="https://edition.cnn.com/search?q=Black+Lives+Matter&amp;from=0&amp;size=10&amp;page=1&amp;sort=newest&amp;types=all&amp;section="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hyperlink" Target="https://edition.cnn.com/" TargetMode="Externa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5FFB25-2581-A6E8-1643-E35A9123ACC7}"/>
              </a:ext>
            </a:extLst>
          </p:cNvPr>
          <p:cNvSpPr>
            <a:spLocks noGrp="1"/>
          </p:cNvSpPr>
          <p:nvPr>
            <p:ph type="title"/>
          </p:nvPr>
        </p:nvSpPr>
        <p:spPr/>
        <p:txBody>
          <a:bodyPr/>
          <a:lstStyle/>
          <a:p>
            <a:r>
              <a:rPr lang="en-DE" dirty="0"/>
              <a:t>Food</a:t>
            </a:r>
            <a:endParaRPr lang="en-US" dirty="0"/>
          </a:p>
        </p:txBody>
      </p:sp>
      <p:sp>
        <p:nvSpPr>
          <p:cNvPr id="3" name="Content Placeholder 2">
            <a:extLst>
              <a:ext uri="{FF2B5EF4-FFF2-40B4-BE49-F238E27FC236}">
                <a16:creationId xmlns:a16="http://schemas.microsoft.com/office/drawing/2014/main" id="{F5BADA13-9FF3-2B62-BFD5-F0CC559A0828}"/>
              </a:ext>
            </a:extLst>
          </p:cNvPr>
          <p:cNvSpPr>
            <a:spLocks noGrp="1"/>
          </p:cNvSpPr>
          <p:nvPr>
            <p:ph idx="1"/>
          </p:nvPr>
        </p:nvSpPr>
        <p:spPr>
          <a:xfrm>
            <a:off x="838200" y="1343817"/>
            <a:ext cx="10515600" cy="5278655"/>
          </a:xfrm>
        </p:spPr>
        <p:txBody>
          <a:bodyPr>
            <a:normAutofit/>
          </a:bodyPr>
          <a:lstStyle/>
          <a:p>
            <a:pPr marL="0" indent="0">
              <a:buNone/>
            </a:pPr>
            <a:r>
              <a:rPr lang="en-DE" b="1" dirty="0"/>
              <a:t>Every Day except next Wednesday:</a:t>
            </a:r>
          </a:p>
          <a:p>
            <a:pPr marL="0" indent="0">
              <a:buNone/>
            </a:pPr>
            <a:endParaRPr lang="en-DE" sz="1600" b="1" dirty="0"/>
          </a:p>
          <a:p>
            <a:pPr marL="0" indent="0">
              <a:buNone/>
            </a:pPr>
            <a:r>
              <a:rPr lang="en-DE" dirty="0"/>
              <a:t>Coupon = 			 for max. 9.90€</a:t>
            </a:r>
            <a:endParaRPr lang="en-US" dirty="0"/>
          </a:p>
          <a:p>
            <a:pPr marL="0" indent="0">
              <a:buNone/>
            </a:pPr>
            <a:endParaRPr lang="en-US" dirty="0"/>
          </a:p>
          <a:p>
            <a:pPr marL="0" indent="0">
              <a:buNone/>
            </a:pPr>
            <a:r>
              <a:rPr lang="en-US" b="1" dirty="0"/>
              <a:t>Next </a:t>
            </a:r>
            <a:r>
              <a:rPr lang="en-DE" b="1" dirty="0"/>
              <a:t>Wednesday</a:t>
            </a:r>
            <a:endParaRPr lang="en-US" b="1" dirty="0"/>
          </a:p>
          <a:p>
            <a:pPr marL="0" indent="0">
              <a:buNone/>
            </a:pPr>
            <a:endParaRPr lang="en-US" sz="1400" dirty="0"/>
          </a:p>
          <a:p>
            <a:pPr marL="0" indent="0">
              <a:buNone/>
            </a:pPr>
            <a:r>
              <a:rPr lang="en-DE" dirty="0"/>
              <a:t>Coupon = 			 for max. 7.00€</a:t>
            </a:r>
          </a:p>
          <a:p>
            <a:pPr marL="0" indent="0">
              <a:buNone/>
            </a:pPr>
            <a:endParaRPr lang="en-DE" dirty="0"/>
          </a:p>
          <a:p>
            <a:pPr marL="0" indent="0">
              <a:buNone/>
            </a:pPr>
            <a:endParaRPr lang="en-DE" dirty="0"/>
          </a:p>
          <a:p>
            <a:pPr marL="0" indent="0">
              <a:buNone/>
            </a:pPr>
            <a:r>
              <a:rPr lang="en-DE" dirty="0"/>
              <a:t>The difference between the actual cost and the coupon maximum cannot be used!</a:t>
            </a:r>
            <a:endParaRPr lang="en-US" dirty="0"/>
          </a:p>
          <a:p>
            <a:pPr marL="0" indent="0">
              <a:buNone/>
            </a:pPr>
            <a:endParaRPr lang="en-DE" dirty="0"/>
          </a:p>
        </p:txBody>
      </p:sp>
      <p:sp>
        <p:nvSpPr>
          <p:cNvPr id="4" name="TextBox 3">
            <a:extLst>
              <a:ext uri="{FF2B5EF4-FFF2-40B4-BE49-F238E27FC236}">
                <a16:creationId xmlns:a16="http://schemas.microsoft.com/office/drawing/2014/main" id="{DBEF48B3-BEE7-E1FD-4A4A-D1898AF290E7}"/>
              </a:ext>
            </a:extLst>
          </p:cNvPr>
          <p:cNvSpPr txBox="1"/>
          <p:nvPr/>
        </p:nvSpPr>
        <p:spPr>
          <a:xfrm>
            <a:off x="3297382" y="3094182"/>
            <a:ext cx="184731" cy="369332"/>
          </a:xfrm>
          <a:prstGeom prst="rect">
            <a:avLst/>
          </a:prstGeom>
          <a:noFill/>
        </p:spPr>
        <p:txBody>
          <a:bodyPr wrap="none" rtlCol="0">
            <a:spAutoFit/>
          </a:bodyPr>
          <a:lstStyle/>
          <a:p>
            <a:endParaRPr lang="en-US" dirty="0"/>
          </a:p>
        </p:txBody>
      </p:sp>
      <p:sp>
        <p:nvSpPr>
          <p:cNvPr id="5" name="Rectangle 4">
            <a:extLst>
              <a:ext uri="{FF2B5EF4-FFF2-40B4-BE49-F238E27FC236}">
                <a16:creationId xmlns:a16="http://schemas.microsoft.com/office/drawing/2014/main" id="{21DBFC8D-BAC6-C612-290A-186564A4F638}"/>
              </a:ext>
            </a:extLst>
          </p:cNvPr>
          <p:cNvSpPr/>
          <p:nvPr/>
        </p:nvSpPr>
        <p:spPr>
          <a:xfrm>
            <a:off x="2678544" y="1982128"/>
            <a:ext cx="1801091" cy="1006764"/>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DE" sz="2800" dirty="0"/>
              <a:t>1 Meal</a:t>
            </a:r>
          </a:p>
          <a:p>
            <a:pPr algn="ctr"/>
            <a:r>
              <a:rPr lang="en-DE" sz="2800" dirty="0"/>
              <a:t>1 Drink</a:t>
            </a:r>
            <a:endParaRPr lang="en-US" sz="2800" dirty="0"/>
          </a:p>
        </p:txBody>
      </p:sp>
      <p:sp>
        <p:nvSpPr>
          <p:cNvPr id="6" name="Rectangle 5">
            <a:extLst>
              <a:ext uri="{FF2B5EF4-FFF2-40B4-BE49-F238E27FC236}">
                <a16:creationId xmlns:a16="http://schemas.microsoft.com/office/drawing/2014/main" id="{21DC517D-C132-144C-B24A-66A9DC0AA6D8}"/>
              </a:ext>
            </a:extLst>
          </p:cNvPr>
          <p:cNvSpPr/>
          <p:nvPr/>
        </p:nvSpPr>
        <p:spPr>
          <a:xfrm>
            <a:off x="2678544" y="3869109"/>
            <a:ext cx="1801091" cy="1006764"/>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DE" sz="2800" dirty="0"/>
              <a:t>1 Meal</a:t>
            </a:r>
          </a:p>
          <a:p>
            <a:pPr algn="ctr"/>
            <a:r>
              <a:rPr lang="en-DE" sz="2800" dirty="0"/>
              <a:t>1 Drink</a:t>
            </a:r>
            <a:endParaRPr lang="en-US" sz="2800" dirty="0"/>
          </a:p>
        </p:txBody>
      </p:sp>
    </p:spTree>
    <p:extLst>
      <p:ext uri="{BB962C8B-B14F-4D97-AF65-F5344CB8AC3E}">
        <p14:creationId xmlns:p14="http://schemas.microsoft.com/office/powerpoint/2010/main" val="14166090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F53533D-F3BF-4A7C-BEB2-A61A1869C8EB}"/>
              </a:ext>
            </a:extLst>
          </p:cNvPr>
          <p:cNvSpPr>
            <a:spLocks noGrp="1"/>
          </p:cNvSpPr>
          <p:nvPr>
            <p:ph type="title"/>
          </p:nvPr>
        </p:nvSpPr>
        <p:spPr/>
        <p:txBody>
          <a:bodyPr/>
          <a:lstStyle/>
          <a:p>
            <a:r>
              <a:rPr lang="de-DE" dirty="0" err="1"/>
              <a:t>What</a:t>
            </a:r>
            <a:r>
              <a:rPr lang="de-DE" dirty="0"/>
              <a:t> </a:t>
            </a:r>
            <a:r>
              <a:rPr lang="de-DE" dirty="0" err="1"/>
              <a:t>is</a:t>
            </a:r>
            <a:r>
              <a:rPr lang="de-DE" dirty="0"/>
              <a:t> an API</a:t>
            </a:r>
          </a:p>
        </p:txBody>
      </p:sp>
      <p:sp>
        <p:nvSpPr>
          <p:cNvPr id="3" name="Inhaltsplatzhalter 2">
            <a:extLst>
              <a:ext uri="{FF2B5EF4-FFF2-40B4-BE49-F238E27FC236}">
                <a16:creationId xmlns:a16="http://schemas.microsoft.com/office/drawing/2014/main" id="{FBC5648F-BD97-40F7-946D-1257EA6D722F}"/>
              </a:ext>
            </a:extLst>
          </p:cNvPr>
          <p:cNvSpPr>
            <a:spLocks noGrp="1"/>
          </p:cNvSpPr>
          <p:nvPr>
            <p:ph idx="1"/>
          </p:nvPr>
        </p:nvSpPr>
        <p:spPr/>
        <p:txBody>
          <a:bodyPr/>
          <a:lstStyle/>
          <a:p>
            <a:r>
              <a:rPr lang="de-DE" dirty="0" err="1"/>
              <a:t>Aplication</a:t>
            </a:r>
            <a:r>
              <a:rPr lang="de-DE" dirty="0"/>
              <a:t> </a:t>
            </a:r>
            <a:r>
              <a:rPr lang="de-DE" dirty="0" err="1"/>
              <a:t>Programming</a:t>
            </a:r>
            <a:r>
              <a:rPr lang="de-DE" dirty="0"/>
              <a:t> Interface</a:t>
            </a:r>
          </a:p>
          <a:p>
            <a:r>
              <a:rPr lang="de-DE" dirty="0"/>
              <a:t>An interface </a:t>
            </a:r>
            <a:r>
              <a:rPr lang="de-DE" dirty="0" err="1"/>
              <a:t>provided</a:t>
            </a:r>
            <a:r>
              <a:rPr lang="de-DE" dirty="0"/>
              <a:t> </a:t>
            </a:r>
            <a:r>
              <a:rPr lang="de-DE" dirty="0" err="1"/>
              <a:t>by</a:t>
            </a:r>
            <a:r>
              <a:rPr lang="de-DE" dirty="0"/>
              <a:t> </a:t>
            </a:r>
            <a:r>
              <a:rPr lang="de-DE" dirty="0" err="1"/>
              <a:t>the</a:t>
            </a:r>
            <a:r>
              <a:rPr lang="de-DE" dirty="0"/>
              <a:t> </a:t>
            </a:r>
            <a:r>
              <a:rPr lang="de-DE" dirty="0" err="1"/>
              <a:t>data</a:t>
            </a:r>
            <a:r>
              <a:rPr lang="de-DE" dirty="0"/>
              <a:t> </a:t>
            </a:r>
            <a:r>
              <a:rPr lang="de-DE" dirty="0" err="1"/>
              <a:t>base</a:t>
            </a:r>
            <a:r>
              <a:rPr lang="de-DE" dirty="0"/>
              <a:t> </a:t>
            </a:r>
            <a:r>
              <a:rPr lang="de-DE" dirty="0" err="1"/>
              <a:t>owner</a:t>
            </a:r>
            <a:r>
              <a:rPr lang="de-DE" dirty="0"/>
              <a:t> </a:t>
            </a:r>
            <a:r>
              <a:rPr lang="de-DE" dirty="0" err="1"/>
              <a:t>which</a:t>
            </a:r>
            <a:r>
              <a:rPr lang="de-DE" dirty="0"/>
              <a:t> </a:t>
            </a:r>
            <a:r>
              <a:rPr lang="de-DE" dirty="0" err="1"/>
              <a:t>enables</a:t>
            </a:r>
            <a:r>
              <a:rPr lang="de-DE" dirty="0"/>
              <a:t> </a:t>
            </a:r>
            <a:r>
              <a:rPr lang="de-DE" dirty="0" err="1"/>
              <a:t>you</a:t>
            </a:r>
            <a:r>
              <a:rPr lang="de-DE" dirty="0"/>
              <a:t> </a:t>
            </a:r>
            <a:r>
              <a:rPr lang="de-DE" dirty="0" err="1"/>
              <a:t>to</a:t>
            </a:r>
            <a:r>
              <a:rPr lang="de-DE" dirty="0"/>
              <a:t> </a:t>
            </a:r>
            <a:r>
              <a:rPr lang="de-DE" dirty="0" err="1"/>
              <a:t>access</a:t>
            </a:r>
            <a:r>
              <a:rPr lang="de-DE" dirty="0"/>
              <a:t> </a:t>
            </a:r>
            <a:r>
              <a:rPr lang="de-DE" dirty="0" err="1"/>
              <a:t>data</a:t>
            </a:r>
            <a:r>
              <a:rPr lang="de-DE" dirty="0"/>
              <a:t> on </a:t>
            </a:r>
            <a:r>
              <a:rPr lang="de-DE" dirty="0" err="1"/>
              <a:t>their</a:t>
            </a:r>
            <a:r>
              <a:rPr lang="de-DE" dirty="0"/>
              <a:t> </a:t>
            </a:r>
            <a:r>
              <a:rPr lang="de-DE" dirty="0" err="1"/>
              <a:t>server</a:t>
            </a:r>
            <a:r>
              <a:rPr lang="de-DE" dirty="0"/>
              <a:t> </a:t>
            </a:r>
            <a:r>
              <a:rPr lang="de-DE" dirty="0" err="1"/>
              <a:t>conveniently</a:t>
            </a:r>
            <a:endParaRPr lang="de-DE" dirty="0"/>
          </a:p>
          <a:p>
            <a:endParaRPr lang="de-DE" dirty="0"/>
          </a:p>
        </p:txBody>
      </p:sp>
      <p:pic>
        <p:nvPicPr>
          <p:cNvPr id="5" name="Picture 4">
            <a:extLst>
              <a:ext uri="{FF2B5EF4-FFF2-40B4-BE49-F238E27FC236}">
                <a16:creationId xmlns:a16="http://schemas.microsoft.com/office/drawing/2014/main" id="{8A33C6C1-21F9-4A2D-828F-D616A50F7C63}"/>
              </a:ext>
            </a:extLst>
          </p:cNvPr>
          <p:cNvPicPr>
            <a:picLocks noChangeAspect="1"/>
          </p:cNvPicPr>
          <p:nvPr/>
        </p:nvPicPr>
        <p:blipFill rotWithShape="1">
          <a:blip r:embed="rId2">
            <a:clrChange>
              <a:clrFrom>
                <a:srgbClr val="E6F3FE"/>
              </a:clrFrom>
              <a:clrTo>
                <a:srgbClr val="E6F3FE">
                  <a:alpha val="0"/>
                </a:srgbClr>
              </a:clrTo>
            </a:clrChange>
            <a:extLst>
              <a:ext uri="{28A0092B-C50C-407E-A947-70E740481C1C}">
                <a14:useLocalDpi xmlns:a14="http://schemas.microsoft.com/office/drawing/2010/main" val="0"/>
              </a:ext>
            </a:extLst>
          </a:blip>
          <a:srcRect t="34551" b="29253"/>
          <a:stretch/>
        </p:blipFill>
        <p:spPr>
          <a:xfrm>
            <a:off x="2038994" y="3429000"/>
            <a:ext cx="8114012" cy="2216831"/>
          </a:xfrm>
          <a:prstGeom prst="rect">
            <a:avLst/>
          </a:prstGeom>
          <a:noFill/>
        </p:spPr>
      </p:pic>
    </p:spTree>
    <p:extLst>
      <p:ext uri="{BB962C8B-B14F-4D97-AF65-F5344CB8AC3E}">
        <p14:creationId xmlns:p14="http://schemas.microsoft.com/office/powerpoint/2010/main" val="18787873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a:extLst>
              <a:ext uri="{FF2B5EF4-FFF2-40B4-BE49-F238E27FC236}">
                <a16:creationId xmlns:a16="http://schemas.microsoft.com/office/drawing/2014/main" id="{AFBAF486-1FFE-4486-A95F-641DE2D6BB6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66750" y="1343818"/>
            <a:ext cx="10858500" cy="5103495"/>
          </a:xfrm>
        </p:spPr>
      </p:pic>
      <p:sp>
        <p:nvSpPr>
          <p:cNvPr id="2" name="Titel 1">
            <a:extLst>
              <a:ext uri="{FF2B5EF4-FFF2-40B4-BE49-F238E27FC236}">
                <a16:creationId xmlns:a16="http://schemas.microsoft.com/office/drawing/2014/main" id="{EF53533D-F3BF-4A7C-BEB2-A61A1869C8EB}"/>
              </a:ext>
            </a:extLst>
          </p:cNvPr>
          <p:cNvSpPr>
            <a:spLocks noGrp="1"/>
          </p:cNvSpPr>
          <p:nvPr>
            <p:ph type="title"/>
          </p:nvPr>
        </p:nvSpPr>
        <p:spPr/>
        <p:txBody>
          <a:bodyPr/>
          <a:lstStyle/>
          <a:p>
            <a:r>
              <a:rPr lang="de-DE" dirty="0" err="1"/>
              <a:t>What</a:t>
            </a:r>
            <a:r>
              <a:rPr lang="de-DE" dirty="0"/>
              <a:t> </a:t>
            </a:r>
            <a:r>
              <a:rPr lang="de-DE" dirty="0" err="1"/>
              <a:t>is</a:t>
            </a:r>
            <a:r>
              <a:rPr lang="de-DE" dirty="0"/>
              <a:t> an API</a:t>
            </a:r>
          </a:p>
        </p:txBody>
      </p:sp>
    </p:spTree>
    <p:extLst>
      <p:ext uri="{BB962C8B-B14F-4D97-AF65-F5344CB8AC3E}">
        <p14:creationId xmlns:p14="http://schemas.microsoft.com/office/powerpoint/2010/main" val="34532871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F53533D-F3BF-4A7C-BEB2-A61A1869C8EB}"/>
              </a:ext>
            </a:extLst>
          </p:cNvPr>
          <p:cNvSpPr>
            <a:spLocks noGrp="1"/>
          </p:cNvSpPr>
          <p:nvPr>
            <p:ph type="title"/>
          </p:nvPr>
        </p:nvSpPr>
        <p:spPr/>
        <p:txBody>
          <a:bodyPr/>
          <a:lstStyle/>
          <a:p>
            <a:r>
              <a:rPr lang="de-DE" dirty="0" err="1"/>
              <a:t>How</a:t>
            </a:r>
            <a:r>
              <a:rPr lang="de-DE" dirty="0"/>
              <a:t> do </a:t>
            </a:r>
            <a:r>
              <a:rPr lang="de-DE" dirty="0" err="1"/>
              <a:t>we</a:t>
            </a:r>
            <a:r>
              <a:rPr lang="de-DE" dirty="0"/>
              <a:t> </a:t>
            </a:r>
            <a:r>
              <a:rPr lang="de-DE" dirty="0" err="1"/>
              <a:t>make</a:t>
            </a:r>
            <a:r>
              <a:rPr lang="de-DE" dirty="0"/>
              <a:t> an </a:t>
            </a:r>
            <a:r>
              <a:rPr lang="de-DE" dirty="0" err="1"/>
              <a:t>order</a:t>
            </a:r>
            <a:r>
              <a:rPr lang="de-DE" dirty="0"/>
              <a:t>?</a:t>
            </a:r>
          </a:p>
        </p:txBody>
      </p:sp>
      <p:sp>
        <p:nvSpPr>
          <p:cNvPr id="5" name="TextBox 4">
            <a:extLst>
              <a:ext uri="{FF2B5EF4-FFF2-40B4-BE49-F238E27FC236}">
                <a16:creationId xmlns:a16="http://schemas.microsoft.com/office/drawing/2014/main" id="{71A9858C-4009-415E-E47D-29DD545B88E4}"/>
              </a:ext>
            </a:extLst>
          </p:cNvPr>
          <p:cNvSpPr txBox="1"/>
          <p:nvPr/>
        </p:nvSpPr>
        <p:spPr>
          <a:xfrm>
            <a:off x="660903" y="3167390"/>
            <a:ext cx="11027121" cy="646331"/>
          </a:xfrm>
          <a:prstGeom prst="rect">
            <a:avLst/>
          </a:prstGeom>
          <a:noFill/>
        </p:spPr>
        <p:txBody>
          <a:bodyPr wrap="square">
            <a:spAutoFit/>
          </a:bodyPr>
          <a:lstStyle/>
          <a:p>
            <a:r>
              <a:rPr lang="en-US" sz="3600" dirty="0"/>
              <a:t>https://api.genderize.io?name=anna&amp;country_id=DE</a:t>
            </a:r>
          </a:p>
        </p:txBody>
      </p:sp>
    </p:spTree>
    <p:extLst>
      <p:ext uri="{BB962C8B-B14F-4D97-AF65-F5344CB8AC3E}">
        <p14:creationId xmlns:p14="http://schemas.microsoft.com/office/powerpoint/2010/main" val="31922679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F53533D-F3BF-4A7C-BEB2-A61A1869C8EB}"/>
              </a:ext>
            </a:extLst>
          </p:cNvPr>
          <p:cNvSpPr>
            <a:spLocks noGrp="1"/>
          </p:cNvSpPr>
          <p:nvPr>
            <p:ph type="title"/>
          </p:nvPr>
        </p:nvSpPr>
        <p:spPr/>
        <p:txBody>
          <a:bodyPr/>
          <a:lstStyle/>
          <a:p>
            <a:r>
              <a:rPr lang="de-DE" dirty="0" err="1"/>
              <a:t>What</a:t>
            </a:r>
            <a:r>
              <a:rPr lang="de-DE" dirty="0"/>
              <a:t> </a:t>
            </a:r>
            <a:r>
              <a:rPr lang="de-DE" dirty="0" err="1"/>
              <a:t>is</a:t>
            </a:r>
            <a:r>
              <a:rPr lang="de-DE" dirty="0"/>
              <a:t> an URL</a:t>
            </a:r>
          </a:p>
        </p:txBody>
      </p:sp>
      <p:sp>
        <p:nvSpPr>
          <p:cNvPr id="4" name="Content Placeholder 3">
            <a:extLst>
              <a:ext uri="{FF2B5EF4-FFF2-40B4-BE49-F238E27FC236}">
                <a16:creationId xmlns:a16="http://schemas.microsoft.com/office/drawing/2014/main" id="{56797BA3-0D24-4CFA-AFE2-4F6CF09D47BF}"/>
              </a:ext>
            </a:extLst>
          </p:cNvPr>
          <p:cNvSpPr>
            <a:spLocks noGrp="1"/>
          </p:cNvSpPr>
          <p:nvPr>
            <p:ph idx="1"/>
          </p:nvPr>
        </p:nvSpPr>
        <p:spPr>
          <a:xfrm>
            <a:off x="838200" y="1343819"/>
            <a:ext cx="10515600" cy="885032"/>
          </a:xfrm>
        </p:spPr>
        <p:txBody>
          <a:bodyPr/>
          <a:lstStyle/>
          <a:p>
            <a:pPr marL="0" indent="0">
              <a:buNone/>
            </a:pPr>
            <a:r>
              <a:rPr lang="en-US" dirty="0"/>
              <a:t>APIs are always accessed via an URL, therefore it is important to know how an URL is actually structured.</a:t>
            </a:r>
          </a:p>
        </p:txBody>
      </p:sp>
      <p:sp>
        <p:nvSpPr>
          <p:cNvPr id="6" name="TextBox 5">
            <a:extLst>
              <a:ext uri="{FF2B5EF4-FFF2-40B4-BE49-F238E27FC236}">
                <a16:creationId xmlns:a16="http://schemas.microsoft.com/office/drawing/2014/main" id="{16BCDA4B-83A3-4F27-9AE8-64C0CB888634}"/>
              </a:ext>
            </a:extLst>
          </p:cNvPr>
          <p:cNvSpPr txBox="1"/>
          <p:nvPr/>
        </p:nvSpPr>
        <p:spPr>
          <a:xfrm>
            <a:off x="466776" y="3220105"/>
            <a:ext cx="11601449" cy="461665"/>
          </a:xfrm>
          <a:prstGeom prst="rect">
            <a:avLst/>
          </a:prstGeom>
          <a:noFill/>
        </p:spPr>
        <p:txBody>
          <a:bodyPr wrap="square" rtlCol="0">
            <a:spAutoFit/>
          </a:bodyPr>
          <a:lstStyle/>
          <a:p>
            <a:r>
              <a:rPr lang="en-US" sz="2400" dirty="0">
                <a:solidFill>
                  <a:srgbClr val="0070C0"/>
                </a:solidFill>
              </a:rPr>
              <a:t>https://</a:t>
            </a:r>
            <a:r>
              <a:rPr lang="en-US" sz="2400" dirty="0">
                <a:solidFill>
                  <a:srgbClr val="FF0000"/>
                </a:solidFill>
              </a:rPr>
              <a:t>www.website.com/</a:t>
            </a:r>
            <a:r>
              <a:rPr lang="en-US" sz="2400" dirty="0">
                <a:solidFill>
                  <a:srgbClr val="00B050"/>
                </a:solidFill>
              </a:rPr>
              <a:t>api/cheese/cheesecake</a:t>
            </a:r>
            <a:r>
              <a:rPr lang="en-US" sz="2400" dirty="0">
                <a:solidFill>
                  <a:srgbClr val="7030A0"/>
                </a:solidFill>
              </a:rPr>
              <a:t>?color=yellow&amp;form=circular</a:t>
            </a:r>
          </a:p>
        </p:txBody>
      </p:sp>
      <p:sp>
        <p:nvSpPr>
          <p:cNvPr id="9" name="TextBox 8">
            <a:extLst>
              <a:ext uri="{FF2B5EF4-FFF2-40B4-BE49-F238E27FC236}">
                <a16:creationId xmlns:a16="http://schemas.microsoft.com/office/drawing/2014/main" id="{DEB83A42-897F-44E7-8B56-F22912E69EDE}"/>
              </a:ext>
            </a:extLst>
          </p:cNvPr>
          <p:cNvSpPr txBox="1"/>
          <p:nvPr/>
        </p:nvSpPr>
        <p:spPr>
          <a:xfrm>
            <a:off x="466776" y="3220105"/>
            <a:ext cx="10997267" cy="461665"/>
          </a:xfrm>
          <a:prstGeom prst="rect">
            <a:avLst/>
          </a:prstGeom>
          <a:noFill/>
        </p:spPr>
        <p:txBody>
          <a:bodyPr wrap="square" rtlCol="0">
            <a:spAutoFit/>
          </a:bodyPr>
          <a:lstStyle/>
          <a:p>
            <a:r>
              <a:rPr lang="en-US" sz="2400" dirty="0"/>
              <a:t>https://www.website.com/api/cheese/cheesecake?color=yellow&amp;form=circular</a:t>
            </a:r>
          </a:p>
        </p:txBody>
      </p:sp>
      <p:sp>
        <p:nvSpPr>
          <p:cNvPr id="7" name="TextBox 6">
            <a:extLst>
              <a:ext uri="{FF2B5EF4-FFF2-40B4-BE49-F238E27FC236}">
                <a16:creationId xmlns:a16="http://schemas.microsoft.com/office/drawing/2014/main" id="{3B778683-7D6D-48CF-8F7D-A8F80C82BD1D}"/>
              </a:ext>
            </a:extLst>
          </p:cNvPr>
          <p:cNvSpPr txBox="1"/>
          <p:nvPr/>
        </p:nvSpPr>
        <p:spPr>
          <a:xfrm>
            <a:off x="466776" y="2497604"/>
            <a:ext cx="1198085" cy="707886"/>
          </a:xfrm>
          <a:prstGeom prst="rect">
            <a:avLst/>
          </a:prstGeom>
          <a:noFill/>
        </p:spPr>
        <p:txBody>
          <a:bodyPr wrap="none" rtlCol="0">
            <a:spAutoFit/>
          </a:bodyPr>
          <a:lstStyle/>
          <a:p>
            <a:r>
              <a:rPr lang="en-US" sz="2000" dirty="0">
                <a:solidFill>
                  <a:srgbClr val="0070C0"/>
                </a:solidFill>
              </a:rPr>
              <a:t>Protocol/</a:t>
            </a:r>
          </a:p>
          <a:p>
            <a:r>
              <a:rPr lang="en-US" sz="2000" dirty="0">
                <a:solidFill>
                  <a:srgbClr val="0070C0"/>
                </a:solidFill>
              </a:rPr>
              <a:t>scheme</a:t>
            </a:r>
          </a:p>
        </p:txBody>
      </p:sp>
      <p:sp>
        <p:nvSpPr>
          <p:cNvPr id="10" name="TextBox 9">
            <a:extLst>
              <a:ext uri="{FF2B5EF4-FFF2-40B4-BE49-F238E27FC236}">
                <a16:creationId xmlns:a16="http://schemas.microsoft.com/office/drawing/2014/main" id="{7616B1C8-C12C-40E1-B447-F9645EC65D63}"/>
              </a:ext>
            </a:extLst>
          </p:cNvPr>
          <p:cNvSpPr txBox="1"/>
          <p:nvPr/>
        </p:nvSpPr>
        <p:spPr>
          <a:xfrm>
            <a:off x="2423688" y="2638499"/>
            <a:ext cx="1050288" cy="400110"/>
          </a:xfrm>
          <a:prstGeom prst="rect">
            <a:avLst/>
          </a:prstGeom>
          <a:noFill/>
        </p:spPr>
        <p:txBody>
          <a:bodyPr wrap="none" rtlCol="0">
            <a:spAutoFit/>
          </a:bodyPr>
          <a:lstStyle/>
          <a:p>
            <a:r>
              <a:rPr lang="en-US" sz="2000" dirty="0">
                <a:solidFill>
                  <a:srgbClr val="FF0000"/>
                </a:solidFill>
              </a:rPr>
              <a:t>Domain</a:t>
            </a:r>
          </a:p>
        </p:txBody>
      </p:sp>
      <p:sp>
        <p:nvSpPr>
          <p:cNvPr id="11" name="TextBox 10">
            <a:extLst>
              <a:ext uri="{FF2B5EF4-FFF2-40B4-BE49-F238E27FC236}">
                <a16:creationId xmlns:a16="http://schemas.microsoft.com/office/drawing/2014/main" id="{FA0BBF45-CC83-4109-864B-13D0E7525238}"/>
              </a:ext>
            </a:extLst>
          </p:cNvPr>
          <p:cNvSpPr txBox="1"/>
          <p:nvPr/>
        </p:nvSpPr>
        <p:spPr>
          <a:xfrm>
            <a:off x="5288461" y="2651492"/>
            <a:ext cx="683713" cy="400110"/>
          </a:xfrm>
          <a:prstGeom prst="rect">
            <a:avLst/>
          </a:prstGeom>
          <a:noFill/>
        </p:spPr>
        <p:txBody>
          <a:bodyPr wrap="none" rtlCol="0">
            <a:spAutoFit/>
          </a:bodyPr>
          <a:lstStyle/>
          <a:p>
            <a:r>
              <a:rPr lang="en-US" sz="2000" dirty="0">
                <a:solidFill>
                  <a:srgbClr val="00B050"/>
                </a:solidFill>
              </a:rPr>
              <a:t>Path</a:t>
            </a:r>
          </a:p>
        </p:txBody>
      </p:sp>
      <p:sp>
        <p:nvSpPr>
          <p:cNvPr id="12" name="TextBox 11">
            <a:extLst>
              <a:ext uri="{FF2B5EF4-FFF2-40B4-BE49-F238E27FC236}">
                <a16:creationId xmlns:a16="http://schemas.microsoft.com/office/drawing/2014/main" id="{35D58974-4246-42CE-BD68-EC7EA34E41D1}"/>
              </a:ext>
            </a:extLst>
          </p:cNvPr>
          <p:cNvSpPr txBox="1"/>
          <p:nvPr/>
        </p:nvSpPr>
        <p:spPr>
          <a:xfrm>
            <a:off x="8812711" y="2638499"/>
            <a:ext cx="864339" cy="400110"/>
          </a:xfrm>
          <a:prstGeom prst="rect">
            <a:avLst/>
          </a:prstGeom>
          <a:noFill/>
        </p:spPr>
        <p:txBody>
          <a:bodyPr wrap="none" rtlCol="0">
            <a:spAutoFit/>
          </a:bodyPr>
          <a:lstStyle/>
          <a:p>
            <a:r>
              <a:rPr lang="en-US" sz="2000" dirty="0">
                <a:solidFill>
                  <a:srgbClr val="7030A0"/>
                </a:solidFill>
              </a:rPr>
              <a:t>Query</a:t>
            </a:r>
          </a:p>
        </p:txBody>
      </p:sp>
      <p:cxnSp>
        <p:nvCxnSpPr>
          <p:cNvPr id="24" name="Straight Connector 23">
            <a:extLst>
              <a:ext uri="{FF2B5EF4-FFF2-40B4-BE49-F238E27FC236}">
                <a16:creationId xmlns:a16="http://schemas.microsoft.com/office/drawing/2014/main" id="{30111746-4FDE-4C58-834D-B6D6E629D88A}"/>
              </a:ext>
            </a:extLst>
          </p:cNvPr>
          <p:cNvCxnSpPr>
            <a:cxnSpLocks/>
          </p:cNvCxnSpPr>
          <p:nvPr/>
        </p:nvCxnSpPr>
        <p:spPr>
          <a:xfrm>
            <a:off x="7218913" y="3620215"/>
            <a:ext cx="150608"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C1082738-4659-40EF-8BCF-77D30CDF2E80}"/>
              </a:ext>
            </a:extLst>
          </p:cNvPr>
          <p:cNvCxnSpPr>
            <a:cxnSpLocks/>
          </p:cNvCxnSpPr>
          <p:nvPr/>
        </p:nvCxnSpPr>
        <p:spPr>
          <a:xfrm>
            <a:off x="9064188" y="3615971"/>
            <a:ext cx="288042"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D8672101-ED74-4543-86F9-5B5B0D6037C2}"/>
              </a:ext>
            </a:extLst>
          </p:cNvPr>
          <p:cNvSpPr txBox="1"/>
          <p:nvPr/>
        </p:nvSpPr>
        <p:spPr>
          <a:xfrm>
            <a:off x="7138565" y="3629268"/>
            <a:ext cx="311304" cy="369332"/>
          </a:xfrm>
          <a:prstGeom prst="rect">
            <a:avLst/>
          </a:prstGeom>
          <a:noFill/>
        </p:spPr>
        <p:txBody>
          <a:bodyPr wrap="none" rtlCol="0">
            <a:spAutoFit/>
          </a:bodyPr>
          <a:lstStyle/>
          <a:p>
            <a:r>
              <a:rPr lang="en-US" dirty="0"/>
              <a:t>1</a:t>
            </a:r>
          </a:p>
        </p:txBody>
      </p:sp>
      <p:sp>
        <p:nvSpPr>
          <p:cNvPr id="27" name="TextBox 26">
            <a:extLst>
              <a:ext uri="{FF2B5EF4-FFF2-40B4-BE49-F238E27FC236}">
                <a16:creationId xmlns:a16="http://schemas.microsoft.com/office/drawing/2014/main" id="{360C01F4-9839-4918-925F-C8EDC3F3E501}"/>
              </a:ext>
            </a:extLst>
          </p:cNvPr>
          <p:cNvSpPr txBox="1"/>
          <p:nvPr/>
        </p:nvSpPr>
        <p:spPr>
          <a:xfrm>
            <a:off x="9052557" y="3596045"/>
            <a:ext cx="311304" cy="369332"/>
          </a:xfrm>
          <a:prstGeom prst="rect">
            <a:avLst/>
          </a:prstGeom>
          <a:noFill/>
        </p:spPr>
        <p:txBody>
          <a:bodyPr wrap="none" rtlCol="0">
            <a:spAutoFit/>
          </a:bodyPr>
          <a:lstStyle/>
          <a:p>
            <a:r>
              <a:rPr lang="en-US" dirty="0"/>
              <a:t>n</a:t>
            </a:r>
          </a:p>
        </p:txBody>
      </p:sp>
    </p:spTree>
    <p:extLst>
      <p:ext uri="{BB962C8B-B14F-4D97-AF65-F5344CB8AC3E}">
        <p14:creationId xmlns:p14="http://schemas.microsoft.com/office/powerpoint/2010/main" val="34209852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0" presetClass="exit" presetSubtype="0" fill="hold" grpId="0" nodeType="withEffect">
                                  <p:stCondLst>
                                    <p:cond delay="0"/>
                                  </p:stCondLst>
                                  <p:childTnLst>
                                    <p:animEffect transition="out" filter="fade">
                                      <p:cBhvr>
                                        <p:cTn id="8" dur="10"/>
                                        <p:tgtEl>
                                          <p:spTgt spid="9"/>
                                        </p:tgtEl>
                                      </p:cBhvr>
                                    </p:animEffect>
                                    <p:set>
                                      <p:cBhvr>
                                        <p:cTn id="9" dur="1" fill="hold">
                                          <p:stCondLst>
                                            <p:cond delay="9"/>
                                          </p:stCondLst>
                                        </p:cTn>
                                        <p:tgtEl>
                                          <p:spTgt spid="9"/>
                                        </p:tgtEl>
                                        <p:attrNameLst>
                                          <p:attrName>style.visibility</p:attrName>
                                        </p:attrNameLst>
                                      </p:cBhvr>
                                      <p:to>
                                        <p:strVal val="hidden"/>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10"/>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12"/>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24"/>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26"/>
                                        </p:tgtEl>
                                        <p:attrNameLst>
                                          <p:attrName>style.visibility</p:attrName>
                                        </p:attrNameLst>
                                      </p:cBhvr>
                                      <p:to>
                                        <p:strVal val="visible"/>
                                      </p:to>
                                    </p:set>
                                  </p:childTnLst>
                                </p:cTn>
                              </p:par>
                              <p:par>
                                <p:cTn id="32" presetID="1" presetClass="entr" presetSubtype="0" fill="hold" nodeType="withEffect">
                                  <p:stCondLst>
                                    <p:cond delay="0"/>
                                  </p:stCondLst>
                                  <p:childTnLst>
                                    <p:set>
                                      <p:cBhvr>
                                        <p:cTn id="33" dur="1" fill="hold">
                                          <p:stCondLst>
                                            <p:cond delay="0"/>
                                          </p:stCondLst>
                                        </p:cTn>
                                        <p:tgtEl>
                                          <p:spTgt spid="25"/>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P spid="7" grpId="0"/>
      <p:bldP spid="10" grpId="0"/>
      <p:bldP spid="11" grpId="0"/>
      <p:bldP spid="12" grpId="0"/>
      <p:bldP spid="26" grpId="0"/>
      <p:bldP spid="2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F53533D-F3BF-4A7C-BEB2-A61A1869C8EB}"/>
              </a:ext>
            </a:extLst>
          </p:cNvPr>
          <p:cNvSpPr>
            <a:spLocks noGrp="1"/>
          </p:cNvSpPr>
          <p:nvPr>
            <p:ph type="title"/>
          </p:nvPr>
        </p:nvSpPr>
        <p:spPr/>
        <p:txBody>
          <a:bodyPr/>
          <a:lstStyle/>
          <a:p>
            <a:r>
              <a:rPr lang="de-DE" dirty="0" err="1"/>
              <a:t>What</a:t>
            </a:r>
            <a:r>
              <a:rPr lang="de-DE" dirty="0"/>
              <a:t> </a:t>
            </a:r>
            <a:r>
              <a:rPr lang="de-DE" dirty="0" err="1"/>
              <a:t>is</a:t>
            </a:r>
            <a:r>
              <a:rPr lang="de-DE" dirty="0"/>
              <a:t> an URL</a:t>
            </a:r>
          </a:p>
        </p:txBody>
      </p:sp>
      <p:sp>
        <p:nvSpPr>
          <p:cNvPr id="7" name="TextBox 6">
            <a:extLst>
              <a:ext uri="{FF2B5EF4-FFF2-40B4-BE49-F238E27FC236}">
                <a16:creationId xmlns:a16="http://schemas.microsoft.com/office/drawing/2014/main" id="{3B778683-7D6D-48CF-8F7D-A8F80C82BD1D}"/>
              </a:ext>
            </a:extLst>
          </p:cNvPr>
          <p:cNvSpPr txBox="1"/>
          <p:nvPr/>
        </p:nvSpPr>
        <p:spPr>
          <a:xfrm>
            <a:off x="901675" y="2767280"/>
            <a:ext cx="1100301" cy="400110"/>
          </a:xfrm>
          <a:prstGeom prst="rect">
            <a:avLst/>
          </a:prstGeom>
          <a:noFill/>
        </p:spPr>
        <p:txBody>
          <a:bodyPr wrap="none" rtlCol="0">
            <a:spAutoFit/>
          </a:bodyPr>
          <a:lstStyle/>
          <a:p>
            <a:r>
              <a:rPr lang="en-US" sz="2000" dirty="0">
                <a:solidFill>
                  <a:srgbClr val="0070C0"/>
                </a:solidFill>
              </a:rPr>
              <a:t>Protocol</a:t>
            </a:r>
          </a:p>
        </p:txBody>
      </p:sp>
      <p:sp>
        <p:nvSpPr>
          <p:cNvPr id="10" name="TextBox 9">
            <a:extLst>
              <a:ext uri="{FF2B5EF4-FFF2-40B4-BE49-F238E27FC236}">
                <a16:creationId xmlns:a16="http://schemas.microsoft.com/office/drawing/2014/main" id="{7616B1C8-C12C-40E1-B447-F9645EC65D63}"/>
              </a:ext>
            </a:extLst>
          </p:cNvPr>
          <p:cNvSpPr txBox="1"/>
          <p:nvPr/>
        </p:nvSpPr>
        <p:spPr>
          <a:xfrm>
            <a:off x="3324291" y="2764200"/>
            <a:ext cx="1050288" cy="400110"/>
          </a:xfrm>
          <a:prstGeom prst="rect">
            <a:avLst/>
          </a:prstGeom>
          <a:noFill/>
        </p:spPr>
        <p:txBody>
          <a:bodyPr wrap="none" rtlCol="0">
            <a:spAutoFit/>
          </a:bodyPr>
          <a:lstStyle/>
          <a:p>
            <a:r>
              <a:rPr lang="en-US" sz="2000" dirty="0">
                <a:solidFill>
                  <a:srgbClr val="FF0000"/>
                </a:solidFill>
              </a:rPr>
              <a:t>Domain</a:t>
            </a:r>
          </a:p>
        </p:txBody>
      </p:sp>
      <p:sp>
        <p:nvSpPr>
          <p:cNvPr id="12" name="TextBox 11">
            <a:extLst>
              <a:ext uri="{FF2B5EF4-FFF2-40B4-BE49-F238E27FC236}">
                <a16:creationId xmlns:a16="http://schemas.microsoft.com/office/drawing/2014/main" id="{35D58974-4246-42CE-BD68-EC7EA34E41D1}"/>
              </a:ext>
            </a:extLst>
          </p:cNvPr>
          <p:cNvSpPr txBox="1"/>
          <p:nvPr/>
        </p:nvSpPr>
        <p:spPr>
          <a:xfrm>
            <a:off x="7979793" y="2764200"/>
            <a:ext cx="864339" cy="400110"/>
          </a:xfrm>
          <a:prstGeom prst="rect">
            <a:avLst/>
          </a:prstGeom>
          <a:noFill/>
        </p:spPr>
        <p:txBody>
          <a:bodyPr wrap="none" rtlCol="0">
            <a:spAutoFit/>
          </a:bodyPr>
          <a:lstStyle/>
          <a:p>
            <a:r>
              <a:rPr lang="en-US" sz="2000" dirty="0">
                <a:solidFill>
                  <a:srgbClr val="7030A0"/>
                </a:solidFill>
              </a:rPr>
              <a:t>Query</a:t>
            </a:r>
          </a:p>
        </p:txBody>
      </p:sp>
      <p:sp>
        <p:nvSpPr>
          <p:cNvPr id="5" name="TextBox 4">
            <a:extLst>
              <a:ext uri="{FF2B5EF4-FFF2-40B4-BE49-F238E27FC236}">
                <a16:creationId xmlns:a16="http://schemas.microsoft.com/office/drawing/2014/main" id="{71A9858C-4009-415E-E47D-29DD545B88E4}"/>
              </a:ext>
            </a:extLst>
          </p:cNvPr>
          <p:cNvSpPr txBox="1"/>
          <p:nvPr/>
        </p:nvSpPr>
        <p:spPr>
          <a:xfrm>
            <a:off x="660903" y="3167390"/>
            <a:ext cx="11027121" cy="646331"/>
          </a:xfrm>
          <a:prstGeom prst="rect">
            <a:avLst/>
          </a:prstGeom>
          <a:noFill/>
        </p:spPr>
        <p:txBody>
          <a:bodyPr wrap="square">
            <a:spAutoFit/>
          </a:bodyPr>
          <a:lstStyle/>
          <a:p>
            <a:r>
              <a:rPr lang="en-US" sz="3600" dirty="0">
                <a:solidFill>
                  <a:srgbClr val="00B0F0"/>
                </a:solidFill>
              </a:rPr>
              <a:t>https://</a:t>
            </a:r>
            <a:r>
              <a:rPr lang="en-US" sz="3600" dirty="0">
                <a:solidFill>
                  <a:srgbClr val="FF0000"/>
                </a:solidFill>
              </a:rPr>
              <a:t>api.genderize.io</a:t>
            </a:r>
            <a:r>
              <a:rPr lang="en-US" sz="3600" dirty="0">
                <a:solidFill>
                  <a:srgbClr val="7030A0"/>
                </a:solidFill>
              </a:rPr>
              <a:t>?name=anna&amp;country_id=DE</a:t>
            </a:r>
          </a:p>
        </p:txBody>
      </p:sp>
    </p:spTree>
    <p:extLst>
      <p:ext uri="{BB962C8B-B14F-4D97-AF65-F5344CB8AC3E}">
        <p14:creationId xmlns:p14="http://schemas.microsoft.com/office/powerpoint/2010/main" val="14737102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FFCAD-4A24-2961-3302-3ABB6CDFBB56}"/>
              </a:ext>
            </a:extLst>
          </p:cNvPr>
          <p:cNvSpPr>
            <a:spLocks noGrp="1"/>
          </p:cNvSpPr>
          <p:nvPr>
            <p:ph type="title"/>
          </p:nvPr>
        </p:nvSpPr>
        <p:spPr/>
        <p:txBody>
          <a:bodyPr/>
          <a:lstStyle/>
          <a:p>
            <a:r>
              <a:rPr lang="de-DE" dirty="0" err="1"/>
              <a:t>How</a:t>
            </a:r>
            <a:r>
              <a:rPr lang="de-DE" dirty="0"/>
              <a:t> do </a:t>
            </a:r>
            <a:r>
              <a:rPr lang="de-DE" dirty="0" err="1"/>
              <a:t>we</a:t>
            </a:r>
            <a:r>
              <a:rPr lang="de-DE" dirty="0"/>
              <a:t> </a:t>
            </a:r>
            <a:r>
              <a:rPr lang="de-DE" dirty="0" err="1"/>
              <a:t>know</a:t>
            </a:r>
            <a:r>
              <a:rPr lang="de-DE" dirty="0"/>
              <a:t> </a:t>
            </a:r>
            <a:r>
              <a:rPr lang="de-DE" dirty="0" err="1"/>
              <a:t>which</a:t>
            </a:r>
            <a:r>
              <a:rPr lang="de-DE" dirty="0"/>
              <a:t> </a:t>
            </a:r>
            <a:r>
              <a:rPr lang="en-US" dirty="0"/>
              <a:t>queries to use</a:t>
            </a:r>
            <a:r>
              <a:rPr lang="de-DE" dirty="0"/>
              <a:t>?</a:t>
            </a:r>
            <a:endParaRPr lang="en-US" dirty="0"/>
          </a:p>
        </p:txBody>
      </p:sp>
      <p:sp>
        <p:nvSpPr>
          <p:cNvPr id="3" name="Content Placeholder 2">
            <a:extLst>
              <a:ext uri="{FF2B5EF4-FFF2-40B4-BE49-F238E27FC236}">
                <a16:creationId xmlns:a16="http://schemas.microsoft.com/office/drawing/2014/main" id="{0331B88D-0D81-4544-A6DF-573086A9E46C}"/>
              </a:ext>
            </a:extLst>
          </p:cNvPr>
          <p:cNvSpPr>
            <a:spLocks noGrp="1"/>
          </p:cNvSpPr>
          <p:nvPr>
            <p:ph idx="1"/>
          </p:nvPr>
        </p:nvSpPr>
        <p:spPr/>
        <p:txBody>
          <a:bodyPr/>
          <a:lstStyle/>
          <a:p>
            <a:pPr marL="0" indent="0">
              <a:buNone/>
            </a:pPr>
            <a:r>
              <a:rPr lang="en-US" dirty="0"/>
              <a:t>Documentation!</a:t>
            </a:r>
          </a:p>
          <a:p>
            <a:pPr marL="0" indent="0">
              <a:buNone/>
            </a:pPr>
            <a:r>
              <a:rPr lang="en-US" dirty="0"/>
              <a:t>Example: </a:t>
            </a:r>
            <a:r>
              <a:rPr lang="en-US" dirty="0">
                <a:hlinkClick r:id="rId2"/>
              </a:rPr>
              <a:t>https://api.congress.gov/</a:t>
            </a:r>
            <a:r>
              <a:rPr lang="en-US" dirty="0"/>
              <a:t> </a:t>
            </a:r>
          </a:p>
        </p:txBody>
      </p:sp>
    </p:spTree>
    <p:extLst>
      <p:ext uri="{BB962C8B-B14F-4D97-AF65-F5344CB8AC3E}">
        <p14:creationId xmlns:p14="http://schemas.microsoft.com/office/powerpoint/2010/main" val="9823670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F53533D-F3BF-4A7C-BEB2-A61A1869C8EB}"/>
              </a:ext>
            </a:extLst>
          </p:cNvPr>
          <p:cNvSpPr>
            <a:spLocks noGrp="1"/>
          </p:cNvSpPr>
          <p:nvPr>
            <p:ph type="title"/>
          </p:nvPr>
        </p:nvSpPr>
        <p:spPr/>
        <p:txBody>
          <a:bodyPr/>
          <a:lstStyle/>
          <a:p>
            <a:r>
              <a:rPr lang="de-DE" dirty="0"/>
              <a:t>API </a:t>
            </a:r>
            <a:r>
              <a:rPr lang="de-DE" dirty="0" err="1"/>
              <a:t>Authentification</a:t>
            </a:r>
            <a:endParaRPr lang="de-DE" dirty="0"/>
          </a:p>
        </p:txBody>
      </p:sp>
      <p:sp>
        <p:nvSpPr>
          <p:cNvPr id="4" name="Content Placeholder 3">
            <a:extLst>
              <a:ext uri="{FF2B5EF4-FFF2-40B4-BE49-F238E27FC236}">
                <a16:creationId xmlns:a16="http://schemas.microsoft.com/office/drawing/2014/main" id="{EE566E69-D003-4535-9E3E-28887CE90FF7}"/>
              </a:ext>
            </a:extLst>
          </p:cNvPr>
          <p:cNvSpPr>
            <a:spLocks noGrp="1"/>
          </p:cNvSpPr>
          <p:nvPr>
            <p:ph idx="1"/>
          </p:nvPr>
        </p:nvSpPr>
        <p:spPr>
          <a:xfrm>
            <a:off x="838200" y="1343818"/>
            <a:ext cx="10515600" cy="3361531"/>
          </a:xfrm>
        </p:spPr>
        <p:txBody>
          <a:bodyPr>
            <a:normAutofit/>
          </a:bodyPr>
          <a:lstStyle/>
          <a:p>
            <a:pPr marL="0" indent="0">
              <a:buNone/>
            </a:pPr>
            <a:r>
              <a:rPr lang="en-US" dirty="0"/>
              <a:t>Different forms of authentication.</a:t>
            </a:r>
          </a:p>
          <a:p>
            <a:r>
              <a:rPr lang="en-US" dirty="0"/>
              <a:t>None</a:t>
            </a:r>
          </a:p>
          <a:p>
            <a:r>
              <a:rPr lang="en-US" dirty="0"/>
              <a:t>API key (</a:t>
            </a:r>
            <a:r>
              <a:rPr lang="en-US" dirty="0">
                <a:hlinkClick r:id="rId2"/>
              </a:rPr>
              <a:t>fully open</a:t>
            </a:r>
            <a:r>
              <a:rPr lang="en-US" dirty="0"/>
              <a:t>, </a:t>
            </a:r>
            <a:r>
              <a:rPr lang="en-US" dirty="0">
                <a:hlinkClick r:id="rId3"/>
              </a:rPr>
              <a:t>registration</a:t>
            </a:r>
            <a:r>
              <a:rPr lang="en-US" dirty="0"/>
              <a:t>) </a:t>
            </a:r>
          </a:p>
          <a:p>
            <a:r>
              <a:rPr lang="en-US" dirty="0"/>
              <a:t>client key + secret key (mostly for sensitive or paid data)</a:t>
            </a:r>
          </a:p>
          <a:p>
            <a:r>
              <a:rPr lang="en-US" dirty="0"/>
              <a:t>OAuth2 (most secure, involves separate authentication server)</a:t>
            </a:r>
          </a:p>
        </p:txBody>
      </p:sp>
    </p:spTree>
    <p:extLst>
      <p:ext uri="{BB962C8B-B14F-4D97-AF65-F5344CB8AC3E}">
        <p14:creationId xmlns:p14="http://schemas.microsoft.com/office/powerpoint/2010/main" val="10950768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F53533D-F3BF-4A7C-BEB2-A61A1869C8EB}"/>
              </a:ext>
            </a:extLst>
          </p:cNvPr>
          <p:cNvSpPr>
            <a:spLocks noGrp="1"/>
          </p:cNvSpPr>
          <p:nvPr>
            <p:ph type="title"/>
          </p:nvPr>
        </p:nvSpPr>
        <p:spPr/>
        <p:txBody>
          <a:bodyPr/>
          <a:lstStyle/>
          <a:p>
            <a:r>
              <a:rPr lang="de-DE" dirty="0"/>
              <a:t>API </a:t>
            </a:r>
            <a:r>
              <a:rPr lang="de-DE" dirty="0" err="1"/>
              <a:t>Authentification</a:t>
            </a:r>
            <a:endParaRPr lang="de-DE" dirty="0"/>
          </a:p>
        </p:txBody>
      </p:sp>
      <p:sp>
        <p:nvSpPr>
          <p:cNvPr id="4" name="Content Placeholder 3">
            <a:extLst>
              <a:ext uri="{FF2B5EF4-FFF2-40B4-BE49-F238E27FC236}">
                <a16:creationId xmlns:a16="http://schemas.microsoft.com/office/drawing/2014/main" id="{EE566E69-D003-4535-9E3E-28887CE90FF7}"/>
              </a:ext>
            </a:extLst>
          </p:cNvPr>
          <p:cNvSpPr>
            <a:spLocks noGrp="1"/>
          </p:cNvSpPr>
          <p:nvPr>
            <p:ph idx="1"/>
          </p:nvPr>
        </p:nvSpPr>
        <p:spPr>
          <a:xfrm>
            <a:off x="838200" y="1343819"/>
            <a:ext cx="10515600" cy="3563159"/>
          </a:xfrm>
        </p:spPr>
        <p:txBody>
          <a:bodyPr>
            <a:normAutofit/>
          </a:bodyPr>
          <a:lstStyle/>
          <a:p>
            <a:pPr marL="0" indent="0">
              <a:buNone/>
            </a:pPr>
            <a:r>
              <a:rPr lang="en-US" dirty="0"/>
              <a:t>Do not save your key directly in your script.</a:t>
            </a:r>
          </a:p>
          <a:p>
            <a:pPr marL="0" indent="0">
              <a:buNone/>
            </a:pPr>
            <a:r>
              <a:rPr lang="en-US" dirty="0"/>
              <a:t>Instead you can use environment variables:</a:t>
            </a:r>
          </a:p>
          <a:p>
            <a:pPr marL="0" indent="0">
              <a:buNone/>
            </a:pPr>
            <a:endParaRPr lang="en-US" dirty="0"/>
          </a:p>
          <a:p>
            <a:pPr marL="0" indent="0">
              <a:buNone/>
            </a:pPr>
            <a:r>
              <a:rPr lang="en-US" dirty="0">
                <a:latin typeface="+mj-lt"/>
                <a:cs typeface="Courier New" panose="02070309020205020404" pitchFamily="49" charset="0"/>
              </a:rPr>
              <a:t>Run: </a:t>
            </a:r>
            <a:r>
              <a:rPr lang="en-US" dirty="0" err="1">
                <a:latin typeface="Courier New" panose="02070309020205020404" pitchFamily="49" charset="0"/>
                <a:cs typeface="Courier New" panose="02070309020205020404" pitchFamily="49" charset="0"/>
              </a:rPr>
              <a:t>savefile.edit</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Renviron</a:t>
            </a:r>
            <a:r>
              <a:rPr lang="en-US" dirty="0">
                <a:latin typeface="Courier New" panose="02070309020205020404" pitchFamily="49" charset="0"/>
                <a:cs typeface="Courier New" panose="02070309020205020404" pitchFamily="49" charset="0"/>
              </a:rPr>
              <a:t>")</a:t>
            </a:r>
          </a:p>
          <a:p>
            <a:pPr marL="0" indent="0">
              <a:buNone/>
            </a:pPr>
            <a:r>
              <a:rPr lang="en-US" dirty="0"/>
              <a:t>Write: </a:t>
            </a:r>
            <a:r>
              <a:rPr lang="en-US" dirty="0">
                <a:latin typeface="Courier New" panose="02070309020205020404" pitchFamily="49" charset="0"/>
                <a:cs typeface="Courier New" panose="02070309020205020404" pitchFamily="49" charset="0"/>
              </a:rPr>
              <a:t>"key = [your key]“</a:t>
            </a:r>
          </a:p>
          <a:p>
            <a:pPr marL="0" indent="0">
              <a:buNone/>
            </a:pPr>
            <a:r>
              <a:rPr lang="en-US" dirty="0">
                <a:latin typeface="+mj-lt"/>
                <a:cs typeface="Courier New" panose="02070309020205020404" pitchFamily="49" charset="0"/>
              </a:rPr>
              <a:t>Save and restart R</a:t>
            </a:r>
          </a:p>
          <a:p>
            <a:pPr marL="0" indent="0">
              <a:buNone/>
            </a:pPr>
            <a:r>
              <a:rPr lang="en-US" dirty="0"/>
              <a:t>Run: </a:t>
            </a:r>
            <a:r>
              <a:rPr lang="en-US" dirty="0" err="1">
                <a:latin typeface="Courier New" panose="02070309020205020404" pitchFamily="49" charset="0"/>
                <a:cs typeface="Courier New" panose="02070309020205020404" pitchFamily="49" charset="0"/>
              </a:rPr>
              <a:t>viaSys.getenv</a:t>
            </a:r>
            <a:r>
              <a:rPr lang="en-US" dirty="0">
                <a:latin typeface="Courier New" panose="02070309020205020404" pitchFamily="49" charset="0"/>
                <a:cs typeface="Courier New" panose="02070309020205020404" pitchFamily="49" charset="0"/>
              </a:rPr>
              <a:t>("key")</a:t>
            </a:r>
          </a:p>
        </p:txBody>
      </p:sp>
    </p:spTree>
    <p:extLst>
      <p:ext uri="{BB962C8B-B14F-4D97-AF65-F5344CB8AC3E}">
        <p14:creationId xmlns:p14="http://schemas.microsoft.com/office/powerpoint/2010/main" val="8216131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EE566E69-D003-4535-9E3E-28887CE90FF7}"/>
              </a:ext>
            </a:extLst>
          </p:cNvPr>
          <p:cNvSpPr>
            <a:spLocks noGrp="1"/>
          </p:cNvSpPr>
          <p:nvPr>
            <p:ph idx="1"/>
          </p:nvPr>
        </p:nvSpPr>
        <p:spPr>
          <a:xfrm>
            <a:off x="838199" y="2634672"/>
            <a:ext cx="10925175" cy="2232025"/>
          </a:xfrm>
        </p:spPr>
        <p:txBody>
          <a:bodyPr>
            <a:normAutofit lnSpcReduction="10000"/>
          </a:bodyPr>
          <a:lstStyle/>
          <a:p>
            <a:pPr marL="0" indent="0">
              <a:buNone/>
            </a:pPr>
            <a:r>
              <a:rPr lang="en-US" sz="3200" dirty="0" err="1">
                <a:latin typeface="Courier New" panose="02070309020205020404" pitchFamily="49" charset="0"/>
                <a:cs typeface="Courier New" panose="02070309020205020404" pitchFamily="49" charset="0"/>
              </a:rPr>
              <a:t>httr_rec</a:t>
            </a:r>
            <a:r>
              <a:rPr lang="en-US" sz="3200" dirty="0">
                <a:latin typeface="Courier New" panose="02070309020205020404" pitchFamily="49" charset="0"/>
                <a:cs typeface="Courier New" panose="02070309020205020404" pitchFamily="49" charset="0"/>
              </a:rPr>
              <a:t> &lt;- GET(</a:t>
            </a:r>
          </a:p>
          <a:p>
            <a:pPr marL="457200" lvl="1" indent="0">
              <a:buNone/>
            </a:pPr>
            <a:r>
              <a:rPr lang="en-US" sz="2800" dirty="0">
                <a:latin typeface="Courier New" panose="02070309020205020404" pitchFamily="49" charset="0"/>
                <a:cs typeface="Courier New" panose="02070309020205020404" pitchFamily="49" charset="0"/>
              </a:rPr>
              <a:t>"</a:t>
            </a:r>
            <a:r>
              <a:rPr lang="en-US" sz="2800" dirty="0">
                <a:solidFill>
                  <a:srgbClr val="0070C0"/>
                </a:solidFill>
                <a:latin typeface="Courier New" panose="02070309020205020404" pitchFamily="49" charset="0"/>
                <a:cs typeface="Courier New" panose="02070309020205020404" pitchFamily="49" charset="0"/>
              </a:rPr>
              <a:t>https://</a:t>
            </a:r>
            <a:r>
              <a:rPr lang="en-US" sz="2800" dirty="0">
                <a:solidFill>
                  <a:srgbClr val="FF0000"/>
                </a:solidFill>
                <a:latin typeface="Courier New" panose="02070309020205020404" pitchFamily="49" charset="0"/>
                <a:cs typeface="Courier New" panose="02070309020205020404" pitchFamily="49" charset="0"/>
              </a:rPr>
              <a:t>www.website.com/</a:t>
            </a:r>
            <a:r>
              <a:rPr lang="en-US" sz="2800" dirty="0">
                <a:solidFill>
                  <a:srgbClr val="00B050"/>
                </a:solidFill>
                <a:latin typeface="Courier New" panose="02070309020205020404" pitchFamily="49" charset="0"/>
                <a:cs typeface="Courier New" panose="02070309020205020404" pitchFamily="49" charset="0"/>
              </a:rPr>
              <a:t>api/cheese/cheesecake</a:t>
            </a:r>
            <a:r>
              <a:rPr lang="en-US" sz="2800" dirty="0">
                <a:latin typeface="Courier New" panose="02070309020205020404" pitchFamily="49" charset="0"/>
                <a:cs typeface="Courier New" panose="02070309020205020404" pitchFamily="49" charset="0"/>
              </a:rPr>
              <a:t>", </a:t>
            </a:r>
          </a:p>
          <a:p>
            <a:pPr marL="457200" lvl="1" indent="0">
              <a:buNone/>
            </a:pPr>
            <a:r>
              <a:rPr lang="en-US" sz="2800" dirty="0">
                <a:latin typeface="Courier New" panose="02070309020205020404" pitchFamily="49" charset="0"/>
                <a:cs typeface="Courier New" panose="02070309020205020404" pitchFamily="49" charset="0"/>
              </a:rPr>
              <a:t>query = list(</a:t>
            </a:r>
            <a:r>
              <a:rPr lang="en-US" sz="2800" dirty="0">
                <a:solidFill>
                  <a:srgbClr val="7030A0"/>
                </a:solidFill>
                <a:latin typeface="Courier New" panose="02070309020205020404" pitchFamily="49" charset="0"/>
                <a:cs typeface="Courier New" panose="02070309020205020404" pitchFamily="49" charset="0"/>
              </a:rPr>
              <a:t>color = yellow</a:t>
            </a:r>
            <a:r>
              <a:rPr lang="en-US" sz="2800" dirty="0">
                <a:latin typeface="Courier New" panose="02070309020205020404" pitchFamily="49" charset="0"/>
                <a:cs typeface="Courier New" panose="02070309020205020404" pitchFamily="49" charset="0"/>
              </a:rPr>
              <a:t>, </a:t>
            </a:r>
            <a:br>
              <a:rPr lang="en-US" sz="2800" dirty="0">
                <a:latin typeface="Courier New" panose="02070309020205020404" pitchFamily="49" charset="0"/>
                <a:cs typeface="Courier New" panose="02070309020205020404" pitchFamily="49" charset="0"/>
              </a:rPr>
            </a:br>
            <a:r>
              <a:rPr lang="en-US" sz="2800" dirty="0">
                <a:latin typeface="Courier New" panose="02070309020205020404" pitchFamily="49" charset="0"/>
                <a:cs typeface="Courier New" panose="02070309020205020404" pitchFamily="49" charset="0"/>
              </a:rPr>
              <a:t>			  </a:t>
            </a:r>
            <a:r>
              <a:rPr lang="en-US" sz="2800" dirty="0">
                <a:solidFill>
                  <a:srgbClr val="7030A0"/>
                </a:solidFill>
                <a:latin typeface="Courier New" panose="02070309020205020404" pitchFamily="49" charset="0"/>
                <a:cs typeface="Courier New" panose="02070309020205020404" pitchFamily="49" charset="0"/>
              </a:rPr>
              <a:t>form = circular</a:t>
            </a:r>
            <a:r>
              <a:rPr lang="en-US" sz="2800" dirty="0">
                <a:latin typeface="Courier New" panose="02070309020205020404" pitchFamily="49" charset="0"/>
                <a:cs typeface="Courier New" panose="02070309020205020404" pitchFamily="49" charset="0"/>
              </a:rPr>
              <a:t>, </a:t>
            </a:r>
          </a:p>
          <a:p>
            <a:pPr marL="457200" lvl="1" indent="0">
              <a:buNone/>
            </a:pPr>
            <a:r>
              <a:rPr lang="en-US" sz="2800" dirty="0">
                <a:latin typeface="Courier New" panose="02070309020205020404" pitchFamily="49" charset="0"/>
                <a:cs typeface="Courier New" panose="02070309020205020404" pitchFamily="49" charset="0"/>
              </a:rPr>
              <a:t>			  </a:t>
            </a:r>
            <a:r>
              <a:rPr lang="en-US" sz="2800" dirty="0" err="1">
                <a:solidFill>
                  <a:srgbClr val="7030A0"/>
                </a:solidFill>
                <a:latin typeface="Courier New" panose="02070309020205020404" pitchFamily="49" charset="0"/>
                <a:cs typeface="Courier New" panose="02070309020205020404" pitchFamily="49" charset="0"/>
              </a:rPr>
              <a:t>api_key</a:t>
            </a:r>
            <a:r>
              <a:rPr lang="en-US" sz="2800" dirty="0">
                <a:solidFill>
                  <a:srgbClr val="7030A0"/>
                </a:solidFill>
                <a:latin typeface="Courier New" panose="02070309020205020404" pitchFamily="49" charset="0"/>
                <a:cs typeface="Courier New" panose="02070309020205020404" pitchFamily="49" charset="0"/>
              </a:rPr>
              <a:t> = </a:t>
            </a:r>
            <a:r>
              <a:rPr lang="en-US" sz="2800" dirty="0" err="1">
                <a:solidFill>
                  <a:srgbClr val="7030A0"/>
                </a:solidFill>
                <a:latin typeface="Courier New" panose="02070309020205020404" pitchFamily="49" charset="0"/>
                <a:cs typeface="Courier New" panose="02070309020205020404" pitchFamily="49" charset="0"/>
              </a:rPr>
              <a:t>viaSys.getenv</a:t>
            </a:r>
            <a:r>
              <a:rPr lang="en-US" sz="2800" dirty="0">
                <a:solidFill>
                  <a:srgbClr val="7030A0"/>
                </a:solidFill>
                <a:latin typeface="Courier New" panose="02070309020205020404" pitchFamily="49" charset="0"/>
                <a:cs typeface="Courier New" panose="02070309020205020404" pitchFamily="49" charset="0"/>
              </a:rPr>
              <a:t>("key")</a:t>
            </a:r>
            <a:r>
              <a:rPr lang="en-US" sz="2800" dirty="0">
                <a:latin typeface="Courier New" panose="02070309020205020404" pitchFamily="49" charset="0"/>
                <a:cs typeface="Courier New" panose="02070309020205020404" pitchFamily="49" charset="0"/>
              </a:rPr>
              <a:t>))</a:t>
            </a:r>
          </a:p>
        </p:txBody>
      </p:sp>
      <p:sp>
        <p:nvSpPr>
          <p:cNvPr id="2" name="Titel 1">
            <a:extLst>
              <a:ext uri="{FF2B5EF4-FFF2-40B4-BE49-F238E27FC236}">
                <a16:creationId xmlns:a16="http://schemas.microsoft.com/office/drawing/2014/main" id="{EF53533D-F3BF-4A7C-BEB2-A61A1869C8EB}"/>
              </a:ext>
            </a:extLst>
          </p:cNvPr>
          <p:cNvSpPr>
            <a:spLocks noGrp="1"/>
          </p:cNvSpPr>
          <p:nvPr>
            <p:ph type="title"/>
          </p:nvPr>
        </p:nvSpPr>
        <p:spPr/>
        <p:txBody>
          <a:bodyPr/>
          <a:lstStyle/>
          <a:p>
            <a:r>
              <a:rPr lang="de-DE" dirty="0"/>
              <a:t>API </a:t>
            </a:r>
            <a:r>
              <a:rPr lang="de-DE" dirty="0" err="1"/>
              <a:t>call</a:t>
            </a:r>
            <a:r>
              <a:rPr lang="de-DE" dirty="0"/>
              <a:t>, </a:t>
            </a:r>
            <a:r>
              <a:rPr lang="de-DE" dirty="0" err="1"/>
              <a:t>example</a:t>
            </a:r>
            <a:r>
              <a:rPr lang="de-DE" dirty="0"/>
              <a:t> </a:t>
            </a:r>
            <a:r>
              <a:rPr lang="de-DE" dirty="0" err="1"/>
              <a:t>with</a:t>
            </a:r>
            <a:r>
              <a:rPr lang="de-DE" dirty="0"/>
              <a:t> </a:t>
            </a:r>
            <a:r>
              <a:rPr lang="de-DE" dirty="0" err="1">
                <a:latin typeface="Courier New" panose="02070309020205020404" pitchFamily="49" charset="0"/>
                <a:cs typeface="Courier New" panose="02070309020205020404" pitchFamily="49" charset="0"/>
              </a:rPr>
              <a:t>httr</a:t>
            </a:r>
            <a:endParaRPr lang="de-DE" dirty="0">
              <a:latin typeface="Courier New" panose="02070309020205020404" pitchFamily="49" charset="0"/>
              <a:cs typeface="Courier New" panose="02070309020205020404" pitchFamily="49" charset="0"/>
            </a:endParaRPr>
          </a:p>
        </p:txBody>
      </p:sp>
      <p:sp>
        <p:nvSpPr>
          <p:cNvPr id="3" name="TextBox 2">
            <a:extLst>
              <a:ext uri="{FF2B5EF4-FFF2-40B4-BE49-F238E27FC236}">
                <a16:creationId xmlns:a16="http://schemas.microsoft.com/office/drawing/2014/main" id="{BF60B236-E745-4EAE-5EF3-4A705B2D58AE}"/>
              </a:ext>
            </a:extLst>
          </p:cNvPr>
          <p:cNvSpPr txBox="1"/>
          <p:nvPr/>
        </p:nvSpPr>
        <p:spPr>
          <a:xfrm>
            <a:off x="838198" y="1184968"/>
            <a:ext cx="11601449" cy="461665"/>
          </a:xfrm>
          <a:prstGeom prst="rect">
            <a:avLst/>
          </a:prstGeom>
          <a:noFill/>
        </p:spPr>
        <p:txBody>
          <a:bodyPr wrap="square" rtlCol="0">
            <a:spAutoFit/>
          </a:bodyPr>
          <a:lstStyle/>
          <a:p>
            <a:r>
              <a:rPr lang="en-US" sz="2400" dirty="0">
                <a:solidFill>
                  <a:srgbClr val="0070C0"/>
                </a:solidFill>
              </a:rPr>
              <a:t>https://</a:t>
            </a:r>
            <a:r>
              <a:rPr lang="en-US" sz="2400" dirty="0">
                <a:solidFill>
                  <a:srgbClr val="FF0000"/>
                </a:solidFill>
              </a:rPr>
              <a:t>www.website.com/</a:t>
            </a:r>
            <a:r>
              <a:rPr lang="en-US" sz="2400" dirty="0">
                <a:solidFill>
                  <a:srgbClr val="00B050"/>
                </a:solidFill>
              </a:rPr>
              <a:t>api/cheese/cheesecake</a:t>
            </a:r>
            <a:r>
              <a:rPr lang="en-US" sz="2400" dirty="0">
                <a:solidFill>
                  <a:srgbClr val="7030A0"/>
                </a:solidFill>
              </a:rPr>
              <a:t>?color=yellow&amp;form=circular</a:t>
            </a:r>
          </a:p>
        </p:txBody>
      </p:sp>
      <p:sp>
        <p:nvSpPr>
          <p:cNvPr id="5" name="TextBox 4">
            <a:extLst>
              <a:ext uri="{FF2B5EF4-FFF2-40B4-BE49-F238E27FC236}">
                <a16:creationId xmlns:a16="http://schemas.microsoft.com/office/drawing/2014/main" id="{79EAB8BE-01E8-0DB2-39EC-E263E8629C54}"/>
              </a:ext>
            </a:extLst>
          </p:cNvPr>
          <p:cNvSpPr txBox="1"/>
          <p:nvPr/>
        </p:nvSpPr>
        <p:spPr>
          <a:xfrm>
            <a:off x="838198" y="5854736"/>
            <a:ext cx="8915389" cy="830997"/>
          </a:xfrm>
          <a:prstGeom prst="rect">
            <a:avLst/>
          </a:prstGeom>
          <a:noFill/>
        </p:spPr>
        <p:txBody>
          <a:bodyPr wrap="none" rtlCol="0">
            <a:spAutoFit/>
          </a:bodyPr>
          <a:lstStyle/>
          <a:p>
            <a:r>
              <a:rPr lang="en-US" sz="2400" dirty="0"/>
              <a:t>Note, that in some cases you may want to also supply a header </a:t>
            </a:r>
          </a:p>
          <a:p>
            <a:r>
              <a:rPr lang="en-US" sz="2400" dirty="0"/>
              <a:t>(mostly for authentication), see </a:t>
            </a:r>
            <a:r>
              <a:rPr lang="en-US" sz="2400" dirty="0">
                <a:latin typeface="Courier New" panose="02070309020205020404" pitchFamily="49" charset="0"/>
                <a:cs typeface="Courier New" panose="02070309020205020404" pitchFamily="49" charset="0"/>
              </a:rPr>
              <a:t>?</a:t>
            </a:r>
            <a:r>
              <a:rPr lang="en-US" sz="2400" dirty="0" err="1">
                <a:latin typeface="Courier New" panose="02070309020205020404" pitchFamily="49" charset="0"/>
                <a:cs typeface="Courier New" panose="02070309020205020404" pitchFamily="49" charset="0"/>
              </a:rPr>
              <a:t>httr</a:t>
            </a:r>
            <a:r>
              <a:rPr lang="en-US" sz="2400" dirty="0">
                <a:latin typeface="Courier New" panose="02070309020205020404" pitchFamily="49" charset="0"/>
                <a:cs typeface="Courier New" panose="02070309020205020404" pitchFamily="49" charset="0"/>
              </a:rPr>
              <a:t>::</a:t>
            </a:r>
            <a:r>
              <a:rPr lang="en-US" sz="2400" dirty="0" err="1">
                <a:latin typeface="Courier New" panose="02070309020205020404" pitchFamily="49" charset="0"/>
                <a:cs typeface="Courier New" panose="02070309020205020404" pitchFamily="49" charset="0"/>
              </a:rPr>
              <a:t>add_headers</a:t>
            </a:r>
            <a:endParaRPr lang="en-US" sz="2400" dirty="0">
              <a:latin typeface="Courier New" panose="02070309020205020404" pitchFamily="49" charset="0"/>
              <a:cs typeface="Courier New" panose="02070309020205020404" pitchFamily="49" charset="0"/>
            </a:endParaRPr>
          </a:p>
        </p:txBody>
      </p:sp>
      <p:sp>
        <p:nvSpPr>
          <p:cNvPr id="9" name="Content Placeholder 3">
            <a:extLst>
              <a:ext uri="{FF2B5EF4-FFF2-40B4-BE49-F238E27FC236}">
                <a16:creationId xmlns:a16="http://schemas.microsoft.com/office/drawing/2014/main" id="{19E55FC2-8577-47A3-A35A-A4BE0614F9E7}"/>
              </a:ext>
            </a:extLst>
          </p:cNvPr>
          <p:cNvSpPr txBox="1">
            <a:spLocks/>
          </p:cNvSpPr>
          <p:nvPr/>
        </p:nvSpPr>
        <p:spPr>
          <a:xfrm>
            <a:off x="838198" y="2577522"/>
            <a:ext cx="10925175" cy="272732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3200" dirty="0" err="1">
                <a:latin typeface="Courier New" panose="02070309020205020404" pitchFamily="49" charset="0"/>
                <a:cs typeface="Courier New" panose="02070309020205020404" pitchFamily="49" charset="0"/>
              </a:rPr>
              <a:t>httr_rec</a:t>
            </a:r>
            <a:r>
              <a:rPr lang="en-US" sz="3200" dirty="0">
                <a:latin typeface="Courier New" panose="02070309020205020404" pitchFamily="49" charset="0"/>
                <a:cs typeface="Courier New" panose="02070309020205020404" pitchFamily="49" charset="0"/>
              </a:rPr>
              <a:t> &lt;- GET(</a:t>
            </a:r>
          </a:p>
          <a:p>
            <a:pPr marL="457200" lvl="1" indent="0">
              <a:buFont typeface="Arial" panose="020B0604020202020204" pitchFamily="34" charset="0"/>
              <a:buNone/>
            </a:pPr>
            <a:r>
              <a:rPr lang="en-US" sz="2800" dirty="0">
                <a:latin typeface="Courier New" panose="02070309020205020404" pitchFamily="49" charset="0"/>
                <a:cs typeface="Courier New" panose="02070309020205020404" pitchFamily="49" charset="0"/>
              </a:rPr>
              <a:t>"</a:t>
            </a:r>
            <a:r>
              <a:rPr lang="en-US" sz="2800" dirty="0">
                <a:solidFill>
                  <a:srgbClr val="0070C0"/>
                </a:solidFill>
                <a:latin typeface="Courier New" panose="02070309020205020404" pitchFamily="49" charset="0"/>
                <a:cs typeface="Courier New" panose="02070309020205020404" pitchFamily="49" charset="0"/>
              </a:rPr>
              <a:t>https://</a:t>
            </a:r>
            <a:r>
              <a:rPr lang="en-US" sz="2800" dirty="0">
                <a:solidFill>
                  <a:srgbClr val="FF0000"/>
                </a:solidFill>
                <a:latin typeface="Courier New" panose="02070309020205020404" pitchFamily="49" charset="0"/>
                <a:cs typeface="Courier New" panose="02070309020205020404" pitchFamily="49" charset="0"/>
              </a:rPr>
              <a:t>www.website.com/</a:t>
            </a:r>
            <a:r>
              <a:rPr lang="en-US" sz="2800" dirty="0">
                <a:latin typeface="Courier New" panose="02070309020205020404" pitchFamily="49" charset="0"/>
                <a:cs typeface="Courier New" panose="02070309020205020404" pitchFamily="49" charset="0"/>
              </a:rPr>
              <a:t>",</a:t>
            </a:r>
          </a:p>
          <a:p>
            <a:pPr marL="457200" lvl="1" indent="0">
              <a:buNone/>
            </a:pPr>
            <a:r>
              <a:rPr lang="en-US" sz="2800" dirty="0">
                <a:latin typeface="Courier New" panose="02070309020205020404" pitchFamily="49" charset="0"/>
                <a:cs typeface="Courier New" panose="02070309020205020404" pitchFamily="49" charset="0"/>
              </a:rPr>
              <a:t>path = "</a:t>
            </a:r>
            <a:r>
              <a:rPr lang="en-US" sz="2800" dirty="0" err="1">
                <a:solidFill>
                  <a:srgbClr val="00B050"/>
                </a:solidFill>
                <a:latin typeface="Courier New" panose="02070309020205020404" pitchFamily="49" charset="0"/>
                <a:cs typeface="Courier New" panose="02070309020205020404" pitchFamily="49" charset="0"/>
              </a:rPr>
              <a:t>api</a:t>
            </a:r>
            <a:r>
              <a:rPr lang="en-US" sz="2800" dirty="0">
                <a:solidFill>
                  <a:srgbClr val="00B050"/>
                </a:solidFill>
                <a:latin typeface="Courier New" panose="02070309020205020404" pitchFamily="49" charset="0"/>
                <a:cs typeface="Courier New" panose="02070309020205020404" pitchFamily="49" charset="0"/>
              </a:rPr>
              <a:t>/cheese/cheesecake</a:t>
            </a:r>
            <a:r>
              <a:rPr lang="en-US" sz="2800" dirty="0">
                <a:latin typeface="Courier New" panose="02070309020205020404" pitchFamily="49" charset="0"/>
                <a:cs typeface="Courier New" panose="02070309020205020404" pitchFamily="49" charset="0"/>
              </a:rPr>
              <a:t>", </a:t>
            </a:r>
          </a:p>
          <a:p>
            <a:pPr marL="457200" lvl="1" indent="0">
              <a:buFont typeface="Arial" panose="020B0604020202020204" pitchFamily="34" charset="0"/>
              <a:buNone/>
            </a:pPr>
            <a:r>
              <a:rPr lang="en-US" sz="2800" dirty="0">
                <a:latin typeface="Courier New" panose="02070309020205020404" pitchFamily="49" charset="0"/>
                <a:cs typeface="Courier New" panose="02070309020205020404" pitchFamily="49" charset="0"/>
              </a:rPr>
              <a:t>query = list(</a:t>
            </a:r>
            <a:r>
              <a:rPr lang="en-US" sz="2800" dirty="0">
                <a:solidFill>
                  <a:srgbClr val="7030A0"/>
                </a:solidFill>
                <a:latin typeface="Courier New" panose="02070309020205020404" pitchFamily="49" charset="0"/>
                <a:cs typeface="Courier New" panose="02070309020205020404" pitchFamily="49" charset="0"/>
              </a:rPr>
              <a:t>color = yellow</a:t>
            </a:r>
            <a:r>
              <a:rPr lang="en-US" sz="2800" dirty="0">
                <a:latin typeface="Courier New" panose="02070309020205020404" pitchFamily="49" charset="0"/>
                <a:cs typeface="Courier New" panose="02070309020205020404" pitchFamily="49" charset="0"/>
              </a:rPr>
              <a:t>, </a:t>
            </a:r>
            <a:br>
              <a:rPr lang="en-US" sz="2800" dirty="0">
                <a:latin typeface="Courier New" panose="02070309020205020404" pitchFamily="49" charset="0"/>
                <a:cs typeface="Courier New" panose="02070309020205020404" pitchFamily="49" charset="0"/>
              </a:rPr>
            </a:br>
            <a:r>
              <a:rPr lang="en-US" sz="2800" dirty="0">
                <a:latin typeface="Courier New" panose="02070309020205020404" pitchFamily="49" charset="0"/>
                <a:cs typeface="Courier New" panose="02070309020205020404" pitchFamily="49" charset="0"/>
              </a:rPr>
              <a:t>			 </a:t>
            </a:r>
            <a:r>
              <a:rPr lang="en-US" sz="2800" dirty="0">
                <a:solidFill>
                  <a:srgbClr val="7030A0"/>
                </a:solidFill>
                <a:latin typeface="Courier New" panose="02070309020205020404" pitchFamily="49" charset="0"/>
                <a:cs typeface="Courier New" panose="02070309020205020404" pitchFamily="49" charset="0"/>
              </a:rPr>
              <a:t>form = circular</a:t>
            </a:r>
            <a:r>
              <a:rPr lang="en-US" sz="2800" dirty="0">
                <a:latin typeface="Courier New" panose="02070309020205020404" pitchFamily="49" charset="0"/>
                <a:cs typeface="Courier New" panose="02070309020205020404" pitchFamily="49" charset="0"/>
              </a:rPr>
              <a:t>, </a:t>
            </a:r>
          </a:p>
          <a:p>
            <a:pPr marL="457200" lvl="1" indent="0">
              <a:buNone/>
            </a:pPr>
            <a:r>
              <a:rPr lang="en-US" sz="2800" dirty="0">
                <a:latin typeface="Courier New" panose="02070309020205020404" pitchFamily="49" charset="0"/>
                <a:cs typeface="Courier New" panose="02070309020205020404" pitchFamily="49" charset="0"/>
              </a:rPr>
              <a:t>			 </a:t>
            </a:r>
            <a:r>
              <a:rPr lang="en-US" sz="2800" dirty="0" err="1">
                <a:solidFill>
                  <a:srgbClr val="7030A0"/>
                </a:solidFill>
                <a:latin typeface="Courier New" panose="02070309020205020404" pitchFamily="49" charset="0"/>
                <a:cs typeface="Courier New" panose="02070309020205020404" pitchFamily="49" charset="0"/>
              </a:rPr>
              <a:t>api_key</a:t>
            </a:r>
            <a:r>
              <a:rPr lang="en-US" sz="2800" dirty="0">
                <a:solidFill>
                  <a:srgbClr val="7030A0"/>
                </a:solidFill>
                <a:latin typeface="Courier New" panose="02070309020205020404" pitchFamily="49" charset="0"/>
                <a:cs typeface="Courier New" panose="02070309020205020404" pitchFamily="49" charset="0"/>
              </a:rPr>
              <a:t> = </a:t>
            </a:r>
            <a:r>
              <a:rPr lang="en-US" sz="2800" dirty="0" err="1">
                <a:solidFill>
                  <a:srgbClr val="7030A0"/>
                </a:solidFill>
                <a:latin typeface="Courier New" panose="02070309020205020404" pitchFamily="49" charset="0"/>
                <a:cs typeface="Courier New" panose="02070309020205020404" pitchFamily="49" charset="0"/>
              </a:rPr>
              <a:t>viaSys.getenv</a:t>
            </a:r>
            <a:r>
              <a:rPr lang="en-US" sz="2800" dirty="0">
                <a:solidFill>
                  <a:srgbClr val="7030A0"/>
                </a:solidFill>
                <a:latin typeface="Courier New" panose="02070309020205020404" pitchFamily="49" charset="0"/>
                <a:cs typeface="Courier New" panose="02070309020205020404" pitchFamily="49" charset="0"/>
              </a:rPr>
              <a:t>("key")</a:t>
            </a:r>
            <a:r>
              <a:rPr lang="en-US" sz="28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8965981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0" presetClass="exit" presetSubtype="0" fill="hold" grpId="0" nodeType="withEffect">
                                  <p:stCondLst>
                                    <p:cond delay="0"/>
                                  </p:stCondLst>
                                  <p:childTnLst>
                                    <p:animEffect transition="out" filter="fade">
                                      <p:cBhvr>
                                        <p:cTn id="8" dur="10"/>
                                        <p:tgtEl>
                                          <p:spTgt spid="4">
                                            <p:txEl>
                                              <p:pRg st="0" end="0"/>
                                            </p:txEl>
                                          </p:spTgt>
                                        </p:tgtEl>
                                      </p:cBhvr>
                                    </p:animEffect>
                                    <p:set>
                                      <p:cBhvr>
                                        <p:cTn id="9" dur="1" fill="hold">
                                          <p:stCondLst>
                                            <p:cond delay="9"/>
                                          </p:stCondLst>
                                        </p:cTn>
                                        <p:tgtEl>
                                          <p:spTgt spid="4">
                                            <p:txEl>
                                              <p:pRg st="0" end="0"/>
                                            </p:txEl>
                                          </p:spTgt>
                                        </p:tgtEl>
                                        <p:attrNameLst>
                                          <p:attrName>style.visibility</p:attrName>
                                        </p:attrNameLst>
                                      </p:cBhvr>
                                      <p:to>
                                        <p:strVal val="hidden"/>
                                      </p:to>
                                    </p:set>
                                  </p:childTnLst>
                                </p:cTn>
                              </p:par>
                              <p:par>
                                <p:cTn id="10" presetID="10" presetClass="exit" presetSubtype="0" fill="hold" grpId="0" nodeType="withEffect">
                                  <p:stCondLst>
                                    <p:cond delay="0"/>
                                  </p:stCondLst>
                                  <p:childTnLst>
                                    <p:animEffect transition="out" filter="fade">
                                      <p:cBhvr>
                                        <p:cTn id="11" dur="10"/>
                                        <p:tgtEl>
                                          <p:spTgt spid="4">
                                            <p:txEl>
                                              <p:pRg st="1" end="1"/>
                                            </p:txEl>
                                          </p:spTgt>
                                        </p:tgtEl>
                                      </p:cBhvr>
                                    </p:animEffect>
                                    <p:set>
                                      <p:cBhvr>
                                        <p:cTn id="12" dur="1" fill="hold">
                                          <p:stCondLst>
                                            <p:cond delay="9"/>
                                          </p:stCondLst>
                                        </p:cTn>
                                        <p:tgtEl>
                                          <p:spTgt spid="4">
                                            <p:txEl>
                                              <p:pRg st="1" end="1"/>
                                            </p:txEl>
                                          </p:spTgt>
                                        </p:tgtEl>
                                        <p:attrNameLst>
                                          <p:attrName>style.visibility</p:attrName>
                                        </p:attrNameLst>
                                      </p:cBhvr>
                                      <p:to>
                                        <p:strVal val="hidden"/>
                                      </p:to>
                                    </p:set>
                                  </p:childTnLst>
                                </p:cTn>
                              </p:par>
                              <p:par>
                                <p:cTn id="13" presetID="10" presetClass="exit" presetSubtype="0" fill="hold" grpId="0" nodeType="withEffect">
                                  <p:stCondLst>
                                    <p:cond delay="0"/>
                                  </p:stCondLst>
                                  <p:childTnLst>
                                    <p:animEffect transition="out" filter="fade">
                                      <p:cBhvr>
                                        <p:cTn id="14" dur="10"/>
                                        <p:tgtEl>
                                          <p:spTgt spid="4">
                                            <p:txEl>
                                              <p:pRg st="2" end="2"/>
                                            </p:txEl>
                                          </p:spTgt>
                                        </p:tgtEl>
                                      </p:cBhvr>
                                    </p:animEffect>
                                    <p:set>
                                      <p:cBhvr>
                                        <p:cTn id="15" dur="1" fill="hold">
                                          <p:stCondLst>
                                            <p:cond delay="9"/>
                                          </p:stCondLst>
                                        </p:cTn>
                                        <p:tgtEl>
                                          <p:spTgt spid="4">
                                            <p:txEl>
                                              <p:pRg st="2" end="2"/>
                                            </p:txEl>
                                          </p:spTgt>
                                        </p:tgtEl>
                                        <p:attrNameLst>
                                          <p:attrName>style.visibility</p:attrName>
                                        </p:attrNameLst>
                                      </p:cBhvr>
                                      <p:to>
                                        <p:strVal val="hidden"/>
                                      </p:to>
                                    </p:set>
                                  </p:childTnLst>
                                </p:cTn>
                              </p:par>
                              <p:par>
                                <p:cTn id="16" presetID="10" presetClass="exit" presetSubtype="0" fill="hold" grpId="0" nodeType="withEffect">
                                  <p:stCondLst>
                                    <p:cond delay="0"/>
                                  </p:stCondLst>
                                  <p:childTnLst>
                                    <p:animEffect transition="out" filter="fade">
                                      <p:cBhvr>
                                        <p:cTn id="17" dur="10"/>
                                        <p:tgtEl>
                                          <p:spTgt spid="4">
                                            <p:txEl>
                                              <p:pRg st="3" end="3"/>
                                            </p:txEl>
                                          </p:spTgt>
                                        </p:tgtEl>
                                      </p:cBhvr>
                                    </p:animEffect>
                                    <p:set>
                                      <p:cBhvr>
                                        <p:cTn id="18" dur="1" fill="hold">
                                          <p:stCondLst>
                                            <p:cond delay="9"/>
                                          </p:stCondLst>
                                        </p:cTn>
                                        <p:tgtEl>
                                          <p:spTgt spid="4">
                                            <p:txEl>
                                              <p:pRg st="3" end="3"/>
                                            </p:txEl>
                                          </p:spTgt>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5" grpId="0"/>
      <p:bldP spid="9"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F53533D-F3BF-4A7C-BEB2-A61A1869C8EB}"/>
              </a:ext>
            </a:extLst>
          </p:cNvPr>
          <p:cNvSpPr>
            <a:spLocks noGrp="1"/>
          </p:cNvSpPr>
          <p:nvPr>
            <p:ph type="title"/>
          </p:nvPr>
        </p:nvSpPr>
        <p:spPr/>
        <p:txBody>
          <a:bodyPr/>
          <a:lstStyle/>
          <a:p>
            <a:r>
              <a:rPr lang="de-DE" dirty="0"/>
              <a:t>API </a:t>
            </a:r>
            <a:r>
              <a:rPr lang="de-DE" dirty="0" err="1"/>
              <a:t>response</a:t>
            </a:r>
            <a:endParaRPr lang="de-DE" dirty="0">
              <a:latin typeface="Courier New" panose="02070309020205020404" pitchFamily="49" charset="0"/>
              <a:cs typeface="Courier New" panose="02070309020205020404" pitchFamily="49" charset="0"/>
            </a:endParaRPr>
          </a:p>
        </p:txBody>
      </p:sp>
      <p:sp>
        <p:nvSpPr>
          <p:cNvPr id="7" name="Content Placeholder 6">
            <a:extLst>
              <a:ext uri="{FF2B5EF4-FFF2-40B4-BE49-F238E27FC236}">
                <a16:creationId xmlns:a16="http://schemas.microsoft.com/office/drawing/2014/main" id="{CD00A22E-C165-8820-0B81-83B0F5026B7F}"/>
              </a:ext>
            </a:extLst>
          </p:cNvPr>
          <p:cNvSpPr>
            <a:spLocks noGrp="1"/>
          </p:cNvSpPr>
          <p:nvPr>
            <p:ph idx="1"/>
          </p:nvPr>
        </p:nvSpPr>
        <p:spPr/>
        <p:txBody>
          <a:bodyPr>
            <a:normAutofit/>
          </a:bodyPr>
          <a:lstStyle/>
          <a:p>
            <a:pPr marL="0" indent="0">
              <a:buNone/>
            </a:pPr>
            <a:endParaRPr lang="en-DE" dirty="0"/>
          </a:p>
          <a:p>
            <a:endParaRPr lang="en-DE" dirty="0"/>
          </a:p>
          <a:p>
            <a:endParaRPr lang="en-DE" dirty="0"/>
          </a:p>
          <a:p>
            <a:pPr marL="0" indent="0">
              <a:buNone/>
            </a:pPr>
            <a:endParaRPr lang="en-DE" dirty="0"/>
          </a:p>
          <a:p>
            <a:r>
              <a:rPr lang="en-US" dirty="0"/>
              <a:t>An HTTP status code (200 is what you want)</a:t>
            </a:r>
          </a:p>
          <a:p>
            <a:r>
              <a:rPr lang="en-US" dirty="0"/>
              <a:t>Headers</a:t>
            </a:r>
          </a:p>
          <a:p>
            <a:r>
              <a:rPr lang="en-US" dirty="0"/>
              <a:t>A body typically consisting of XML, JSON, plain text, HTML, or some kind of binary representation.</a:t>
            </a:r>
          </a:p>
          <a:p>
            <a:pPr marL="0" indent="0">
              <a:buNone/>
            </a:pPr>
            <a:r>
              <a:rPr lang="en-US" dirty="0"/>
              <a:t>	Extract body using </a:t>
            </a:r>
            <a:r>
              <a:rPr lang="en-US" dirty="0">
                <a:latin typeface="Courier New" panose="02070309020205020404" pitchFamily="49" charset="0"/>
                <a:cs typeface="Courier New" panose="02070309020205020404" pitchFamily="49" charset="0"/>
              </a:rPr>
              <a:t>content()</a:t>
            </a:r>
            <a:r>
              <a:rPr lang="en-US" dirty="0"/>
              <a:t> from the </a:t>
            </a:r>
            <a:r>
              <a:rPr lang="en-US" dirty="0" err="1">
                <a:latin typeface="Courier New" panose="02070309020205020404" pitchFamily="49" charset="0"/>
                <a:cs typeface="Courier New" panose="02070309020205020404" pitchFamily="49" charset="0"/>
              </a:rPr>
              <a:t>httr</a:t>
            </a:r>
            <a:r>
              <a:rPr lang="en-US" dirty="0"/>
              <a:t> package</a:t>
            </a:r>
          </a:p>
        </p:txBody>
      </p:sp>
      <p:pic>
        <p:nvPicPr>
          <p:cNvPr id="4" name="Graphic 3">
            <a:extLst>
              <a:ext uri="{FF2B5EF4-FFF2-40B4-BE49-F238E27FC236}">
                <a16:creationId xmlns:a16="http://schemas.microsoft.com/office/drawing/2014/main" id="{AA4E70F1-8C6A-1E8F-E81C-17607552C1C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911907" y="1343818"/>
            <a:ext cx="4410075" cy="1828800"/>
          </a:xfrm>
          <a:prstGeom prst="rect">
            <a:avLst/>
          </a:prstGeom>
        </p:spPr>
      </p:pic>
    </p:spTree>
    <p:extLst>
      <p:ext uri="{BB962C8B-B14F-4D97-AF65-F5344CB8AC3E}">
        <p14:creationId xmlns:p14="http://schemas.microsoft.com/office/powerpoint/2010/main" val="20758288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3C34C76-48A5-7C05-F987-1DAC4B58F98F}"/>
              </a:ext>
            </a:extLst>
          </p:cNvPr>
          <p:cNvSpPr>
            <a:spLocks noGrp="1"/>
          </p:cNvSpPr>
          <p:nvPr>
            <p:ph type="ctrTitle"/>
          </p:nvPr>
        </p:nvSpPr>
        <p:spPr/>
        <p:txBody>
          <a:bodyPr>
            <a:normAutofit/>
          </a:bodyPr>
          <a:lstStyle/>
          <a:p>
            <a:r>
              <a:rPr lang="de-DE" dirty="0" err="1">
                <a:latin typeface="Tahoma" panose="020B0604030504040204" pitchFamily="34" charset="0"/>
                <a:ea typeface="Tahoma" panose="020B0604030504040204" pitchFamily="34" charset="0"/>
                <a:cs typeface="Tahoma" panose="020B0604030504040204" pitchFamily="34" charset="0"/>
              </a:rPr>
              <a:t>What</a:t>
            </a:r>
            <a:r>
              <a:rPr lang="de-DE" dirty="0">
                <a:latin typeface="Tahoma" panose="020B0604030504040204" pitchFamily="34" charset="0"/>
                <a:ea typeface="Tahoma" panose="020B0604030504040204" pitchFamily="34" charset="0"/>
                <a:cs typeface="Tahoma" panose="020B0604030504040204" pitchFamily="34" charset="0"/>
              </a:rPr>
              <a:t> </a:t>
            </a:r>
            <a:r>
              <a:rPr lang="de-DE" dirty="0" err="1">
                <a:latin typeface="Tahoma" panose="020B0604030504040204" pitchFamily="34" charset="0"/>
                <a:ea typeface="Tahoma" panose="020B0604030504040204" pitchFamily="34" charset="0"/>
                <a:cs typeface="Tahoma" panose="020B0604030504040204" pitchFamily="34" charset="0"/>
              </a:rPr>
              <a:t>is</a:t>
            </a:r>
            <a:r>
              <a:rPr lang="de-DE" dirty="0">
                <a:latin typeface="Tahoma" panose="020B0604030504040204" pitchFamily="34" charset="0"/>
                <a:ea typeface="Tahoma" panose="020B0604030504040204" pitchFamily="34" charset="0"/>
                <a:cs typeface="Tahoma" panose="020B0604030504040204" pitchFamily="34" charset="0"/>
              </a:rPr>
              <a:t> digital </a:t>
            </a:r>
            <a:r>
              <a:rPr lang="de-DE" dirty="0" err="1">
                <a:latin typeface="Tahoma" panose="020B0604030504040204" pitchFamily="34" charset="0"/>
                <a:ea typeface="Tahoma" panose="020B0604030504040204" pitchFamily="34" charset="0"/>
                <a:cs typeface="Tahoma" panose="020B0604030504040204" pitchFamily="34" charset="0"/>
              </a:rPr>
              <a:t>trace</a:t>
            </a:r>
            <a:r>
              <a:rPr lang="de-DE" dirty="0">
                <a:latin typeface="Tahoma" panose="020B0604030504040204" pitchFamily="34" charset="0"/>
                <a:ea typeface="Tahoma" panose="020B0604030504040204" pitchFamily="34" charset="0"/>
                <a:cs typeface="Tahoma" panose="020B0604030504040204" pitchFamily="34" charset="0"/>
              </a:rPr>
              <a:t> </a:t>
            </a:r>
            <a:r>
              <a:rPr lang="de-DE" dirty="0" err="1">
                <a:latin typeface="Tahoma" panose="020B0604030504040204" pitchFamily="34" charset="0"/>
                <a:ea typeface="Tahoma" panose="020B0604030504040204" pitchFamily="34" charset="0"/>
                <a:cs typeface="Tahoma" panose="020B0604030504040204" pitchFamily="34" charset="0"/>
              </a:rPr>
              <a:t>data</a:t>
            </a:r>
            <a:r>
              <a:rPr lang="de-DE" dirty="0">
                <a:latin typeface="Tahoma" panose="020B0604030504040204" pitchFamily="34" charset="0"/>
                <a:ea typeface="Tahoma" panose="020B0604030504040204" pitchFamily="34" charset="0"/>
                <a:cs typeface="Tahoma" panose="020B0604030504040204" pitchFamily="34" charset="0"/>
              </a:rPr>
              <a:t> and </a:t>
            </a:r>
            <a:r>
              <a:rPr lang="de-DE" dirty="0" err="1">
                <a:latin typeface="Tahoma" panose="020B0604030504040204" pitchFamily="34" charset="0"/>
                <a:ea typeface="Tahoma" panose="020B0604030504040204" pitchFamily="34" charset="0"/>
                <a:cs typeface="Tahoma" panose="020B0604030504040204" pitchFamily="34" charset="0"/>
              </a:rPr>
              <a:t>how</a:t>
            </a:r>
            <a:r>
              <a:rPr lang="de-DE" dirty="0">
                <a:latin typeface="Tahoma" panose="020B0604030504040204" pitchFamily="34" charset="0"/>
                <a:ea typeface="Tahoma" panose="020B0604030504040204" pitchFamily="34" charset="0"/>
                <a:cs typeface="Tahoma" panose="020B0604030504040204" pitchFamily="34" charset="0"/>
              </a:rPr>
              <a:t> do </a:t>
            </a:r>
            <a:r>
              <a:rPr lang="de-DE" dirty="0" err="1">
                <a:latin typeface="Tahoma" panose="020B0604030504040204" pitchFamily="34" charset="0"/>
                <a:ea typeface="Tahoma" panose="020B0604030504040204" pitchFamily="34" charset="0"/>
                <a:cs typeface="Tahoma" panose="020B0604030504040204" pitchFamily="34" charset="0"/>
              </a:rPr>
              <a:t>we</a:t>
            </a:r>
            <a:r>
              <a:rPr lang="de-DE" dirty="0">
                <a:latin typeface="Tahoma" panose="020B0604030504040204" pitchFamily="34" charset="0"/>
                <a:ea typeface="Tahoma" panose="020B0604030504040204" pitchFamily="34" charset="0"/>
                <a:cs typeface="Tahoma" panose="020B0604030504040204" pitchFamily="34" charset="0"/>
              </a:rPr>
              <a:t> </a:t>
            </a:r>
            <a:r>
              <a:rPr lang="de-DE" dirty="0" err="1">
                <a:latin typeface="Tahoma" panose="020B0604030504040204" pitchFamily="34" charset="0"/>
                <a:ea typeface="Tahoma" panose="020B0604030504040204" pitchFamily="34" charset="0"/>
                <a:cs typeface="Tahoma" panose="020B0604030504040204" pitchFamily="34" charset="0"/>
              </a:rPr>
              <a:t>collect</a:t>
            </a:r>
            <a:r>
              <a:rPr lang="de-DE" dirty="0">
                <a:latin typeface="Tahoma" panose="020B0604030504040204" pitchFamily="34" charset="0"/>
                <a:ea typeface="Tahoma" panose="020B0604030504040204" pitchFamily="34" charset="0"/>
                <a:cs typeface="Tahoma" panose="020B0604030504040204" pitchFamily="34" charset="0"/>
              </a:rPr>
              <a:t> </a:t>
            </a:r>
            <a:r>
              <a:rPr lang="de-DE" dirty="0" err="1">
                <a:latin typeface="Tahoma" panose="020B0604030504040204" pitchFamily="34" charset="0"/>
                <a:ea typeface="Tahoma" panose="020B0604030504040204" pitchFamily="34" charset="0"/>
                <a:cs typeface="Tahoma" panose="020B0604030504040204" pitchFamily="34" charset="0"/>
              </a:rPr>
              <a:t>it</a:t>
            </a:r>
            <a:r>
              <a:rPr lang="de-DE" dirty="0">
                <a:latin typeface="Tahoma" panose="020B0604030504040204" pitchFamily="34" charset="0"/>
                <a:ea typeface="Tahoma" panose="020B0604030504040204" pitchFamily="34" charset="0"/>
                <a:cs typeface="Tahoma" panose="020B0604030504040204" pitchFamily="34" charset="0"/>
              </a:rPr>
              <a:t>?</a:t>
            </a: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5" name="Subtitle 4">
            <a:extLst>
              <a:ext uri="{FF2B5EF4-FFF2-40B4-BE49-F238E27FC236}">
                <a16:creationId xmlns:a16="http://schemas.microsoft.com/office/drawing/2014/main" id="{82CA05FB-0161-905E-D574-A1464D308640}"/>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2121982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3">
            <a:extLst>
              <a:ext uri="{FF2B5EF4-FFF2-40B4-BE49-F238E27FC236}">
                <a16:creationId xmlns:a16="http://schemas.microsoft.com/office/drawing/2014/main" id="{4F3A29FA-DC65-8C48-5904-70FC7D11AAFF}"/>
              </a:ext>
            </a:extLst>
          </p:cNvPr>
          <p:cNvSpPr txBox="1">
            <a:spLocks/>
          </p:cNvSpPr>
          <p:nvPr/>
        </p:nvSpPr>
        <p:spPr>
          <a:xfrm>
            <a:off x="839787" y="880203"/>
            <a:ext cx="5157787" cy="82391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dirty="0"/>
              <a:t>API</a:t>
            </a:r>
          </a:p>
        </p:txBody>
      </p:sp>
      <p:sp>
        <p:nvSpPr>
          <p:cNvPr id="7" name="Content Placeholder 4">
            <a:extLst>
              <a:ext uri="{FF2B5EF4-FFF2-40B4-BE49-F238E27FC236}">
                <a16:creationId xmlns:a16="http://schemas.microsoft.com/office/drawing/2014/main" id="{1CD6DE9B-24CE-9BEF-C064-CAB3FF5EF17F}"/>
              </a:ext>
            </a:extLst>
          </p:cNvPr>
          <p:cNvSpPr txBox="1">
            <a:spLocks/>
          </p:cNvSpPr>
          <p:nvPr/>
        </p:nvSpPr>
        <p:spPr>
          <a:xfrm>
            <a:off x="839788" y="1699442"/>
            <a:ext cx="10512425" cy="4710411"/>
          </a:xfrm>
          <a:prstGeom prst="rect">
            <a:avLst/>
          </a:prstGeom>
        </p:spPr>
        <p:txBody>
          <a:bodyPr>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a:t>Use the API provided by </a:t>
            </a:r>
            <a:r>
              <a:rPr lang="en-US" sz="2400" dirty="0">
                <a:hlinkClick r:id="rId2"/>
              </a:rPr>
              <a:t>https://api.congress.gov/</a:t>
            </a:r>
            <a:r>
              <a:rPr lang="en-DE" sz="2400" dirty="0"/>
              <a:t> </a:t>
            </a:r>
            <a:r>
              <a:rPr lang="en-US" sz="2400" dirty="0"/>
              <a:t>to get </a:t>
            </a:r>
            <a:r>
              <a:rPr lang="en-DE" sz="2400" dirty="0"/>
              <a:t>n</a:t>
            </a:r>
            <a:r>
              <a:rPr lang="en-US" sz="2400" dirty="0" err="1"/>
              <a:t>ames</a:t>
            </a:r>
            <a:r>
              <a:rPr lang="en-US" sz="2400" dirty="0"/>
              <a:t> and other information on </a:t>
            </a:r>
            <a:r>
              <a:rPr lang="en-US" sz="2400" b="1" dirty="0"/>
              <a:t>members</a:t>
            </a:r>
            <a:r>
              <a:rPr lang="en-US" sz="2400" dirty="0"/>
              <a:t> of congress.</a:t>
            </a:r>
            <a:r>
              <a:rPr lang="en-DE" sz="2400" dirty="0"/>
              <a:t> </a:t>
            </a:r>
            <a:r>
              <a:rPr lang="en-US" sz="2400" dirty="0"/>
              <a:t>Save the resulting data on your hard drive.</a:t>
            </a:r>
            <a:endParaRPr lang="en-DE" sz="2400" dirty="0"/>
          </a:p>
          <a:p>
            <a:pPr marL="0" indent="0">
              <a:buNone/>
            </a:pPr>
            <a:endParaRPr lang="en-DE" sz="2400" dirty="0"/>
          </a:p>
          <a:p>
            <a:pPr marL="0" indent="0">
              <a:buNone/>
            </a:pPr>
            <a:r>
              <a:rPr lang="en-US" sz="2400" dirty="0"/>
              <a:t>Bonus: Congress has had 2,516 members not 250.</a:t>
            </a:r>
            <a:endParaRPr lang="en-DE" sz="2400" dirty="0"/>
          </a:p>
          <a:p>
            <a:pPr marL="0" indent="0">
              <a:buNone/>
            </a:pPr>
            <a:endParaRPr lang="en-DE" sz="2400" dirty="0"/>
          </a:p>
          <a:p>
            <a:pPr marL="0" indent="0">
              <a:buNone/>
            </a:pPr>
            <a:r>
              <a:rPr lang="en-US" sz="2400" dirty="0"/>
              <a:t>Optional task</a:t>
            </a:r>
            <a:r>
              <a:rPr lang="en-DE" sz="2400" dirty="0"/>
              <a:t>: </a:t>
            </a:r>
            <a:r>
              <a:rPr lang="en-US" sz="2400" dirty="0"/>
              <a:t>Congressional records from 2020 to 2023</a:t>
            </a:r>
            <a:r>
              <a:rPr lang="en-DE" sz="2400" dirty="0"/>
              <a:t>. </a:t>
            </a:r>
            <a:r>
              <a:rPr lang="en-US" sz="2400" dirty="0"/>
              <a:t>Save the resulting data on your hard drive.</a:t>
            </a:r>
            <a:endParaRPr lang="en-DE" sz="2400" dirty="0"/>
          </a:p>
          <a:p>
            <a:pPr marL="0" indent="0">
              <a:buNone/>
            </a:pPr>
            <a:r>
              <a:rPr lang="en-US" sz="2400" i="1" dirty="0"/>
              <a:t>NOTE: The data might look messy, but we will deal with that tomorrow!</a:t>
            </a:r>
            <a:endParaRPr lang="en-DE" sz="2400" i="1" dirty="0"/>
          </a:p>
          <a:p>
            <a:pPr marL="0" indent="0">
              <a:buNone/>
            </a:pPr>
            <a:r>
              <a:rPr lang="en-US" sz="2400" i="1" dirty="0"/>
              <a:t>NOTE: Don’t forget to include a time delay between API requests!.</a:t>
            </a:r>
            <a:endParaRPr lang="de-DE" sz="2400" i="1" dirty="0"/>
          </a:p>
          <a:p>
            <a:pPr marL="0" indent="0">
              <a:buNone/>
            </a:pPr>
            <a:endParaRPr lang="en-DE" sz="2400" dirty="0"/>
          </a:p>
          <a:p>
            <a:pPr marL="0" indent="0">
              <a:buNone/>
            </a:pPr>
            <a:r>
              <a:rPr lang="de-DE" sz="3200" b="1" dirty="0"/>
              <a:t>https://github.com/StefanMunnes/SICSS</a:t>
            </a:r>
            <a:r>
              <a:rPr lang="de-DE" sz="3200" b="1"/>
              <a:t>_2023</a:t>
            </a:r>
            <a:endParaRPr lang="de-DE" sz="3200" b="1" dirty="0"/>
          </a:p>
        </p:txBody>
      </p:sp>
      <p:sp>
        <p:nvSpPr>
          <p:cNvPr id="8" name="Title 1">
            <a:extLst>
              <a:ext uri="{FF2B5EF4-FFF2-40B4-BE49-F238E27FC236}">
                <a16:creationId xmlns:a16="http://schemas.microsoft.com/office/drawing/2014/main" id="{4051415A-7868-9195-66EC-99F21C975A0B}"/>
              </a:ext>
            </a:extLst>
          </p:cNvPr>
          <p:cNvSpPr txBox="1">
            <a:spLocks/>
          </p:cNvSpPr>
          <p:nvPr/>
        </p:nvSpPr>
        <p:spPr>
          <a:xfrm>
            <a:off x="839788" y="51617"/>
            <a:ext cx="10515600" cy="823913"/>
          </a:xfrm>
          <a:prstGeom prst="rect">
            <a:avLst/>
          </a:prstGeom>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a:t>Tasks</a:t>
            </a:r>
            <a:endParaRPr lang="en-US" dirty="0"/>
          </a:p>
        </p:txBody>
      </p:sp>
    </p:spTree>
    <p:extLst>
      <p:ext uri="{BB962C8B-B14F-4D97-AF65-F5344CB8AC3E}">
        <p14:creationId xmlns:p14="http://schemas.microsoft.com/office/powerpoint/2010/main" val="42757177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9077B47-4460-405A-9F15-B50A8C88F71C}"/>
              </a:ext>
            </a:extLst>
          </p:cNvPr>
          <p:cNvSpPr>
            <a:spLocks noGrp="1"/>
          </p:cNvSpPr>
          <p:nvPr>
            <p:ph type="ctrTitle"/>
          </p:nvPr>
        </p:nvSpPr>
        <p:spPr/>
        <p:txBody>
          <a:bodyPr/>
          <a:lstStyle/>
          <a:p>
            <a:r>
              <a:rPr lang="de-DE" dirty="0"/>
              <a:t>Web </a:t>
            </a:r>
            <a:r>
              <a:rPr lang="de-DE" dirty="0" err="1"/>
              <a:t>Scraping</a:t>
            </a:r>
            <a:r>
              <a:rPr lang="de-DE" dirty="0"/>
              <a:t> Intro</a:t>
            </a:r>
          </a:p>
        </p:txBody>
      </p:sp>
      <p:sp>
        <p:nvSpPr>
          <p:cNvPr id="3" name="Untertitel 2">
            <a:extLst>
              <a:ext uri="{FF2B5EF4-FFF2-40B4-BE49-F238E27FC236}">
                <a16:creationId xmlns:a16="http://schemas.microsoft.com/office/drawing/2014/main" id="{6E7014FE-6FAB-4035-A95B-2C85E1E9710C}"/>
              </a:ext>
            </a:extLst>
          </p:cNvPr>
          <p:cNvSpPr>
            <a:spLocks noGrp="1"/>
          </p:cNvSpPr>
          <p:nvPr>
            <p:ph type="subTitle" idx="1"/>
          </p:nvPr>
        </p:nvSpPr>
        <p:spPr/>
        <p:txBody>
          <a:bodyPr/>
          <a:lstStyle/>
          <a:p>
            <a:endParaRPr lang="de-DE"/>
          </a:p>
        </p:txBody>
      </p:sp>
    </p:spTree>
    <p:extLst>
      <p:ext uri="{BB962C8B-B14F-4D97-AF65-F5344CB8AC3E}">
        <p14:creationId xmlns:p14="http://schemas.microsoft.com/office/powerpoint/2010/main" val="109615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F53533D-F3BF-4A7C-BEB2-A61A1869C8EB}"/>
              </a:ext>
            </a:extLst>
          </p:cNvPr>
          <p:cNvSpPr>
            <a:spLocks noGrp="1"/>
          </p:cNvSpPr>
          <p:nvPr>
            <p:ph type="title"/>
          </p:nvPr>
        </p:nvSpPr>
        <p:spPr/>
        <p:txBody>
          <a:bodyPr/>
          <a:lstStyle/>
          <a:p>
            <a:r>
              <a:rPr lang="de-DE" dirty="0" err="1"/>
              <a:t>What</a:t>
            </a:r>
            <a:r>
              <a:rPr lang="de-DE" dirty="0"/>
              <a:t> </a:t>
            </a:r>
            <a:r>
              <a:rPr lang="de-DE" dirty="0" err="1"/>
              <a:t>is</a:t>
            </a:r>
            <a:r>
              <a:rPr lang="de-DE" dirty="0"/>
              <a:t> web </a:t>
            </a:r>
            <a:r>
              <a:rPr lang="de-DE" dirty="0" err="1"/>
              <a:t>scraping</a:t>
            </a:r>
            <a:endParaRPr lang="de-DE" dirty="0"/>
          </a:p>
        </p:txBody>
      </p:sp>
      <p:sp>
        <p:nvSpPr>
          <p:cNvPr id="3" name="Inhaltsplatzhalter 2">
            <a:extLst>
              <a:ext uri="{FF2B5EF4-FFF2-40B4-BE49-F238E27FC236}">
                <a16:creationId xmlns:a16="http://schemas.microsoft.com/office/drawing/2014/main" id="{FBC5648F-BD97-40F7-946D-1257EA6D722F}"/>
              </a:ext>
            </a:extLst>
          </p:cNvPr>
          <p:cNvSpPr>
            <a:spLocks noGrp="1"/>
          </p:cNvSpPr>
          <p:nvPr>
            <p:ph idx="1"/>
          </p:nvPr>
        </p:nvSpPr>
        <p:spPr/>
        <p:txBody>
          <a:bodyPr/>
          <a:lstStyle/>
          <a:p>
            <a:r>
              <a:rPr lang="de-DE" dirty="0" err="1"/>
              <a:t>Automated</a:t>
            </a:r>
            <a:r>
              <a:rPr lang="de-DE" dirty="0"/>
              <a:t> </a:t>
            </a:r>
            <a:r>
              <a:rPr lang="de-DE" dirty="0" err="1"/>
              <a:t>extraction</a:t>
            </a:r>
            <a:r>
              <a:rPr lang="de-DE" dirty="0"/>
              <a:t> </a:t>
            </a:r>
            <a:r>
              <a:rPr lang="de-DE" dirty="0" err="1"/>
              <a:t>of</a:t>
            </a:r>
            <a:r>
              <a:rPr lang="de-DE" dirty="0"/>
              <a:t> </a:t>
            </a:r>
            <a:r>
              <a:rPr lang="de-DE" dirty="0" err="1"/>
              <a:t>data</a:t>
            </a:r>
            <a:r>
              <a:rPr lang="de-DE" dirty="0"/>
              <a:t> </a:t>
            </a:r>
            <a:r>
              <a:rPr lang="de-DE" dirty="0" err="1"/>
              <a:t>from</a:t>
            </a:r>
            <a:r>
              <a:rPr lang="de-DE" dirty="0"/>
              <a:t> </a:t>
            </a:r>
            <a:r>
              <a:rPr lang="de-DE" dirty="0" err="1"/>
              <a:t>websites</a:t>
            </a:r>
            <a:r>
              <a:rPr lang="de-DE" dirty="0"/>
              <a:t> </a:t>
            </a:r>
          </a:p>
          <a:p>
            <a:r>
              <a:rPr lang="de-DE" dirty="0"/>
              <a:t>Data </a:t>
            </a:r>
            <a:r>
              <a:rPr lang="de-DE" dirty="0" err="1"/>
              <a:t>can</a:t>
            </a:r>
            <a:r>
              <a:rPr lang="de-DE" dirty="0"/>
              <a:t> </a:t>
            </a:r>
            <a:r>
              <a:rPr lang="de-DE" dirty="0" err="1"/>
              <a:t>be</a:t>
            </a:r>
            <a:r>
              <a:rPr lang="de-DE" dirty="0"/>
              <a:t> </a:t>
            </a:r>
            <a:r>
              <a:rPr lang="de-DE" dirty="0" err="1"/>
              <a:t>text</a:t>
            </a:r>
            <a:r>
              <a:rPr lang="de-DE" dirty="0"/>
              <a:t>, </a:t>
            </a:r>
            <a:r>
              <a:rPr lang="de-DE" dirty="0" err="1"/>
              <a:t>images</a:t>
            </a:r>
            <a:r>
              <a:rPr lang="de-DE" dirty="0"/>
              <a:t>, links, and </a:t>
            </a:r>
            <a:r>
              <a:rPr lang="de-DE" dirty="0" err="1"/>
              <a:t>more</a:t>
            </a:r>
            <a:endParaRPr lang="de-DE" dirty="0"/>
          </a:p>
          <a:p>
            <a:r>
              <a:rPr lang="de-DE" dirty="0"/>
              <a:t>Alternative </a:t>
            </a:r>
            <a:r>
              <a:rPr lang="de-DE" dirty="0" err="1"/>
              <a:t>to</a:t>
            </a:r>
            <a:r>
              <a:rPr lang="de-DE" dirty="0"/>
              <a:t> </a:t>
            </a:r>
            <a:r>
              <a:rPr lang="de-DE" dirty="0" err="1"/>
              <a:t>manually</a:t>
            </a:r>
            <a:r>
              <a:rPr lang="de-DE" dirty="0"/>
              <a:t> </a:t>
            </a:r>
            <a:r>
              <a:rPr lang="de-DE" dirty="0" err="1"/>
              <a:t>copying</a:t>
            </a:r>
            <a:r>
              <a:rPr lang="de-DE" dirty="0"/>
              <a:t> </a:t>
            </a:r>
            <a:r>
              <a:rPr lang="de-DE" dirty="0" err="1"/>
              <a:t>information</a:t>
            </a:r>
            <a:r>
              <a:rPr lang="de-DE" dirty="0"/>
              <a:t> </a:t>
            </a:r>
            <a:r>
              <a:rPr lang="de-DE" dirty="0" err="1"/>
              <a:t>from</a:t>
            </a:r>
            <a:r>
              <a:rPr lang="de-DE" dirty="0"/>
              <a:t> </a:t>
            </a:r>
            <a:r>
              <a:rPr lang="de-DE" dirty="0" err="1"/>
              <a:t>websites</a:t>
            </a:r>
            <a:r>
              <a:rPr lang="de-DE" dirty="0"/>
              <a:t> </a:t>
            </a:r>
            <a:endParaRPr lang="de-DE" dirty="0">
              <a:sym typeface="Wingdings" panose="05000000000000000000" pitchFamily="2" charset="2"/>
            </a:endParaRPr>
          </a:p>
          <a:p>
            <a:pPr marL="457200" lvl="1" indent="0">
              <a:buNone/>
            </a:pPr>
            <a:r>
              <a:rPr lang="de-DE" dirty="0">
                <a:sym typeface="Wingdings" panose="05000000000000000000" pitchFamily="2" charset="2"/>
              </a:rPr>
              <a:t> </a:t>
            </a:r>
            <a:r>
              <a:rPr lang="de-DE" dirty="0" err="1">
                <a:sym typeface="Wingdings" panose="05000000000000000000" pitchFamily="2" charset="2"/>
              </a:rPr>
              <a:t>Enabling</a:t>
            </a:r>
            <a:r>
              <a:rPr lang="de-DE" dirty="0">
                <a:sym typeface="Wingdings" panose="05000000000000000000" pitchFamily="2" charset="2"/>
              </a:rPr>
              <a:t> </a:t>
            </a:r>
            <a:r>
              <a:rPr lang="de-DE" dirty="0" err="1">
                <a:sym typeface="Wingdings" panose="05000000000000000000" pitchFamily="2" charset="2"/>
              </a:rPr>
              <a:t>the</a:t>
            </a:r>
            <a:r>
              <a:rPr lang="de-DE" dirty="0">
                <a:sym typeface="Wingdings" panose="05000000000000000000" pitchFamily="2" charset="2"/>
              </a:rPr>
              <a:t> </a:t>
            </a:r>
            <a:r>
              <a:rPr lang="de-DE" dirty="0" err="1">
                <a:sym typeface="Wingdings" panose="05000000000000000000" pitchFamily="2" charset="2"/>
              </a:rPr>
              <a:t>extraction</a:t>
            </a:r>
            <a:r>
              <a:rPr lang="de-DE" dirty="0">
                <a:sym typeface="Wingdings" panose="05000000000000000000" pitchFamily="2" charset="2"/>
              </a:rPr>
              <a:t> </a:t>
            </a:r>
            <a:r>
              <a:rPr lang="de-DE" dirty="0" err="1">
                <a:sym typeface="Wingdings" panose="05000000000000000000" pitchFamily="2" charset="2"/>
              </a:rPr>
              <a:t>of</a:t>
            </a:r>
            <a:r>
              <a:rPr lang="de-DE" dirty="0">
                <a:sym typeface="Wingdings" panose="05000000000000000000" pitchFamily="2" charset="2"/>
              </a:rPr>
              <a:t> large </a:t>
            </a:r>
            <a:r>
              <a:rPr lang="de-DE" dirty="0" err="1">
                <a:sym typeface="Wingdings" panose="05000000000000000000" pitchFamily="2" charset="2"/>
              </a:rPr>
              <a:t>amounts</a:t>
            </a:r>
            <a:r>
              <a:rPr lang="de-DE" dirty="0">
                <a:sym typeface="Wingdings" panose="05000000000000000000" pitchFamily="2" charset="2"/>
              </a:rPr>
              <a:t> </a:t>
            </a:r>
            <a:r>
              <a:rPr lang="de-DE" dirty="0" err="1">
                <a:sym typeface="Wingdings" panose="05000000000000000000" pitchFamily="2" charset="2"/>
              </a:rPr>
              <a:t>of</a:t>
            </a:r>
            <a:r>
              <a:rPr lang="de-DE" dirty="0">
                <a:sym typeface="Wingdings" panose="05000000000000000000" pitchFamily="2" charset="2"/>
              </a:rPr>
              <a:t> </a:t>
            </a:r>
            <a:r>
              <a:rPr lang="de-DE" dirty="0" err="1">
                <a:sym typeface="Wingdings" panose="05000000000000000000" pitchFamily="2" charset="2"/>
              </a:rPr>
              <a:t>up</a:t>
            </a:r>
            <a:r>
              <a:rPr lang="de-DE" dirty="0">
                <a:sym typeface="Wingdings" panose="05000000000000000000" pitchFamily="2" charset="2"/>
              </a:rPr>
              <a:t> </a:t>
            </a:r>
            <a:r>
              <a:rPr lang="de-DE" dirty="0" err="1">
                <a:sym typeface="Wingdings" panose="05000000000000000000" pitchFamily="2" charset="2"/>
              </a:rPr>
              <a:t>to</a:t>
            </a:r>
            <a:r>
              <a:rPr lang="de-DE" dirty="0">
                <a:sym typeface="Wingdings" panose="05000000000000000000" pitchFamily="2" charset="2"/>
              </a:rPr>
              <a:t> date </a:t>
            </a:r>
            <a:r>
              <a:rPr lang="de-DE" dirty="0" err="1">
                <a:sym typeface="Wingdings" panose="05000000000000000000" pitchFamily="2" charset="2"/>
              </a:rPr>
              <a:t>data</a:t>
            </a:r>
            <a:endParaRPr lang="de-DE" dirty="0"/>
          </a:p>
        </p:txBody>
      </p:sp>
    </p:spTree>
    <p:extLst>
      <p:ext uri="{BB962C8B-B14F-4D97-AF65-F5344CB8AC3E}">
        <p14:creationId xmlns:p14="http://schemas.microsoft.com/office/powerpoint/2010/main" val="41453287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C31216D-BBF2-48B1-9485-585175AC528B}"/>
              </a:ext>
            </a:extLst>
          </p:cNvPr>
          <p:cNvSpPr>
            <a:spLocks noGrp="1"/>
          </p:cNvSpPr>
          <p:nvPr>
            <p:ph type="title"/>
          </p:nvPr>
        </p:nvSpPr>
        <p:spPr/>
        <p:txBody>
          <a:bodyPr/>
          <a:lstStyle/>
          <a:p>
            <a:r>
              <a:rPr lang="de-DE" dirty="0"/>
              <a:t>But </a:t>
            </a:r>
            <a:r>
              <a:rPr lang="de-DE" dirty="0" err="1"/>
              <a:t>how</a:t>
            </a:r>
            <a:r>
              <a:rPr lang="de-DE" dirty="0"/>
              <a:t>?</a:t>
            </a:r>
          </a:p>
        </p:txBody>
      </p:sp>
      <p:pic>
        <p:nvPicPr>
          <p:cNvPr id="6" name="Picture 5">
            <a:extLst>
              <a:ext uri="{FF2B5EF4-FFF2-40B4-BE49-F238E27FC236}">
                <a16:creationId xmlns:a16="http://schemas.microsoft.com/office/drawing/2014/main" id="{28C5AFFB-F904-79C0-DB78-489B4BCF39E7}"/>
              </a:ext>
            </a:extLst>
          </p:cNvPr>
          <p:cNvPicPr>
            <a:picLocks noChangeAspect="1"/>
          </p:cNvPicPr>
          <p:nvPr/>
        </p:nvPicPr>
        <p:blipFill>
          <a:blip r:embed="rId2"/>
          <a:stretch>
            <a:fillRect/>
          </a:stretch>
        </p:blipFill>
        <p:spPr>
          <a:xfrm>
            <a:off x="2456372" y="1023042"/>
            <a:ext cx="7279255" cy="5834958"/>
          </a:xfrm>
          <a:prstGeom prst="rect">
            <a:avLst/>
          </a:prstGeom>
        </p:spPr>
      </p:pic>
      <p:sp>
        <p:nvSpPr>
          <p:cNvPr id="8" name="Rectangle 7">
            <a:extLst>
              <a:ext uri="{FF2B5EF4-FFF2-40B4-BE49-F238E27FC236}">
                <a16:creationId xmlns:a16="http://schemas.microsoft.com/office/drawing/2014/main" id="{A8FB65BC-0072-7D2A-CCC2-2C66FC2D1DC3}"/>
              </a:ext>
            </a:extLst>
          </p:cNvPr>
          <p:cNvSpPr/>
          <p:nvPr/>
        </p:nvSpPr>
        <p:spPr>
          <a:xfrm>
            <a:off x="4164594" y="2453489"/>
            <a:ext cx="1267485" cy="271604"/>
          </a:xfrm>
          <a:prstGeom prst="rect">
            <a:avLst/>
          </a:prstGeom>
          <a:noFill/>
          <a:ln w="38100">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388995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C31216D-BBF2-48B1-9485-585175AC528B}"/>
              </a:ext>
            </a:extLst>
          </p:cNvPr>
          <p:cNvSpPr>
            <a:spLocks noGrp="1"/>
          </p:cNvSpPr>
          <p:nvPr>
            <p:ph type="title"/>
          </p:nvPr>
        </p:nvSpPr>
        <p:spPr/>
        <p:txBody>
          <a:bodyPr/>
          <a:lstStyle/>
          <a:p>
            <a:r>
              <a:rPr lang="de-DE" dirty="0"/>
              <a:t>Background Info: HTML</a:t>
            </a:r>
          </a:p>
        </p:txBody>
      </p:sp>
      <p:sp>
        <p:nvSpPr>
          <p:cNvPr id="4" name="Inhaltsplatzhalter 3">
            <a:extLst>
              <a:ext uri="{FF2B5EF4-FFF2-40B4-BE49-F238E27FC236}">
                <a16:creationId xmlns:a16="http://schemas.microsoft.com/office/drawing/2014/main" id="{081A4A63-E016-42C2-8448-B3417EC2AAFD}"/>
              </a:ext>
            </a:extLst>
          </p:cNvPr>
          <p:cNvSpPr>
            <a:spLocks noGrp="1"/>
          </p:cNvSpPr>
          <p:nvPr>
            <p:ph idx="1"/>
          </p:nvPr>
        </p:nvSpPr>
        <p:spPr>
          <a:xfrm>
            <a:off x="838200" y="1399032"/>
            <a:ext cx="10515600" cy="5458968"/>
          </a:xfrm>
        </p:spPr>
        <p:txBody>
          <a:bodyPr>
            <a:normAutofit/>
          </a:bodyPr>
          <a:lstStyle/>
          <a:p>
            <a:pPr marL="0" indent="0">
              <a:buNone/>
            </a:pPr>
            <a:r>
              <a:rPr lang="en-US" sz="1200" kern="100" dirty="0">
                <a:effectLst/>
                <a:latin typeface="Calibri" panose="020F0502020204030204" pitchFamily="34" charset="0"/>
                <a:ea typeface="Calibri" panose="020F0502020204030204" pitchFamily="34" charset="0"/>
                <a:cs typeface="Arial" panose="020B0604020202020204" pitchFamily="34" charset="0"/>
              </a:rPr>
              <a:t>&lt;!doctype html&gt;&lt;html x-data lang="de" :class="{ 'audio-player-open': !!$</a:t>
            </a:r>
            <a:r>
              <a:rPr lang="en-US" sz="1200" kern="100" dirty="0" err="1">
                <a:effectLst/>
                <a:latin typeface="Calibri" panose="020F0502020204030204" pitchFamily="34" charset="0"/>
                <a:ea typeface="Calibri" panose="020F0502020204030204" pitchFamily="34" charset="0"/>
                <a:cs typeface="Arial" panose="020B0604020202020204" pitchFamily="34" charset="0"/>
              </a:rPr>
              <a:t>store.WebAudio.clip</a:t>
            </a:r>
            <a:r>
              <a:rPr lang="en-US" sz="1200" kern="100" dirty="0">
                <a:effectLst/>
                <a:latin typeface="Calibri" panose="020F0502020204030204" pitchFamily="34" charset="0"/>
                <a:ea typeface="Calibri" panose="020F0502020204030204" pitchFamily="34" charset="0"/>
                <a:cs typeface="Arial" panose="020B0604020202020204" pitchFamily="34" charset="0"/>
              </a:rPr>
              <a:t> }"&gt;&lt;head&gt;&lt;title&gt;News: CDU-Chef Friedrich Merz und die </a:t>
            </a:r>
            <a:r>
              <a:rPr lang="en-US" sz="1200" kern="100" dirty="0" err="1">
                <a:effectLst/>
                <a:latin typeface="Calibri" panose="020F0502020204030204" pitchFamily="34" charset="0"/>
                <a:ea typeface="Calibri" panose="020F0502020204030204" pitchFamily="34" charset="0"/>
                <a:cs typeface="Arial" panose="020B0604020202020204" pitchFamily="34" charset="0"/>
              </a:rPr>
              <a:t>Grünen</a:t>
            </a:r>
            <a:r>
              <a:rPr lang="en-US" sz="1200" kern="100" dirty="0">
                <a:effectLst/>
                <a:latin typeface="Calibri" panose="020F0502020204030204" pitchFamily="34" charset="0"/>
                <a:ea typeface="Calibri" panose="020F0502020204030204" pitchFamily="34" charset="0"/>
                <a:cs typeface="Arial" panose="020B0604020202020204" pitchFamily="34" charset="0"/>
              </a:rPr>
              <a:t>, Berliner </a:t>
            </a:r>
            <a:r>
              <a:rPr lang="en-US" sz="1200" kern="100" dirty="0" err="1">
                <a:effectLst/>
                <a:latin typeface="Calibri" panose="020F0502020204030204" pitchFamily="34" charset="0"/>
                <a:ea typeface="Calibri" panose="020F0502020204030204" pitchFamily="34" charset="0"/>
                <a:cs typeface="Arial" panose="020B0604020202020204" pitchFamily="34" charset="0"/>
              </a:rPr>
              <a:t>Friedrichstraße</a:t>
            </a:r>
            <a:r>
              <a:rPr lang="en-US" sz="1200" kern="100" dirty="0">
                <a:effectLst/>
                <a:latin typeface="Calibri" panose="020F0502020204030204" pitchFamily="34" charset="0"/>
                <a:ea typeface="Calibri" panose="020F0502020204030204" pitchFamily="34" charset="0"/>
                <a:cs typeface="Arial" panose="020B0604020202020204" pitchFamily="34" charset="0"/>
              </a:rPr>
              <a:t>, Wladimir Putin - DER SPIEGEL&lt;/title&gt;&lt;meta charset="utf-8"&gt;&lt;meta name="viewport" content="width=device-</a:t>
            </a:r>
            <a:r>
              <a:rPr lang="en-US" sz="1200" kern="100" dirty="0" err="1">
                <a:effectLst/>
                <a:latin typeface="Calibri" panose="020F0502020204030204" pitchFamily="34" charset="0"/>
                <a:ea typeface="Calibri" panose="020F0502020204030204" pitchFamily="34" charset="0"/>
                <a:cs typeface="Arial" panose="020B0604020202020204" pitchFamily="34" charset="0"/>
              </a:rPr>
              <a:t>width,initial</a:t>
            </a:r>
            <a:r>
              <a:rPr lang="en-US" sz="1200" kern="100" dirty="0">
                <a:effectLst/>
                <a:latin typeface="Calibri" panose="020F0502020204030204" pitchFamily="34" charset="0"/>
                <a:ea typeface="Calibri" panose="020F0502020204030204" pitchFamily="34" charset="0"/>
                <a:cs typeface="Arial" panose="020B0604020202020204" pitchFamily="34" charset="0"/>
              </a:rPr>
              <a:t>-scale=1,user-scalable=no"&gt;&lt;meta name="</a:t>
            </a:r>
            <a:r>
              <a:rPr lang="en-US" sz="1200" kern="100" dirty="0" err="1">
                <a:effectLst/>
                <a:latin typeface="Calibri" panose="020F0502020204030204" pitchFamily="34" charset="0"/>
                <a:ea typeface="Calibri" panose="020F0502020204030204" pitchFamily="34" charset="0"/>
                <a:cs typeface="Arial" panose="020B0604020202020204" pitchFamily="34" charset="0"/>
              </a:rPr>
              <a:t>MSSmartTagsPreventParsing</a:t>
            </a:r>
            <a:r>
              <a:rPr lang="en-US" sz="1200" kern="100" dirty="0">
                <a:effectLst/>
                <a:latin typeface="Calibri" panose="020F0502020204030204" pitchFamily="34" charset="0"/>
                <a:ea typeface="Calibri" panose="020F0502020204030204" pitchFamily="34" charset="0"/>
                <a:cs typeface="Arial" panose="020B0604020202020204" pitchFamily="34" charset="0"/>
              </a:rPr>
              <a:t>" content="true"&gt;&lt;meta http-</a:t>
            </a:r>
            <a:r>
              <a:rPr lang="en-US" sz="1200" kern="100" dirty="0" err="1">
                <a:effectLst/>
                <a:latin typeface="Calibri" panose="020F0502020204030204" pitchFamily="34" charset="0"/>
                <a:ea typeface="Calibri" panose="020F0502020204030204" pitchFamily="34" charset="0"/>
                <a:cs typeface="Arial" panose="020B0604020202020204" pitchFamily="34" charset="0"/>
              </a:rPr>
              <a:t>equiv</a:t>
            </a:r>
            <a:r>
              <a:rPr lang="en-US" sz="1200" kern="100" dirty="0">
                <a:effectLst/>
                <a:latin typeface="Calibri" panose="020F0502020204030204" pitchFamily="34" charset="0"/>
                <a:ea typeface="Calibri" panose="020F0502020204030204" pitchFamily="34" charset="0"/>
                <a:cs typeface="Arial" panose="020B0604020202020204" pitchFamily="34" charset="0"/>
              </a:rPr>
              <a:t>="</a:t>
            </a:r>
            <a:r>
              <a:rPr lang="en-US" sz="1200" kern="100" dirty="0" err="1">
                <a:effectLst/>
                <a:latin typeface="Calibri" panose="020F0502020204030204" pitchFamily="34" charset="0"/>
                <a:ea typeface="Calibri" panose="020F0502020204030204" pitchFamily="34" charset="0"/>
                <a:cs typeface="Arial" panose="020B0604020202020204" pitchFamily="34" charset="0"/>
              </a:rPr>
              <a:t>imagetoolbar</a:t>
            </a:r>
            <a:r>
              <a:rPr lang="en-US" sz="1200" kern="100" dirty="0">
                <a:effectLst/>
                <a:latin typeface="Calibri" panose="020F0502020204030204" pitchFamily="34" charset="0"/>
                <a:ea typeface="Calibri" panose="020F0502020204030204" pitchFamily="34" charset="0"/>
                <a:cs typeface="Arial" panose="020B0604020202020204" pitchFamily="34" charset="0"/>
              </a:rPr>
              <a:t>" content="no"&gt;&lt;meta name="apple-</a:t>
            </a:r>
            <a:r>
              <a:rPr lang="en-US" sz="1200" kern="100" dirty="0" err="1">
                <a:effectLst/>
                <a:latin typeface="Calibri" panose="020F0502020204030204" pitchFamily="34" charset="0"/>
                <a:ea typeface="Calibri" panose="020F0502020204030204" pitchFamily="34" charset="0"/>
                <a:cs typeface="Arial" panose="020B0604020202020204" pitchFamily="34" charset="0"/>
              </a:rPr>
              <a:t>itunes</a:t>
            </a:r>
            <a:r>
              <a:rPr lang="en-US" sz="1200" kern="100" dirty="0">
                <a:effectLst/>
                <a:latin typeface="Calibri" panose="020F0502020204030204" pitchFamily="34" charset="0"/>
                <a:ea typeface="Calibri" panose="020F0502020204030204" pitchFamily="34" charset="0"/>
                <a:cs typeface="Arial" panose="020B0604020202020204" pitchFamily="34" charset="0"/>
              </a:rPr>
              <a:t>-app" content="app-id=424881832"&gt;&lt;link </a:t>
            </a:r>
            <a:r>
              <a:rPr lang="en-US" sz="1200" kern="100" dirty="0" err="1">
                <a:effectLst/>
                <a:latin typeface="Calibri" panose="020F0502020204030204" pitchFamily="34" charset="0"/>
                <a:ea typeface="Calibri" panose="020F0502020204030204" pitchFamily="34" charset="0"/>
                <a:cs typeface="Arial" panose="020B0604020202020204" pitchFamily="34" charset="0"/>
              </a:rPr>
              <a:t>rel</a:t>
            </a:r>
            <a:r>
              <a:rPr lang="en-US" sz="1200" kern="100" dirty="0">
                <a:effectLst/>
                <a:latin typeface="Calibri" panose="020F0502020204030204" pitchFamily="34" charset="0"/>
                <a:ea typeface="Calibri" panose="020F0502020204030204" pitchFamily="34" charset="0"/>
                <a:cs typeface="Arial" panose="020B0604020202020204" pitchFamily="34" charset="0"/>
              </a:rPr>
              <a:t>="manifest" </a:t>
            </a:r>
            <a:r>
              <a:rPr lang="en-US" sz="1200" kern="100" dirty="0" err="1">
                <a:effectLst/>
                <a:latin typeface="Calibri" panose="020F0502020204030204" pitchFamily="34" charset="0"/>
                <a:ea typeface="Calibri" panose="020F0502020204030204" pitchFamily="34" charset="0"/>
                <a:cs typeface="Arial" panose="020B0604020202020204" pitchFamily="34" charset="0"/>
              </a:rPr>
              <a:t>href</a:t>
            </a:r>
            <a:r>
              <a:rPr lang="en-US" sz="1200" kern="100" dirty="0">
                <a:effectLst/>
                <a:latin typeface="Calibri" panose="020F0502020204030204" pitchFamily="34" charset="0"/>
                <a:ea typeface="Calibri" panose="020F0502020204030204" pitchFamily="34" charset="0"/>
                <a:cs typeface="Arial" panose="020B0604020202020204" pitchFamily="34" charset="0"/>
              </a:rPr>
              <a:t>="https://www.spiegel.de/public/spon/json/manifest.json"&gt;&lt;meta name="theme-color" content="#e64415" media="(prefers-color-scheme: light)"&gt;&lt;="2023-07-01T07:48:02+02:00"&gt;&lt;meta name="locale" content="</a:t>
            </a:r>
            <a:r>
              <a:rPr lang="en-US" sz="1200" kern="100" dirty="0" err="1">
                <a:effectLst/>
                <a:latin typeface="Calibri" panose="020F0502020204030204" pitchFamily="34" charset="0"/>
                <a:ea typeface="Calibri" panose="020F0502020204030204" pitchFamily="34" charset="0"/>
                <a:cs typeface="Arial" panose="020B0604020202020204" pitchFamily="34" charset="0"/>
              </a:rPr>
              <a:t>de_DE</a:t>
            </a:r>
            <a:r>
              <a:rPr lang="en-US" sz="1200" kern="100" dirty="0">
                <a:effectLst/>
                <a:latin typeface="Calibri" panose="020F0502020204030204" pitchFamily="34" charset="0"/>
                <a:ea typeface="Calibri" panose="020F0502020204030204" pitchFamily="34" charset="0"/>
                <a:cs typeface="Arial" panose="020B0604020202020204" pitchFamily="34" charset="0"/>
              </a:rPr>
              <a:t>"&gt;&lt;meta name="description" content="Die </a:t>
            </a:r>
            <a:r>
              <a:rPr lang="en-US" sz="1200" kern="100" dirty="0" err="1">
                <a:effectLst/>
                <a:latin typeface="Calibri" panose="020F0502020204030204" pitchFamily="34" charset="0"/>
                <a:ea typeface="Calibri" panose="020F0502020204030204" pitchFamily="34" charset="0"/>
                <a:cs typeface="Arial" panose="020B0604020202020204" pitchFamily="34" charset="0"/>
              </a:rPr>
              <a:t>Unionsparteien</a:t>
            </a:r>
            <a:r>
              <a:rPr lang="en-US" sz="1200" kern="100" dirty="0">
                <a:effectLst/>
                <a:latin typeface="Calibri" panose="020F0502020204030204" pitchFamily="34" charset="0"/>
                <a:ea typeface="Calibri" panose="020F0502020204030204" pitchFamily="34" charset="0"/>
                <a:cs typeface="Arial" panose="020B0604020202020204" pitchFamily="34" charset="0"/>
              </a:rPr>
              <a:t> </a:t>
            </a:r>
            <a:r>
              <a:rPr lang="en-US" sz="1200" kern="100" dirty="0" err="1">
                <a:effectLst/>
                <a:latin typeface="Calibri" panose="020F0502020204030204" pitchFamily="34" charset="0"/>
                <a:ea typeface="Calibri" panose="020F0502020204030204" pitchFamily="34" charset="0"/>
                <a:cs typeface="Arial" panose="020B0604020202020204" pitchFamily="34" charset="0"/>
              </a:rPr>
              <a:t>ringen</a:t>
            </a:r>
            <a:r>
              <a:rPr lang="en-US" sz="1200" kern="100" dirty="0">
                <a:effectLst/>
                <a:latin typeface="Calibri" panose="020F0502020204030204" pitchFamily="34" charset="0"/>
                <a:ea typeface="Calibri" panose="020F0502020204030204" pitchFamily="34" charset="0"/>
                <a:cs typeface="Arial" panose="020B0604020202020204" pitchFamily="34" charset="0"/>
              </a:rPr>
              <a:t> </a:t>
            </a:r>
            <a:r>
              <a:rPr lang="en-US" sz="1200" kern="100" dirty="0" err="1">
                <a:effectLst/>
                <a:latin typeface="Calibri" panose="020F0502020204030204" pitchFamily="34" charset="0"/>
                <a:ea typeface="Calibri" panose="020F0502020204030204" pitchFamily="34" charset="0"/>
                <a:cs typeface="Arial" panose="020B0604020202020204" pitchFamily="34" charset="0"/>
              </a:rPr>
              <a:t>mit</a:t>
            </a:r>
            <a:r>
              <a:rPr lang="en-US" sz="1200" kern="100" dirty="0">
                <a:effectLst/>
                <a:latin typeface="Calibri" panose="020F0502020204030204" pitchFamily="34" charset="0"/>
                <a:ea typeface="Calibri" panose="020F0502020204030204" pitchFamily="34" charset="0"/>
                <a:cs typeface="Arial" panose="020B0604020202020204" pitchFamily="34" charset="0"/>
              </a:rPr>
              <a:t> </a:t>
            </a:r>
            <a:r>
              <a:rPr lang="en-US" sz="1200" kern="100" dirty="0" err="1">
                <a:effectLst/>
                <a:latin typeface="Calibri" panose="020F0502020204030204" pitchFamily="34" charset="0"/>
                <a:ea typeface="Calibri" panose="020F0502020204030204" pitchFamily="34" charset="0"/>
                <a:cs typeface="Arial" panose="020B0604020202020204" pitchFamily="34" charset="0"/>
              </a:rPr>
              <a:t>Gegnern</a:t>
            </a:r>
            <a:r>
              <a:rPr lang="en-US" sz="1200" kern="100" dirty="0">
                <a:effectLst/>
                <a:latin typeface="Calibri" panose="020F0502020204030204" pitchFamily="34" charset="0"/>
                <a:ea typeface="Calibri" panose="020F0502020204030204" pitchFamily="34" charset="0"/>
                <a:cs typeface="Arial" panose="020B0604020202020204" pitchFamily="34" charset="0"/>
              </a:rPr>
              <a:t>, </a:t>
            </a:r>
            <a:r>
              <a:rPr lang="en-US" sz="1200" kern="100" dirty="0" err="1">
                <a:effectLst/>
                <a:latin typeface="Calibri" panose="020F0502020204030204" pitchFamily="34" charset="0"/>
                <a:ea typeface="Calibri" panose="020F0502020204030204" pitchFamily="34" charset="0"/>
                <a:cs typeface="Arial" panose="020B0604020202020204" pitchFamily="34" charset="0"/>
              </a:rPr>
              <a:t>Feinden</a:t>
            </a:r>
            <a:r>
              <a:rPr lang="en-US" sz="1200" kern="100" dirty="0">
                <a:effectLst/>
                <a:latin typeface="Calibri" panose="020F0502020204030204" pitchFamily="34" charset="0"/>
                <a:ea typeface="Calibri" panose="020F0502020204030204" pitchFamily="34" charset="0"/>
                <a:cs typeface="Arial" panose="020B0604020202020204" pitchFamily="34" charset="0"/>
              </a:rPr>
              <a:t> und </a:t>
            </a:r>
            <a:r>
              <a:rPr lang="en-US" sz="1200" kern="100" dirty="0" err="1">
                <a:effectLst/>
                <a:latin typeface="Calibri" panose="020F0502020204030204" pitchFamily="34" charset="0"/>
                <a:ea typeface="Calibri" panose="020F0502020204030204" pitchFamily="34" charset="0"/>
                <a:cs typeface="Arial" panose="020B0604020202020204" pitchFamily="34" charset="0"/>
              </a:rPr>
              <a:t>Partnern</a:t>
            </a:r>
            <a:r>
              <a:rPr lang="en-US" sz="1200" kern="100" dirty="0">
                <a:effectLst/>
                <a:latin typeface="Calibri" panose="020F0502020204030204" pitchFamily="34" charset="0"/>
                <a:ea typeface="Calibri" panose="020F0502020204030204" pitchFamily="34" charset="0"/>
                <a:cs typeface="Arial" panose="020B0604020202020204" pitchFamily="34" charset="0"/>
              </a:rPr>
              <a:t>. </a:t>
            </a:r>
            <a:r>
              <a:rPr lang="de-DE" sz="1200" kern="100" dirty="0">
                <a:effectLst/>
                <a:latin typeface="Calibri" panose="020F0502020204030204" pitchFamily="34" charset="0"/>
                <a:ea typeface="Calibri" panose="020F0502020204030204" pitchFamily="34" charset="0"/>
                <a:cs typeface="Arial" panose="020B0604020202020204" pitchFamily="34" charset="0"/>
              </a:rPr>
              <a:t>In Berlin gewinnt das Auto heute 500 Meter zurück. Und Putins Reich bröselt. Das ist die Lage am Samstag."&gt;&lt;</a:t>
            </a:r>
            <a:r>
              <a:rPr lang="de-DE" sz="1200" kern="100" dirty="0" err="1">
                <a:effectLst/>
                <a:latin typeface="Calibri" panose="020F0502020204030204" pitchFamily="34" charset="0"/>
                <a:ea typeface="Calibri" panose="020F0502020204030204" pitchFamily="34" charset="0"/>
                <a:cs typeface="Arial" panose="020B0604020202020204" pitchFamily="34" charset="0"/>
              </a:rPr>
              <a:t>meta</a:t>
            </a:r>
            <a:r>
              <a:rPr lang="de-DE" sz="1200" kern="100" dirty="0">
                <a:effectLst/>
                <a:latin typeface="Calibri" panose="020F0502020204030204" pitchFamily="34" charset="0"/>
                <a:ea typeface="Calibri" panose="020F0502020204030204" pitchFamily="34" charset="0"/>
                <a:cs typeface="Arial" panose="020B0604020202020204" pitchFamily="34" charset="0"/>
              </a:rPr>
              <a:t> </a:t>
            </a:r>
            <a:r>
              <a:rPr lang="de-DE" sz="1200" kern="100" dirty="0" err="1">
                <a:effectLst/>
                <a:latin typeface="Calibri" panose="020F0502020204030204" pitchFamily="34" charset="0"/>
                <a:ea typeface="Calibri" panose="020F0502020204030204" pitchFamily="34" charset="0"/>
                <a:cs typeface="Arial" panose="020B0604020202020204" pitchFamily="34" charset="0"/>
              </a:rPr>
              <a:t>name</a:t>
            </a:r>
            <a:r>
              <a:rPr lang="de-DE" sz="1200" kern="100" dirty="0">
                <a:effectLst/>
                <a:latin typeface="Calibri" panose="020F0502020204030204" pitchFamily="34" charset="0"/>
                <a:ea typeface="Calibri" panose="020F0502020204030204" pitchFamily="34" charset="0"/>
                <a:cs typeface="Arial" panose="020B0604020202020204" pitchFamily="34" charset="0"/>
              </a:rPr>
              <a:t>="</a:t>
            </a:r>
            <a:r>
              <a:rPr lang="de-DE" sz="1200" kern="100" dirty="0" err="1">
                <a:effectLst/>
                <a:latin typeface="Calibri" panose="020F0502020204030204" pitchFamily="34" charset="0"/>
                <a:ea typeface="Calibri" panose="020F0502020204030204" pitchFamily="34" charset="0"/>
                <a:cs typeface="Arial" panose="020B0604020202020204" pitchFamily="34" charset="0"/>
              </a:rPr>
              <a:t>news_keywords</a:t>
            </a:r>
            <a:r>
              <a:rPr lang="de-DE" sz="1200" kern="100" dirty="0">
                <a:effectLst/>
                <a:latin typeface="Calibri" panose="020F0502020204030204" pitchFamily="34" charset="0"/>
                <a:ea typeface="Calibri" panose="020F0502020204030204" pitchFamily="34" charset="0"/>
                <a:cs typeface="Arial" panose="020B0604020202020204" pitchFamily="34" charset="0"/>
              </a:rPr>
              <a:t>" </a:t>
            </a:r>
            <a:r>
              <a:rPr lang="de-DE" sz="1200" kern="100" dirty="0" err="1">
                <a:effectLst/>
                <a:latin typeface="Calibri" panose="020F0502020204030204" pitchFamily="34" charset="0"/>
                <a:ea typeface="Calibri" panose="020F0502020204030204" pitchFamily="34" charset="0"/>
                <a:cs typeface="Arial" panose="020B0604020202020204" pitchFamily="34" charset="0"/>
              </a:rPr>
              <a:t>content</a:t>
            </a:r>
            <a:r>
              <a:rPr lang="de-DE" sz="1200" kern="100" dirty="0">
                <a:effectLst/>
                <a:latin typeface="Calibri" panose="020F0502020204030204" pitchFamily="34" charset="0"/>
                <a:ea typeface="Calibri" panose="020F0502020204030204" pitchFamily="34" charset="0"/>
                <a:cs typeface="Arial" panose="020B0604020202020204" pitchFamily="34" charset="0"/>
              </a:rPr>
              <a:t>="Politik, Deutschland, Die Lage am Morgen"&gt;</a:t>
            </a:r>
            <a:r>
              <a:rPr lang="en-US" sz="1200" kern="100" dirty="0">
                <a:effectLst/>
                <a:latin typeface="Calibri" panose="020F0502020204030204" pitchFamily="34" charset="0"/>
                <a:ea typeface="Calibri" panose="020F0502020204030204" pitchFamily="34" charset="0"/>
                <a:cs typeface="Arial" panose="020B0604020202020204" pitchFamily="34" charset="0"/>
              </a:rPr>
              <a:t>&lt;meta name="</a:t>
            </a:r>
            <a:r>
              <a:rPr lang="en-US" sz="1200" kern="100" dirty="0" err="1">
                <a:effectLst/>
                <a:latin typeface="Calibri" panose="020F0502020204030204" pitchFamily="34" charset="0"/>
                <a:ea typeface="Calibri" panose="020F0502020204030204" pitchFamily="34" charset="0"/>
                <a:cs typeface="Arial" panose="020B0604020202020204" pitchFamily="34" charset="0"/>
              </a:rPr>
              <a:t>twitter:card</a:t>
            </a:r>
            <a:r>
              <a:rPr lang="en-US" sz="1200" kern="100" dirty="0">
                <a:effectLst/>
                <a:latin typeface="Calibri" panose="020F0502020204030204" pitchFamily="34" charset="0"/>
                <a:ea typeface="Calibri" panose="020F0502020204030204" pitchFamily="34" charset="0"/>
                <a:cs typeface="Arial" panose="020B0604020202020204" pitchFamily="34" charset="0"/>
              </a:rPr>
              <a:t>" content="</a:t>
            </a:r>
            <a:r>
              <a:rPr lang="en-US" sz="1200" kern="100" dirty="0" err="1">
                <a:effectLst/>
                <a:latin typeface="Calibri" panose="020F0502020204030204" pitchFamily="34" charset="0"/>
                <a:ea typeface="Calibri" panose="020F0502020204030204" pitchFamily="34" charset="0"/>
                <a:cs typeface="Arial" panose="020B0604020202020204" pitchFamily="34" charset="0"/>
              </a:rPr>
              <a:t>summary_large_image</a:t>
            </a:r>
            <a:r>
              <a:rPr lang="en-US" sz="1200" kern="100" dirty="0">
                <a:effectLst/>
                <a:latin typeface="Calibri" panose="020F0502020204030204" pitchFamily="34" charset="0"/>
                <a:ea typeface="Calibri" panose="020F0502020204030204" pitchFamily="34" charset="0"/>
                <a:cs typeface="Arial" panose="020B0604020202020204" pitchFamily="34" charset="0"/>
              </a:rPr>
              <a:t>"&gt;&lt;meta name="</a:t>
            </a:r>
            <a:r>
              <a:rPr lang="en-US" sz="1200" kern="100" dirty="0" err="1">
                <a:effectLst/>
                <a:latin typeface="Calibri" panose="020F0502020204030204" pitchFamily="34" charset="0"/>
                <a:ea typeface="Calibri" panose="020F0502020204030204" pitchFamily="34" charset="0"/>
                <a:cs typeface="Arial" panose="020B0604020202020204" pitchFamily="34" charset="0"/>
              </a:rPr>
              <a:t>twitter:site</a:t>
            </a:r>
            <a:r>
              <a:rPr lang="en-US" sz="1200" kern="100" dirty="0">
                <a:effectLst/>
                <a:latin typeface="Calibri" panose="020F0502020204030204" pitchFamily="34" charset="0"/>
                <a:ea typeface="Calibri" panose="020F0502020204030204" pitchFamily="34" charset="0"/>
                <a:cs typeface="Arial" panose="020B0604020202020204" pitchFamily="34" charset="0"/>
              </a:rPr>
              <a:t>" content="@</a:t>
            </a:r>
            <a:r>
              <a:rPr lang="en-US" sz="1200" kern="100" dirty="0" err="1">
                <a:effectLst/>
                <a:latin typeface="Calibri" panose="020F0502020204030204" pitchFamily="34" charset="0"/>
                <a:ea typeface="Calibri" panose="020F0502020204030204" pitchFamily="34" charset="0"/>
                <a:cs typeface="Arial" panose="020B0604020202020204" pitchFamily="34" charset="0"/>
              </a:rPr>
              <a:t>derspiegel</a:t>
            </a:r>
            <a:r>
              <a:rPr lang="en-US" sz="1200" kern="100" dirty="0">
                <a:effectLst/>
                <a:latin typeface="Calibri" panose="020F0502020204030204" pitchFamily="34" charset="0"/>
                <a:ea typeface="Calibri" panose="020F0502020204030204" pitchFamily="34" charset="0"/>
                <a:cs typeface="Arial" panose="020B0604020202020204" pitchFamily="34" charset="0"/>
              </a:rPr>
              <a:t>"&gt;</a:t>
            </a:r>
            <a:r>
              <a:rPr lang="de-DE" sz="1200" kern="100" dirty="0">
                <a:effectLst/>
                <a:latin typeface="Calibri" panose="020F0502020204030204" pitchFamily="34" charset="0"/>
                <a:ea typeface="Calibri" panose="020F0502020204030204" pitchFamily="34" charset="0"/>
                <a:cs typeface="Arial" panose="020B0604020202020204" pitchFamily="34" charset="0"/>
              </a:rPr>
              <a:t>&lt;</a:t>
            </a:r>
            <a:r>
              <a:rPr lang="de-DE" sz="1200" kern="100" dirty="0" err="1">
                <a:effectLst/>
                <a:latin typeface="Calibri" panose="020F0502020204030204" pitchFamily="34" charset="0"/>
                <a:ea typeface="Calibri" panose="020F0502020204030204" pitchFamily="34" charset="0"/>
                <a:cs typeface="Arial" panose="020B0604020202020204" pitchFamily="34" charset="0"/>
              </a:rPr>
              <a:t>meta</a:t>
            </a:r>
            <a:r>
              <a:rPr lang="de-DE" sz="1200" kern="100" dirty="0">
                <a:effectLst/>
                <a:latin typeface="Calibri" panose="020F0502020204030204" pitchFamily="34" charset="0"/>
                <a:ea typeface="Calibri" panose="020F0502020204030204" pitchFamily="34" charset="0"/>
                <a:cs typeface="Arial" panose="020B0604020202020204" pitchFamily="34" charset="0"/>
              </a:rPr>
              <a:t> </a:t>
            </a:r>
            <a:r>
              <a:rPr lang="de-DE" sz="1200" kern="100" dirty="0" err="1">
                <a:effectLst/>
                <a:latin typeface="Calibri" panose="020F0502020204030204" pitchFamily="34" charset="0"/>
                <a:ea typeface="Calibri" panose="020F0502020204030204" pitchFamily="34" charset="0"/>
                <a:cs typeface="Arial" panose="020B0604020202020204" pitchFamily="34" charset="0"/>
              </a:rPr>
              <a:t>name</a:t>
            </a:r>
            <a:r>
              <a:rPr lang="de-DE" sz="1200" kern="100" dirty="0">
                <a:effectLst/>
                <a:latin typeface="Calibri" panose="020F0502020204030204" pitchFamily="34" charset="0"/>
                <a:ea typeface="Calibri" panose="020F0502020204030204" pitchFamily="34" charset="0"/>
                <a:cs typeface="Arial" panose="020B0604020202020204" pitchFamily="34" charset="0"/>
              </a:rPr>
              <a:t>="</a:t>
            </a:r>
            <a:r>
              <a:rPr lang="de-DE" sz="1200" kern="100" dirty="0" err="1">
                <a:effectLst/>
                <a:latin typeface="Calibri" panose="020F0502020204030204" pitchFamily="34" charset="0"/>
                <a:ea typeface="Calibri" panose="020F0502020204030204" pitchFamily="34" charset="0"/>
                <a:cs typeface="Arial" panose="020B0604020202020204" pitchFamily="34" charset="0"/>
              </a:rPr>
              <a:t>twitter:title</a:t>
            </a:r>
            <a:r>
              <a:rPr lang="de-DE" sz="1200" kern="100" dirty="0">
                <a:effectLst/>
                <a:latin typeface="Calibri" panose="020F0502020204030204" pitchFamily="34" charset="0"/>
                <a:ea typeface="Calibri" panose="020F0502020204030204" pitchFamily="34" charset="0"/>
                <a:cs typeface="Arial" panose="020B0604020202020204" pitchFamily="34" charset="0"/>
              </a:rPr>
              <a:t>" </a:t>
            </a:r>
            <a:r>
              <a:rPr lang="de-DE" sz="1200" kern="100" dirty="0" err="1">
                <a:effectLst/>
                <a:latin typeface="Calibri" panose="020F0502020204030204" pitchFamily="34" charset="0"/>
                <a:ea typeface="Calibri" panose="020F0502020204030204" pitchFamily="34" charset="0"/>
                <a:cs typeface="Arial" panose="020B0604020202020204" pitchFamily="34" charset="0"/>
              </a:rPr>
              <a:t>content</a:t>
            </a:r>
            <a:r>
              <a:rPr lang="de-DE" sz="1200" kern="100" dirty="0">
                <a:effectLst/>
                <a:latin typeface="Calibri" panose="020F0502020204030204" pitchFamily="34" charset="0"/>
                <a:ea typeface="Calibri" panose="020F0502020204030204" pitchFamily="34" charset="0"/>
                <a:cs typeface="Arial" panose="020B0604020202020204" pitchFamily="34" charset="0"/>
              </a:rPr>
              <a:t>="Die Lage am Morgen - CDU-Chef Friedrich Merz und die Grünen, Berliner Friedrichstraße, Putins Reich"&gt;</a:t>
            </a:r>
            <a:r>
              <a:rPr lang="en-US" sz="1200" kern="100" dirty="0">
                <a:effectLst/>
                <a:latin typeface="Calibri" panose="020F0502020204030204" pitchFamily="34" charset="0"/>
                <a:ea typeface="Calibri" panose="020F0502020204030204" pitchFamily="34" charset="0"/>
                <a:cs typeface="Arial" panose="020B0604020202020204" pitchFamily="34" charset="0"/>
              </a:rPr>
              <a:t>&lt;meta name="</a:t>
            </a:r>
            <a:r>
              <a:rPr lang="en-US" sz="1200" kern="100" dirty="0" err="1">
                <a:effectLst/>
                <a:latin typeface="Calibri" panose="020F0502020204030204" pitchFamily="34" charset="0"/>
                <a:ea typeface="Calibri" panose="020F0502020204030204" pitchFamily="34" charset="0"/>
                <a:cs typeface="Arial" panose="020B0604020202020204" pitchFamily="34" charset="0"/>
              </a:rPr>
              <a:t>twitter:creator</a:t>
            </a:r>
            <a:r>
              <a:rPr lang="en-US" sz="1200" kern="100" dirty="0">
                <a:effectLst/>
                <a:latin typeface="Calibri" panose="020F0502020204030204" pitchFamily="34" charset="0"/>
                <a:ea typeface="Calibri" panose="020F0502020204030204" pitchFamily="34" charset="0"/>
                <a:cs typeface="Arial" panose="020B0604020202020204" pitchFamily="34" charset="0"/>
              </a:rPr>
              <a:t>" content="@sefi99"&gt;&lt;meta name="</a:t>
            </a:r>
            <a:r>
              <a:rPr lang="en-US" sz="1200" kern="100" dirty="0" err="1">
                <a:effectLst/>
                <a:latin typeface="Calibri" panose="020F0502020204030204" pitchFamily="34" charset="0"/>
                <a:ea typeface="Calibri" panose="020F0502020204030204" pitchFamily="34" charset="0"/>
                <a:cs typeface="Arial" panose="020B0604020202020204" pitchFamily="34" charset="0"/>
              </a:rPr>
              <a:t>twitter:image</a:t>
            </a:r>
            <a:r>
              <a:rPr lang="en-US" sz="1200" kern="100" dirty="0">
                <a:effectLst/>
                <a:latin typeface="Calibri" panose="020F0502020204030204" pitchFamily="34" charset="0"/>
                <a:ea typeface="Calibri" panose="020F0502020204030204" pitchFamily="34" charset="0"/>
                <a:cs typeface="Arial" panose="020B0604020202020204" pitchFamily="34" charset="0"/>
              </a:rPr>
              <a:t>" content="https://cdn.prod.www.spiegel.de/images/dd17189a-707c-4b57-af32-bf59855d3d25_w1195_r1.77_fpx28.09_fpy49.93.png"&gt;</a:t>
            </a:r>
            <a:r>
              <a:rPr lang="de-DE" sz="1200" kern="100" dirty="0">
                <a:effectLst/>
                <a:latin typeface="Calibri" panose="020F0502020204030204" pitchFamily="34" charset="0"/>
                <a:ea typeface="Calibri" panose="020F0502020204030204" pitchFamily="34" charset="0"/>
                <a:cs typeface="Arial" panose="020B0604020202020204" pitchFamily="34" charset="0"/>
              </a:rPr>
              <a:t>&lt;</a:t>
            </a:r>
            <a:r>
              <a:rPr lang="de-DE" sz="1200" kern="100" dirty="0" err="1">
                <a:effectLst/>
                <a:latin typeface="Calibri" panose="020F0502020204030204" pitchFamily="34" charset="0"/>
                <a:ea typeface="Calibri" panose="020F0502020204030204" pitchFamily="34" charset="0"/>
                <a:cs typeface="Arial" panose="020B0604020202020204" pitchFamily="34" charset="0"/>
              </a:rPr>
              <a:t>meta</a:t>
            </a:r>
            <a:r>
              <a:rPr lang="de-DE" sz="1200" kern="100" dirty="0">
                <a:effectLst/>
                <a:latin typeface="Calibri" panose="020F0502020204030204" pitchFamily="34" charset="0"/>
                <a:ea typeface="Calibri" panose="020F0502020204030204" pitchFamily="34" charset="0"/>
                <a:cs typeface="Arial" panose="020B0604020202020204" pitchFamily="34" charset="0"/>
              </a:rPr>
              <a:t> </a:t>
            </a:r>
            <a:r>
              <a:rPr lang="de-DE" sz="1200" kern="100" dirty="0" err="1">
                <a:effectLst/>
                <a:latin typeface="Calibri" panose="020F0502020204030204" pitchFamily="34" charset="0"/>
                <a:ea typeface="Calibri" panose="020F0502020204030204" pitchFamily="34" charset="0"/>
                <a:cs typeface="Arial" panose="020B0604020202020204" pitchFamily="34" charset="0"/>
              </a:rPr>
              <a:t>property</a:t>
            </a:r>
            <a:r>
              <a:rPr lang="de-DE" sz="1200" kern="100" dirty="0">
                <a:effectLst/>
                <a:latin typeface="Calibri" panose="020F0502020204030204" pitchFamily="34" charset="0"/>
                <a:ea typeface="Calibri" panose="020F0502020204030204" pitchFamily="34" charset="0"/>
                <a:cs typeface="Arial" panose="020B0604020202020204" pitchFamily="34" charset="0"/>
              </a:rPr>
              <a:t>="</a:t>
            </a:r>
            <a:r>
              <a:rPr lang="de-DE" sz="1200" kern="100" dirty="0" err="1">
                <a:effectLst/>
                <a:latin typeface="Calibri" panose="020F0502020204030204" pitchFamily="34" charset="0"/>
                <a:ea typeface="Calibri" panose="020F0502020204030204" pitchFamily="34" charset="0"/>
                <a:cs typeface="Arial" panose="020B0604020202020204" pitchFamily="34" charset="0"/>
              </a:rPr>
              <a:t>og:title</a:t>
            </a:r>
            <a:r>
              <a:rPr lang="de-DE" sz="1200" kern="100" dirty="0">
                <a:effectLst/>
                <a:latin typeface="Calibri" panose="020F0502020204030204" pitchFamily="34" charset="0"/>
                <a:ea typeface="Calibri" panose="020F0502020204030204" pitchFamily="34" charset="0"/>
                <a:cs typeface="Arial" panose="020B0604020202020204" pitchFamily="34" charset="0"/>
              </a:rPr>
              <a:t>" </a:t>
            </a:r>
            <a:r>
              <a:rPr lang="de-DE" sz="1200" kern="100" dirty="0" err="1">
                <a:effectLst/>
                <a:latin typeface="Calibri" panose="020F0502020204030204" pitchFamily="34" charset="0"/>
                <a:ea typeface="Calibri" panose="020F0502020204030204" pitchFamily="34" charset="0"/>
                <a:cs typeface="Arial" panose="020B0604020202020204" pitchFamily="34" charset="0"/>
              </a:rPr>
              <a:t>content</a:t>
            </a:r>
            <a:r>
              <a:rPr lang="de-DE" sz="1200" kern="100" dirty="0">
                <a:effectLst/>
                <a:latin typeface="Calibri" panose="020F0502020204030204" pitchFamily="34" charset="0"/>
                <a:ea typeface="Calibri" panose="020F0502020204030204" pitchFamily="34" charset="0"/>
                <a:cs typeface="Arial" panose="020B0604020202020204" pitchFamily="34" charset="0"/>
              </a:rPr>
              <a:t>="Die Lage am Morgen - CDU-Chef Friedrich Merz und die Grünen, Berliner Friedrichstraße, Putins Reich"&gt;</a:t>
            </a:r>
            <a:r>
              <a:rPr lang="en-US" sz="1200" kern="100" dirty="0">
                <a:effectLst/>
                <a:latin typeface="Calibri" panose="020F0502020204030204" pitchFamily="34" charset="0"/>
                <a:ea typeface="Calibri" panose="020F0502020204030204" pitchFamily="34" charset="0"/>
                <a:cs typeface="Arial" panose="020B0604020202020204" pitchFamily="34" charset="0"/>
              </a:rPr>
              <a:t>&lt;meta property="</a:t>
            </a:r>
            <a:r>
              <a:rPr lang="en-US" sz="1200" kern="100" dirty="0" err="1">
                <a:effectLst/>
                <a:latin typeface="Calibri" panose="020F0502020204030204" pitchFamily="34" charset="0"/>
                <a:ea typeface="Calibri" panose="020F0502020204030204" pitchFamily="34" charset="0"/>
                <a:cs typeface="Arial" panose="020B0604020202020204" pitchFamily="34" charset="0"/>
              </a:rPr>
              <a:t>og:type</a:t>
            </a:r>
            <a:r>
              <a:rPr lang="en-US" sz="1200" kern="100" dirty="0">
                <a:effectLst/>
                <a:latin typeface="Calibri" panose="020F0502020204030204" pitchFamily="34" charset="0"/>
                <a:ea typeface="Calibri" panose="020F0502020204030204" pitchFamily="34" charset="0"/>
                <a:cs typeface="Arial" panose="020B0604020202020204" pitchFamily="34" charset="0"/>
              </a:rPr>
              <a:t>" content="article"&gt;&lt;meta property="</a:t>
            </a:r>
            <a:r>
              <a:rPr lang="en-US" sz="1200" kern="100" dirty="0" err="1">
                <a:effectLst/>
                <a:latin typeface="Calibri" panose="020F0502020204030204" pitchFamily="34" charset="0"/>
                <a:ea typeface="Calibri" panose="020F0502020204030204" pitchFamily="34" charset="0"/>
                <a:cs typeface="Arial" panose="020B0604020202020204" pitchFamily="34" charset="0"/>
              </a:rPr>
              <a:t>og:url</a:t>
            </a:r>
            <a:r>
              <a:rPr lang="en-US" sz="1200" kern="100" dirty="0">
                <a:effectLst/>
                <a:latin typeface="Calibri" panose="020F0502020204030204" pitchFamily="34" charset="0"/>
                <a:ea typeface="Calibri" panose="020F0502020204030204" pitchFamily="34" charset="0"/>
                <a:cs typeface="Arial" panose="020B0604020202020204" pitchFamily="34" charset="0"/>
              </a:rPr>
              <a:t>" content="https://www.spiegel.de/politik/deutschland/news-cdu-chef-friedrich-merz-und-die-gruenen-berliner-friedrichstrasse-putins-reich-a-aff057e5-4db6-4055-8d12-85cf8bc1fe2c"&gt;&lt;meta property="</a:t>
            </a:r>
            <a:r>
              <a:rPr lang="en-US" sz="1200" kern="100" dirty="0" err="1">
                <a:effectLst/>
                <a:latin typeface="Calibri" panose="020F0502020204030204" pitchFamily="34" charset="0"/>
                <a:ea typeface="Calibri" panose="020F0502020204030204" pitchFamily="34" charset="0"/>
                <a:cs typeface="Arial" panose="020B0604020202020204" pitchFamily="34" charset="0"/>
              </a:rPr>
              <a:t>og:image</a:t>
            </a:r>
            <a:r>
              <a:rPr lang="en-US" sz="1200" kern="100" dirty="0">
                <a:effectLst/>
                <a:latin typeface="Calibri" panose="020F0502020204030204" pitchFamily="34" charset="0"/>
                <a:ea typeface="Calibri" panose="020F0502020204030204" pitchFamily="34" charset="0"/>
                <a:cs typeface="Arial" panose="020B0604020202020204" pitchFamily="34" charset="0"/>
              </a:rPr>
              <a:t>" content="https://cdn.prod.www.spiegel.de/images/dd17189a-707c-4b57-af32-bf59855d3d25_w1195_r1.77_fpx28.09_fpy49.93.png"&gt;</a:t>
            </a:r>
            <a:r>
              <a:rPr lang="de-DE" sz="1200" kern="100" dirty="0">
                <a:effectLst/>
                <a:latin typeface="Calibri" panose="020F0502020204030204" pitchFamily="34" charset="0"/>
                <a:ea typeface="Calibri" panose="020F0502020204030204" pitchFamily="34" charset="0"/>
                <a:cs typeface="Arial" panose="020B0604020202020204" pitchFamily="34" charset="0"/>
              </a:rPr>
              <a:t>&lt;</a:t>
            </a:r>
            <a:r>
              <a:rPr lang="de-DE" sz="1200" kern="100" dirty="0" err="1">
                <a:effectLst/>
                <a:latin typeface="Calibri" panose="020F0502020204030204" pitchFamily="34" charset="0"/>
                <a:ea typeface="Calibri" panose="020F0502020204030204" pitchFamily="34" charset="0"/>
                <a:cs typeface="Arial" panose="020B0604020202020204" pitchFamily="34" charset="0"/>
              </a:rPr>
              <a:t>meta</a:t>
            </a:r>
            <a:r>
              <a:rPr lang="de-DE" sz="1200" kern="100" dirty="0">
                <a:effectLst/>
                <a:latin typeface="Calibri" panose="020F0502020204030204" pitchFamily="34" charset="0"/>
                <a:ea typeface="Calibri" panose="020F0502020204030204" pitchFamily="34" charset="0"/>
                <a:cs typeface="Arial" panose="020B0604020202020204" pitchFamily="34" charset="0"/>
              </a:rPr>
              <a:t> </a:t>
            </a:r>
            <a:r>
              <a:rPr lang="de-DE" sz="1200" kern="100" dirty="0" err="1">
                <a:effectLst/>
                <a:latin typeface="Calibri" panose="020F0502020204030204" pitchFamily="34" charset="0"/>
                <a:ea typeface="Calibri" panose="020F0502020204030204" pitchFamily="34" charset="0"/>
                <a:cs typeface="Arial" panose="020B0604020202020204" pitchFamily="34" charset="0"/>
              </a:rPr>
              <a:t>property</a:t>
            </a:r>
            <a:r>
              <a:rPr lang="de-DE" sz="1200" kern="100" dirty="0">
                <a:effectLst/>
                <a:latin typeface="Calibri" panose="020F0502020204030204" pitchFamily="34" charset="0"/>
                <a:ea typeface="Calibri" panose="020F0502020204030204" pitchFamily="34" charset="0"/>
                <a:cs typeface="Arial" panose="020B0604020202020204" pitchFamily="34" charset="0"/>
              </a:rPr>
              <a:t>="</a:t>
            </a:r>
            <a:r>
              <a:rPr lang="de-DE" sz="1200" kern="100" dirty="0" err="1">
                <a:effectLst/>
                <a:latin typeface="Calibri" panose="020F0502020204030204" pitchFamily="34" charset="0"/>
                <a:ea typeface="Calibri" panose="020F0502020204030204" pitchFamily="34" charset="0"/>
                <a:cs typeface="Arial" panose="020B0604020202020204" pitchFamily="34" charset="0"/>
              </a:rPr>
              <a:t>og:description</a:t>
            </a:r>
            <a:r>
              <a:rPr lang="de-DE" sz="1200" kern="100" dirty="0">
                <a:effectLst/>
                <a:latin typeface="Calibri" panose="020F0502020204030204" pitchFamily="34" charset="0"/>
                <a:ea typeface="Calibri" panose="020F0502020204030204" pitchFamily="34" charset="0"/>
                <a:cs typeface="Arial" panose="020B0604020202020204" pitchFamily="34" charset="0"/>
              </a:rPr>
              <a:t>" </a:t>
            </a:r>
            <a:r>
              <a:rPr lang="de-DE" sz="1200" kern="100" dirty="0" err="1">
                <a:effectLst/>
                <a:latin typeface="Calibri" panose="020F0502020204030204" pitchFamily="34" charset="0"/>
                <a:ea typeface="Calibri" panose="020F0502020204030204" pitchFamily="34" charset="0"/>
                <a:cs typeface="Arial" panose="020B0604020202020204" pitchFamily="34" charset="0"/>
              </a:rPr>
              <a:t>content</a:t>
            </a:r>
            <a:r>
              <a:rPr lang="de-DE" sz="1200" kern="100" dirty="0">
                <a:effectLst/>
                <a:latin typeface="Calibri" panose="020F0502020204030204" pitchFamily="34" charset="0"/>
                <a:ea typeface="Calibri" panose="020F0502020204030204" pitchFamily="34" charset="0"/>
                <a:cs typeface="Arial" panose="020B0604020202020204" pitchFamily="34" charset="0"/>
              </a:rPr>
              <a:t>="Die Unionsparteien ringen mit Gegnern, Feinden und Partnern. In Berlin gewinnt das Auto heute 500 Meter zurück. Und Putins Reich bröselt. Das ist die Lage am Samstag."&gt;&lt;</a:t>
            </a:r>
            <a:r>
              <a:rPr lang="de-DE" sz="1200" kern="100" dirty="0" err="1">
                <a:effectLst/>
                <a:latin typeface="Calibri" panose="020F0502020204030204" pitchFamily="34" charset="0"/>
                <a:ea typeface="Calibri" panose="020F0502020204030204" pitchFamily="34" charset="0"/>
                <a:cs typeface="Arial" panose="020B0604020202020204" pitchFamily="34" charset="0"/>
              </a:rPr>
              <a:t>script</a:t>
            </a:r>
            <a:r>
              <a:rPr lang="de-DE" sz="1200" kern="100" dirty="0">
                <a:effectLst/>
                <a:latin typeface="Calibri" panose="020F0502020204030204" pitchFamily="34" charset="0"/>
                <a:ea typeface="Calibri" panose="020F0502020204030204" pitchFamily="34" charset="0"/>
                <a:cs typeface="Arial" panose="020B0604020202020204" pitchFamily="34" charset="0"/>
              </a:rPr>
              <a:t> type="</a:t>
            </a:r>
            <a:r>
              <a:rPr lang="de-DE" sz="1200" kern="100" dirty="0" err="1">
                <a:effectLst/>
                <a:latin typeface="Calibri" panose="020F0502020204030204" pitchFamily="34" charset="0"/>
                <a:ea typeface="Calibri" panose="020F0502020204030204" pitchFamily="34" charset="0"/>
                <a:cs typeface="Arial" panose="020B0604020202020204" pitchFamily="34" charset="0"/>
              </a:rPr>
              <a:t>application</a:t>
            </a:r>
            <a:r>
              <a:rPr lang="de-DE" sz="1200" kern="100" dirty="0">
                <a:effectLst/>
                <a:latin typeface="Calibri" panose="020F0502020204030204" pitchFamily="34" charset="0"/>
                <a:ea typeface="Calibri" panose="020F0502020204030204" pitchFamily="34" charset="0"/>
                <a:cs typeface="Arial" panose="020B0604020202020204" pitchFamily="34" charset="0"/>
              </a:rPr>
              <a:t>/</a:t>
            </a:r>
            <a:r>
              <a:rPr lang="de-DE" sz="1200" kern="100" dirty="0" err="1">
                <a:effectLst/>
                <a:latin typeface="Calibri" panose="020F0502020204030204" pitchFamily="34" charset="0"/>
                <a:ea typeface="Calibri" panose="020F0502020204030204" pitchFamily="34" charset="0"/>
                <a:cs typeface="Arial" panose="020B0604020202020204" pitchFamily="34" charset="0"/>
              </a:rPr>
              <a:t>ld+json</a:t>
            </a:r>
            <a:r>
              <a:rPr lang="de-DE" sz="1200" kern="100" dirty="0">
                <a:effectLst/>
                <a:latin typeface="Calibri" panose="020F0502020204030204" pitchFamily="34" charset="0"/>
                <a:ea typeface="Calibri" panose="020F0502020204030204" pitchFamily="34" charset="0"/>
                <a:cs typeface="Arial" panose="020B0604020202020204" pitchFamily="34" charset="0"/>
              </a:rPr>
              <a:t>"&gt;[{"@</a:t>
            </a:r>
            <a:r>
              <a:rPr lang="de-DE" sz="1200" kern="100" dirty="0" err="1">
                <a:effectLst/>
                <a:latin typeface="Calibri" panose="020F0502020204030204" pitchFamily="34" charset="0"/>
                <a:ea typeface="Calibri" panose="020F0502020204030204" pitchFamily="34" charset="0"/>
                <a:cs typeface="Arial" panose="020B0604020202020204" pitchFamily="34" charset="0"/>
              </a:rPr>
              <a:t>context</a:t>
            </a:r>
            <a:r>
              <a:rPr lang="de-DE" sz="1200" kern="100" dirty="0">
                <a:effectLst/>
                <a:latin typeface="Calibri" panose="020F0502020204030204" pitchFamily="34" charset="0"/>
                <a:ea typeface="Calibri" panose="020F0502020204030204" pitchFamily="34" charset="0"/>
                <a:cs typeface="Arial" panose="020B0604020202020204" pitchFamily="34" charset="0"/>
              </a:rPr>
              <a:t>":"http://schema.org","@type":"NewsArticle","articleSection":"Politik","author":{"@type":"Person","</a:t>
            </a:r>
            <a:r>
              <a:rPr lang="de-DE" sz="1200" kern="100" dirty="0" err="1">
                <a:effectLst/>
                <a:latin typeface="Calibri" panose="020F0502020204030204" pitchFamily="34" charset="0"/>
                <a:ea typeface="Calibri" panose="020F0502020204030204" pitchFamily="34" charset="0"/>
                <a:cs typeface="Arial" panose="020B0604020202020204" pitchFamily="34" charset="0"/>
              </a:rPr>
              <a:t>name</a:t>
            </a:r>
            <a:r>
              <a:rPr lang="de-DE" sz="1200" kern="100" dirty="0">
                <a:effectLst/>
                <a:latin typeface="Calibri" panose="020F0502020204030204" pitchFamily="34" charset="0"/>
                <a:ea typeface="Calibri" panose="020F0502020204030204" pitchFamily="34" charset="0"/>
                <a:cs typeface="Arial" panose="020B0604020202020204" pitchFamily="34" charset="0"/>
              </a:rPr>
              <a:t>":"Sebastian Fischer"},"dateCreated":"2023-07-01T05:27:01+02:00","dateModified":"2023-07-01T07:48:02+02:00","datePublished":"2023-07-01T05:27:01+02:00","headline":"Die Lage am Morgen: Holt sich das Auto die Stadt […] </a:t>
            </a:r>
            <a:r>
              <a:rPr lang="en-US" sz="1200" kern="100" dirty="0">
                <a:effectLst/>
                <a:latin typeface="Calibri" panose="020F0502020204030204" pitchFamily="34" charset="0"/>
                <a:ea typeface="Calibri" panose="020F0502020204030204" pitchFamily="34" charset="0"/>
                <a:cs typeface="Arial" panose="020B0604020202020204" pitchFamily="34" charset="0"/>
              </a:rPr>
              <a:t>&lt;span class="</a:t>
            </a:r>
            <a:r>
              <a:rPr lang="en-US" sz="1200" kern="100" dirty="0" err="1">
                <a:effectLst/>
                <a:latin typeface="Calibri" panose="020F0502020204030204" pitchFamily="34" charset="0"/>
                <a:ea typeface="Calibri" panose="020F0502020204030204" pitchFamily="34" charset="0"/>
                <a:cs typeface="Arial" panose="020B0604020202020204" pitchFamily="34" charset="0"/>
              </a:rPr>
              <a:t>bg</a:t>
            </a:r>
            <a:r>
              <a:rPr lang="en-US" sz="1200" kern="100" dirty="0">
                <a:effectLst/>
                <a:latin typeface="Calibri" panose="020F0502020204030204" pitchFamily="34" charset="0"/>
                <a:ea typeface="Calibri" panose="020F0502020204030204" pitchFamily="34" charset="0"/>
                <a:cs typeface="Arial" panose="020B0604020202020204" pitchFamily="34" charset="0"/>
              </a:rPr>
              <a:t>-gradient-to-r from-white </a:t>
            </a:r>
            <a:r>
              <a:rPr lang="en-US" sz="1200" kern="100" dirty="0" err="1">
                <a:effectLst/>
                <a:latin typeface="Calibri" panose="020F0502020204030204" pitchFamily="34" charset="0"/>
                <a:ea typeface="Calibri" panose="020F0502020204030204" pitchFamily="34" charset="0"/>
                <a:cs typeface="Arial" panose="020B0604020202020204" pitchFamily="34" charset="0"/>
              </a:rPr>
              <a:t>dark:from-dm-shade-darkest</a:t>
            </a:r>
            <a:r>
              <a:rPr lang="en-US" sz="1200" kern="100" dirty="0">
                <a:effectLst/>
                <a:latin typeface="Calibri" panose="020F0502020204030204" pitchFamily="34" charset="0"/>
                <a:ea typeface="Calibri" panose="020F0502020204030204" pitchFamily="34" charset="0"/>
                <a:cs typeface="Arial" panose="020B0604020202020204" pitchFamily="34" charset="0"/>
              </a:rPr>
              <a:t> w-24 lg:h-56 md:h-56 sm:h-40"&gt;&lt;/span&gt;&lt;/div&gt;&lt;/div&gt;&lt;/div&gt;&lt;nav role="navigation" class="polygon-swiper flex items-center grow relative overflow-hidden h-full bottom-negative"&gt;&lt;</a:t>
            </a:r>
            <a:r>
              <a:rPr lang="en-US" sz="1200" kern="100" dirty="0" err="1">
                <a:effectLst/>
                <a:latin typeface="Calibri" panose="020F0502020204030204" pitchFamily="34" charset="0"/>
                <a:ea typeface="Calibri" panose="020F0502020204030204" pitchFamily="34" charset="0"/>
                <a:cs typeface="Arial" panose="020B0604020202020204" pitchFamily="34" charset="0"/>
              </a:rPr>
              <a:t>ul</a:t>
            </a:r>
            <a:r>
              <a:rPr lang="en-US" sz="1200" kern="100" dirty="0">
                <a:effectLst/>
                <a:latin typeface="Calibri" panose="020F0502020204030204" pitchFamily="34" charset="0"/>
                <a:ea typeface="Calibri" panose="020F0502020204030204" pitchFamily="34" charset="0"/>
                <a:cs typeface="Arial" panose="020B0604020202020204" pitchFamily="34" charset="0"/>
              </a:rPr>
              <a:t> class="polygon-swiper-wrapper flex items-center lg:h-56 md:h-56 sm:h-40 relative </a:t>
            </a:r>
            <a:r>
              <a:rPr lang="en-US" sz="1200" kern="100" dirty="0" err="1">
                <a:effectLst/>
                <a:latin typeface="Calibri" panose="020F0502020204030204" pitchFamily="34" charset="0"/>
                <a:ea typeface="Calibri" panose="020F0502020204030204" pitchFamily="34" charset="0"/>
                <a:cs typeface="Arial" panose="020B0604020202020204" pitchFamily="34" charset="0"/>
              </a:rPr>
              <a:t>bottom-px:focus:border-white</a:t>
            </a:r>
            <a:r>
              <a:rPr lang="en-US" sz="1200" kern="100" dirty="0">
                <a:effectLst/>
                <a:latin typeface="Calibri" panose="020F0502020204030204" pitchFamily="34" charset="0"/>
                <a:ea typeface="Calibri" panose="020F0502020204030204" pitchFamily="34" charset="0"/>
                <a:cs typeface="Arial" panose="020B0604020202020204" pitchFamily="34" charset="0"/>
              </a:rPr>
              <a:t> </a:t>
            </a:r>
            <a:r>
              <a:rPr lang="en-US" sz="1200" kern="100" dirty="0" err="1">
                <a:effectLst/>
                <a:latin typeface="Calibri" panose="020F0502020204030204" pitchFamily="34" charset="0"/>
                <a:ea typeface="Calibri" panose="020F0502020204030204" pitchFamily="34" charset="0"/>
                <a:cs typeface="Arial" panose="020B0604020202020204" pitchFamily="34" charset="0"/>
              </a:rPr>
              <a:t>hover:border-shade-light</a:t>
            </a:r>
            <a:r>
              <a:rPr lang="en-US" sz="1200" kern="100" dirty="0">
                <a:effectLst/>
                <a:latin typeface="Calibri" panose="020F0502020204030204" pitchFamily="34" charset="0"/>
                <a:ea typeface="Calibri" panose="020F0502020204030204" pitchFamily="34" charset="0"/>
                <a:cs typeface="Arial" panose="020B0604020202020204" pitchFamily="34" charset="0"/>
              </a:rPr>
              <a:t> border-transparent inline-flex items-center text-black </a:t>
            </a:r>
            <a:r>
              <a:rPr lang="en-US" sz="1200" kern="100" dirty="0" err="1">
                <a:effectLst/>
                <a:latin typeface="Calibri" panose="020F0502020204030204" pitchFamily="34" charset="0"/>
                <a:ea typeface="Calibri" panose="020F0502020204030204" pitchFamily="34" charset="0"/>
                <a:cs typeface="Arial" panose="020B0604020202020204" pitchFamily="34" charset="0"/>
              </a:rPr>
              <a:t>dark:text-shade-lightest</a:t>
            </a:r>
            <a:r>
              <a:rPr lang="en-US" sz="1200" kern="100" dirty="0">
                <a:effectLst/>
                <a:latin typeface="Calibri" panose="020F0502020204030204" pitchFamily="34" charset="0"/>
                <a:ea typeface="Calibri" panose="020F0502020204030204" pitchFamily="34" charset="0"/>
                <a:cs typeface="Arial" panose="020B0604020202020204" pitchFamily="34" charset="0"/>
              </a:rPr>
              <a:t> text-s h-full px-4"&gt;&lt;span class="border-b whitespace-</a:t>
            </a:r>
            <a:r>
              <a:rPr lang="en-US" sz="1200" kern="100" dirty="0" err="1">
                <a:effectLst/>
                <a:latin typeface="Calibri" panose="020F0502020204030204" pitchFamily="34" charset="0"/>
                <a:ea typeface="Calibri" panose="020F0502020204030204" pitchFamily="34" charset="0"/>
                <a:cs typeface="Arial" panose="020B0604020202020204" pitchFamily="34" charset="0"/>
              </a:rPr>
              <a:t>nowrap</a:t>
            </a:r>
            <a:r>
              <a:rPr lang="en-US" sz="1200" kern="100" dirty="0">
                <a:effectLst/>
                <a:latin typeface="Calibri" panose="020F0502020204030204" pitchFamily="34" charset="0"/>
                <a:ea typeface="Calibri" panose="020F0502020204030204" pitchFamily="34" charset="0"/>
                <a:cs typeface="Arial" panose="020B0604020202020204" pitchFamily="34" charset="0"/>
              </a:rPr>
              <a:t> border-inherit"&gt;</a:t>
            </a:r>
            <a:r>
              <a:rPr lang="en-US" sz="1200" kern="100" dirty="0" err="1">
                <a:effectLst/>
                <a:latin typeface="Calibri" panose="020F0502020204030204" pitchFamily="34" charset="0"/>
                <a:ea typeface="Calibri" panose="020F0502020204030204" pitchFamily="34" charset="0"/>
                <a:cs typeface="Arial" panose="020B0604020202020204" pitchFamily="34" charset="0"/>
              </a:rPr>
              <a:t>Politik</a:t>
            </a:r>
            <a:r>
              <a:rPr lang="en-US" sz="1200" kern="100" dirty="0">
                <a:effectLst/>
                <a:latin typeface="Calibri" panose="020F0502020204030204" pitchFamily="34" charset="0"/>
                <a:ea typeface="Calibri" panose="020F0502020204030204" pitchFamily="34" charset="0"/>
                <a:cs typeface="Arial" panose="020B0604020202020204" pitchFamily="34" charset="0"/>
              </a:rPr>
              <a:t>&lt;/span&gt;&lt;span class="leading-none ml-8"&gt;&lt;</a:t>
            </a:r>
            <a:r>
              <a:rPr lang="en-US" sz="1200" kern="100" dirty="0" err="1">
                <a:effectLst/>
                <a:latin typeface="Calibri" panose="020F0502020204030204" pitchFamily="34" charset="0"/>
                <a:ea typeface="Calibri" panose="020F0502020204030204" pitchFamily="34" charset="0"/>
                <a:cs typeface="Arial" panose="020B0604020202020204" pitchFamily="34" charset="0"/>
              </a:rPr>
              <a:t>svg</a:t>
            </a:r>
            <a:r>
              <a:rPr lang="en-US" sz="1200" kern="100" dirty="0">
                <a:effectLst/>
                <a:latin typeface="Calibri" panose="020F0502020204030204" pitchFamily="34" charset="0"/>
                <a:ea typeface="Calibri" panose="020F0502020204030204" pitchFamily="34" charset="0"/>
                <a:cs typeface="Arial" panose="020B0604020202020204" pitchFamily="34" charset="0"/>
              </a:rPr>
              <a:t> width="16" height="16"&gt;&lt;use </a:t>
            </a:r>
            <a:r>
              <a:rPr lang="en-US" sz="1200" kern="100" dirty="0" err="1">
                <a:effectLst/>
                <a:latin typeface="Calibri" panose="020F0502020204030204" pitchFamily="34" charset="0"/>
                <a:ea typeface="Calibri" panose="020F0502020204030204" pitchFamily="34" charset="0"/>
                <a:cs typeface="Arial" panose="020B0604020202020204" pitchFamily="34" charset="0"/>
              </a:rPr>
              <a:t>xlink:href</a:t>
            </a:r>
            <a:r>
              <a:rPr lang="en-US" sz="1200" kern="100" dirty="0">
                <a:effectLst/>
                <a:latin typeface="Calibri" panose="020F0502020204030204" pitchFamily="34" charset="0"/>
                <a:ea typeface="Calibri" panose="020F0502020204030204" pitchFamily="34" charset="0"/>
                <a:cs typeface="Arial" panose="020B0604020202020204" pitchFamily="34" charset="0"/>
              </a:rPr>
              <a:t>="#</a:t>
            </a:r>
            <a:r>
              <a:rPr lang="en-US" sz="1200" kern="100" dirty="0" err="1">
                <a:effectLst/>
                <a:latin typeface="Calibri" panose="020F0502020204030204" pitchFamily="34" charset="0"/>
                <a:ea typeface="Calibri" panose="020F0502020204030204" pitchFamily="34" charset="0"/>
                <a:cs typeface="Arial" panose="020B0604020202020204" pitchFamily="34" charset="0"/>
              </a:rPr>
              <a:t>spon</a:t>
            </a:r>
            <a:r>
              <a:rPr lang="en-US" sz="1200" kern="100" dirty="0">
                <a:effectLst/>
                <a:latin typeface="Calibri" panose="020F0502020204030204" pitchFamily="34" charset="0"/>
                <a:ea typeface="Calibri" panose="020F0502020204030204" pitchFamily="34" charset="0"/>
                <a:cs typeface="Arial" panose="020B0604020202020204" pitchFamily="34" charset="0"/>
              </a:rPr>
              <a:t>-chevron-right-m"/&gt;&lt;/</a:t>
            </a:r>
            <a:r>
              <a:rPr lang="en-US" sz="1200" kern="100" dirty="0" err="1">
                <a:effectLst/>
                <a:latin typeface="Calibri" panose="020F0502020204030204" pitchFamily="34" charset="0"/>
                <a:ea typeface="Calibri" panose="020F0502020204030204" pitchFamily="34" charset="0"/>
                <a:cs typeface="Arial" panose="020B0604020202020204" pitchFamily="34" charset="0"/>
              </a:rPr>
              <a:t>svg</a:t>
            </a:r>
            <a:r>
              <a:rPr lang="en-US" sz="1200" kern="100" dirty="0">
                <a:effectLst/>
                <a:latin typeface="Calibri" panose="020F0502020204030204" pitchFamily="34" charset="0"/>
                <a:ea typeface="Calibri" panose="020F0502020204030204" pitchFamily="34" charset="0"/>
                <a:cs typeface="Arial" panose="020B0604020202020204" pitchFamily="34" charset="0"/>
              </a:rPr>
              <a:t>&gt;&lt;/span&gt;&lt;/a&gt;&lt;/li&gt;&lt;li class="polygon-swiper-slide flex items-center h-full shrink-0"&gt;&lt;a </a:t>
            </a:r>
            <a:r>
              <a:rPr lang="en-US" sz="1200" kern="100" dirty="0" err="1">
                <a:effectLst/>
                <a:latin typeface="Calibri" panose="020F0502020204030204" pitchFamily="34" charset="0"/>
                <a:ea typeface="Calibri" panose="020F0502020204030204" pitchFamily="34" charset="0"/>
                <a:cs typeface="Arial" panose="020B0604020202020204" pitchFamily="34" charset="0"/>
              </a:rPr>
              <a:t>href</a:t>
            </a:r>
            <a:r>
              <a:rPr lang="en-US" sz="1200" kern="100" dirty="0">
                <a:effectLst/>
                <a:latin typeface="Calibri" panose="020F0502020204030204" pitchFamily="34" charset="0"/>
                <a:ea typeface="Calibri" panose="020F0502020204030204" pitchFamily="34" charset="0"/>
                <a:cs typeface="Arial" panose="020B0604020202020204" pitchFamily="34" charset="0"/>
              </a:rPr>
              <a:t>="https://www.spiegel.de/politik/deutschland/" target="_self" title="Deutschland" class="</a:t>
            </a:r>
            <a:r>
              <a:rPr lang="en-US" sz="1200" kern="100" dirty="0" err="1">
                <a:effectLst/>
                <a:latin typeface="Calibri" panose="020F0502020204030204" pitchFamily="34" charset="0"/>
                <a:ea typeface="Calibri" panose="020F0502020204030204" pitchFamily="34" charset="0"/>
                <a:cs typeface="Arial" panose="020B0604020202020204" pitchFamily="34" charset="0"/>
              </a:rPr>
              <a:t>focus:border-black</a:t>
            </a:r>
            <a:r>
              <a:rPr lang="en-US" sz="1200" kern="100" dirty="0">
                <a:effectLst/>
                <a:latin typeface="Calibri" panose="020F0502020204030204" pitchFamily="34" charset="0"/>
                <a:ea typeface="Calibri" panose="020F0502020204030204" pitchFamily="34" charset="0"/>
                <a:cs typeface="Arial" panose="020B0604020202020204" pitchFamily="34" charset="0"/>
              </a:rPr>
              <a:t> </a:t>
            </a:r>
            <a:r>
              <a:rPr lang="en-US" sz="1200" kern="100" dirty="0" err="1">
                <a:effectLst/>
                <a:latin typeface="Calibri" panose="020F0502020204030204" pitchFamily="34" charset="0"/>
                <a:ea typeface="Calibri" panose="020F0502020204030204" pitchFamily="34" charset="0"/>
                <a:cs typeface="Arial" panose="020B0604020202020204" pitchFamily="34" charset="0"/>
              </a:rPr>
              <a:t>dark:focus:border-white</a:t>
            </a:r>
            <a:r>
              <a:rPr lang="en-US" sz="1200" kern="100" dirty="0">
                <a:effectLst/>
                <a:latin typeface="Calibri" panose="020F0502020204030204" pitchFamily="34" charset="0"/>
                <a:ea typeface="Calibri" panose="020F0502020204030204" pitchFamily="34" charset="0"/>
                <a:cs typeface="Arial" panose="020B0604020202020204" pitchFamily="34" charset="0"/>
              </a:rPr>
              <a:t> </a:t>
            </a:r>
            <a:r>
              <a:rPr lang="en-US" sz="1200" kern="100" dirty="0" err="1">
                <a:effectLst/>
                <a:latin typeface="Calibri" panose="020F0502020204030204" pitchFamily="34" charset="0"/>
                <a:ea typeface="Calibri" panose="020F0502020204030204" pitchFamily="34" charset="0"/>
                <a:cs typeface="Arial" panose="020B0604020202020204" pitchFamily="34" charset="0"/>
              </a:rPr>
              <a:t>hover:border-shade-light</a:t>
            </a:r>
            <a:r>
              <a:rPr lang="en-US" sz="1200" kern="100" dirty="0">
                <a:effectLst/>
                <a:latin typeface="Calibri" panose="020F0502020204030204" pitchFamily="34" charset="0"/>
                <a:ea typeface="Calibri" panose="020F0502020204030204" pitchFamily="34" charset="0"/>
                <a:cs typeface="Arial" panose="020B0604020202020204" pitchFamily="34" charset="0"/>
              </a:rPr>
              <a:t> border-transparent inline-flex items-center text-black </a:t>
            </a:r>
            <a:r>
              <a:rPr lang="en-US" sz="1200" kern="100" dirty="0" err="1">
                <a:effectLst/>
                <a:latin typeface="Calibri" panose="020F0502020204030204" pitchFamily="34" charset="0"/>
                <a:ea typeface="Calibri" panose="020F0502020204030204" pitchFamily="34" charset="0"/>
                <a:cs typeface="Arial" panose="020B0604020202020204" pitchFamily="34" charset="0"/>
              </a:rPr>
              <a:t>dark:text-shade-lightest</a:t>
            </a:r>
            <a:r>
              <a:rPr lang="en-US" sz="1200" kern="100" dirty="0">
                <a:effectLst/>
                <a:latin typeface="Calibri" panose="020F0502020204030204" pitchFamily="34" charset="0"/>
                <a:ea typeface="Calibri" panose="020F0502020204030204" pitchFamily="34" charset="0"/>
                <a:cs typeface="Arial" panose="020B0604020202020204" pitchFamily="34" charset="0"/>
              </a:rPr>
              <a:t> text-s h-full px-4"&gt;&lt;span class="border-b whitespace-</a:t>
            </a:r>
            <a:r>
              <a:rPr lang="en-US" sz="1200" kern="100" dirty="0" err="1">
                <a:effectLst/>
                <a:latin typeface="Calibri" panose="020F0502020204030204" pitchFamily="34" charset="0"/>
                <a:ea typeface="Calibri" panose="020F0502020204030204" pitchFamily="34" charset="0"/>
                <a:cs typeface="Arial" panose="020B0604020202020204" pitchFamily="34" charset="0"/>
              </a:rPr>
              <a:t>nowrap</a:t>
            </a:r>
            <a:r>
              <a:rPr lang="en-US" sz="1200" kern="100" dirty="0">
                <a:effectLst/>
                <a:latin typeface="Calibri" panose="020F0502020204030204" pitchFamily="34" charset="0"/>
                <a:ea typeface="Calibri" panose="020F0502020204030204" pitchFamily="34" charset="0"/>
                <a:cs typeface="Arial" panose="020B0604020202020204" pitchFamily="34" charset="0"/>
              </a:rPr>
              <a:t> border-inherit"&gt;Deutschland&lt;/span&gt;&lt;span class="leading-none ml-8"&gt;&lt;</a:t>
            </a:r>
            <a:r>
              <a:rPr lang="en-US" sz="1200" kern="100" dirty="0" err="1">
                <a:effectLst/>
                <a:latin typeface="Calibri" panose="020F0502020204030204" pitchFamily="34" charset="0"/>
                <a:ea typeface="Calibri" panose="020F0502020204030204" pitchFamily="34" charset="0"/>
                <a:cs typeface="Arial" panose="020B0604020202020204" pitchFamily="34" charset="0"/>
              </a:rPr>
              <a:t>svg</a:t>
            </a:r>
            <a:r>
              <a:rPr lang="en-US" sz="1200" kern="100" dirty="0">
                <a:effectLst/>
                <a:latin typeface="Calibri" panose="020F0502020204030204" pitchFamily="34" charset="0"/>
                <a:ea typeface="Calibri" panose="020F0502020204030204" pitchFamily="34" charset="0"/>
                <a:cs typeface="Arial" panose="020B0604020202020204" pitchFamily="34" charset="0"/>
              </a:rPr>
              <a:t> width="16" height="16"&gt;&lt;use </a:t>
            </a:r>
            <a:r>
              <a:rPr lang="en-US" sz="1200" kern="100" dirty="0" err="1">
                <a:effectLst/>
                <a:latin typeface="Calibri" panose="020F0502020204030204" pitchFamily="34" charset="0"/>
                <a:ea typeface="Calibri" panose="020F0502020204030204" pitchFamily="34" charset="0"/>
                <a:cs typeface="Arial" panose="020B0604020202020204" pitchFamily="34" charset="0"/>
              </a:rPr>
              <a:t>xlink:href</a:t>
            </a:r>
            <a:r>
              <a:rPr lang="en-US" sz="1200" kern="100" dirty="0">
                <a:effectLst/>
                <a:latin typeface="Calibri" panose="020F0502020204030204" pitchFamily="34" charset="0"/>
                <a:ea typeface="Calibri" panose="020F0502020204030204" pitchFamily="34" charset="0"/>
                <a:cs typeface="Arial" panose="020B0604020202020204" pitchFamily="34" charset="0"/>
              </a:rPr>
              <a:t>="#</a:t>
            </a:r>
            <a:r>
              <a:rPr lang="en-US" sz="1200" kern="100" dirty="0" err="1">
                <a:effectLst/>
                <a:latin typeface="Calibri" panose="020F0502020204030204" pitchFamily="34" charset="0"/>
                <a:ea typeface="Calibri" panose="020F0502020204030204" pitchFamily="34" charset="0"/>
                <a:cs typeface="Arial" panose="020B0604020202020204" pitchFamily="34" charset="0"/>
              </a:rPr>
              <a:t>spon</a:t>
            </a:r>
            <a:r>
              <a:rPr lang="en-US" sz="1200" kern="100" dirty="0">
                <a:effectLst/>
                <a:latin typeface="Calibri" panose="020F0502020204030204" pitchFamily="34" charset="0"/>
                <a:ea typeface="Calibri" panose="020F0502020204030204" pitchFamily="34" charset="0"/>
                <a:cs typeface="Arial" panose="020B0604020202020204" pitchFamily="34" charset="0"/>
              </a:rPr>
              <a:t>-chevron-right-m"/&gt;&lt;/</a:t>
            </a:r>
            <a:r>
              <a:rPr lang="en-US" sz="1200" kern="100" dirty="0" err="1">
                <a:effectLst/>
                <a:latin typeface="Calibri" panose="020F0502020204030204" pitchFamily="34" charset="0"/>
                <a:ea typeface="Calibri" panose="020F0502020204030204" pitchFamily="34" charset="0"/>
                <a:cs typeface="Arial" panose="020B0604020202020204" pitchFamily="34" charset="0"/>
              </a:rPr>
              <a:t>svg</a:t>
            </a:r>
            <a:r>
              <a:rPr lang="en-US" sz="1200" kern="100" dirty="0">
                <a:effectLst/>
                <a:latin typeface="Calibri" panose="020F0502020204030204" pitchFamily="34" charset="0"/>
                <a:ea typeface="Calibri" panose="020F0502020204030204" pitchFamily="34" charset="0"/>
                <a:cs typeface="Arial" panose="020B0604020202020204" pitchFamily="34" charset="0"/>
              </a:rPr>
              <a:t>&gt;&lt;/span&gt;&lt;/a&gt;&lt;/li&gt;&lt;li class="polygon-swiper-slide flex items-center h-full shrink-0"&gt;&lt;a </a:t>
            </a:r>
            <a:r>
              <a:rPr lang="en-US" sz="1200" kern="100" dirty="0" err="1">
                <a:effectLst/>
                <a:latin typeface="Calibri" panose="020F0502020204030204" pitchFamily="34" charset="0"/>
                <a:ea typeface="Calibri" panose="020F0502020204030204" pitchFamily="34" charset="0"/>
                <a:cs typeface="Arial" panose="020B0604020202020204" pitchFamily="34" charset="0"/>
              </a:rPr>
              <a:t>href</a:t>
            </a:r>
            <a:r>
              <a:rPr lang="en-US" sz="1200" kern="100" dirty="0">
                <a:effectLst/>
                <a:latin typeface="Calibri" panose="020F0502020204030204" pitchFamily="34" charset="0"/>
                <a:ea typeface="Calibri" panose="020F0502020204030204" pitchFamily="34" charset="0"/>
                <a:cs typeface="Arial" panose="020B0604020202020204" pitchFamily="34" charset="0"/>
              </a:rPr>
              <a:t>="https://www.spiegel.de/thema/morningbriefing/" target="_self" title="Die Lage am Morgen" class="</a:t>
            </a:r>
            <a:r>
              <a:rPr lang="en-US" sz="1200" kern="100" dirty="0" err="1">
                <a:effectLst/>
                <a:latin typeface="Calibri" panose="020F0502020204030204" pitchFamily="34" charset="0"/>
                <a:ea typeface="Calibri" panose="020F0502020204030204" pitchFamily="34" charset="0"/>
                <a:cs typeface="Arial" panose="020B0604020202020204" pitchFamily="34" charset="0"/>
              </a:rPr>
              <a:t>focus:border-black</a:t>
            </a:r>
            <a:r>
              <a:rPr lang="en-US" sz="1200" kern="100" dirty="0">
                <a:effectLst/>
                <a:latin typeface="Calibri" panose="020F0502020204030204" pitchFamily="34" charset="0"/>
                <a:ea typeface="Calibri" panose="020F0502020204030204" pitchFamily="34" charset="0"/>
                <a:cs typeface="Arial" panose="020B0604020202020204" pitchFamily="34" charset="0"/>
              </a:rPr>
              <a:t> </a:t>
            </a:r>
            <a:r>
              <a:rPr lang="en-US" sz="1200" kern="100" dirty="0" err="1">
                <a:effectLst/>
                <a:latin typeface="Calibri" panose="020F0502020204030204" pitchFamily="34" charset="0"/>
                <a:ea typeface="Calibri" panose="020F0502020204030204" pitchFamily="34" charset="0"/>
                <a:cs typeface="Arial" panose="020B0604020202020204" pitchFamily="34" charset="0"/>
              </a:rPr>
              <a:t>dark:focus:border-white</a:t>
            </a:r>
            <a:r>
              <a:rPr lang="en-US" sz="1200" kern="100" dirty="0">
                <a:effectLst/>
                <a:latin typeface="Calibri" panose="020F0502020204030204" pitchFamily="34" charset="0"/>
                <a:ea typeface="Calibri" panose="020F0502020204030204" pitchFamily="34" charset="0"/>
                <a:cs typeface="Arial" panose="020B0604020202020204" pitchFamily="34" charset="0"/>
              </a:rPr>
              <a:t> </a:t>
            </a:r>
            <a:r>
              <a:rPr lang="en-US" sz="1200" kern="100" dirty="0" err="1">
                <a:effectLst/>
                <a:latin typeface="Calibri" panose="020F0502020204030204" pitchFamily="34" charset="0"/>
                <a:ea typeface="Calibri" panose="020F0502020204030204" pitchFamily="34" charset="0"/>
                <a:cs typeface="Arial" panose="020B0604020202020204" pitchFamily="34" charset="0"/>
              </a:rPr>
              <a:t>hover:border-shade-light</a:t>
            </a:r>
            <a:r>
              <a:rPr lang="en-US" sz="1200" kern="100" dirty="0">
                <a:effectLst/>
                <a:latin typeface="Calibri" panose="020F0502020204030204" pitchFamily="34" charset="0"/>
                <a:ea typeface="Calibri" panose="020F0502020204030204" pitchFamily="34" charset="0"/>
                <a:cs typeface="Arial" panose="020B0604020202020204" pitchFamily="34" charset="0"/>
              </a:rPr>
              <a:t> border-transparent inline-flex items-center text-black </a:t>
            </a:r>
            <a:r>
              <a:rPr lang="en-US" sz="1200" kern="100" dirty="0" err="1">
                <a:effectLst/>
                <a:latin typeface="Calibri" panose="020F0502020204030204" pitchFamily="34" charset="0"/>
                <a:ea typeface="Calibri" panose="020F0502020204030204" pitchFamily="34" charset="0"/>
                <a:cs typeface="Arial" panose="020B0604020202020204" pitchFamily="34" charset="0"/>
              </a:rPr>
              <a:t>dark:text-shade-lightest</a:t>
            </a:r>
            <a:r>
              <a:rPr lang="en-US" sz="1200" kern="100" dirty="0">
                <a:effectLst/>
                <a:latin typeface="Calibri" panose="020F0502020204030204" pitchFamily="34" charset="0"/>
                <a:ea typeface="Calibri" panose="020F0502020204030204" pitchFamily="34" charset="0"/>
                <a:cs typeface="Arial" panose="020B0604020202020204" pitchFamily="34" charset="0"/>
              </a:rPr>
              <a:t> text-s h-full px-4"&gt;&lt;span class="border-b whitespace-</a:t>
            </a:r>
            <a:r>
              <a:rPr lang="en-US" sz="1200" kern="100" dirty="0" err="1">
                <a:effectLst/>
                <a:latin typeface="Calibri" panose="020F0502020204030204" pitchFamily="34" charset="0"/>
                <a:ea typeface="Calibri" panose="020F0502020204030204" pitchFamily="34" charset="0"/>
                <a:cs typeface="Arial" panose="020B0604020202020204" pitchFamily="34" charset="0"/>
              </a:rPr>
              <a:t>nowrap</a:t>
            </a:r>
            <a:r>
              <a:rPr lang="en-US" sz="1200" kern="100" dirty="0">
                <a:effectLst/>
                <a:latin typeface="Calibri" panose="020F0502020204030204" pitchFamily="34" charset="0"/>
                <a:ea typeface="Calibri" panose="020F0502020204030204" pitchFamily="34" charset="0"/>
                <a:cs typeface="Arial" panose="020B0604020202020204" pitchFamily="34" charset="0"/>
              </a:rPr>
              <a:t> border-inherit"&gt;Die Lage am Morgen&lt;/span&gt;&lt;span class="leading-none ml-8"&gt;&lt;</a:t>
            </a:r>
            <a:r>
              <a:rPr lang="en-US" sz="1200" kern="100" dirty="0" err="1">
                <a:effectLst/>
                <a:latin typeface="Calibri" panose="020F0502020204030204" pitchFamily="34" charset="0"/>
                <a:ea typeface="Calibri" panose="020F0502020204030204" pitchFamily="34" charset="0"/>
                <a:cs typeface="Arial" panose="020B0604020202020204" pitchFamily="34" charset="0"/>
              </a:rPr>
              <a:t>svg</a:t>
            </a:r>
            <a:r>
              <a:rPr lang="en-US" sz="1200" kern="100" dirty="0">
                <a:effectLst/>
                <a:latin typeface="Calibri" panose="020F0502020204030204" pitchFamily="34" charset="0"/>
                <a:ea typeface="Calibri" panose="020F0502020204030204" pitchFamily="34" charset="0"/>
                <a:cs typeface="Arial" panose="020B0604020202020204" pitchFamily="34" charset="0"/>
              </a:rPr>
              <a:t> width="16" height="16"&gt;&lt;use </a:t>
            </a:r>
            <a:r>
              <a:rPr lang="en-US" sz="1200" kern="100" dirty="0" err="1">
                <a:effectLst/>
                <a:latin typeface="Calibri" panose="020F0502020204030204" pitchFamily="34" charset="0"/>
                <a:ea typeface="Calibri" panose="020F0502020204030204" pitchFamily="34" charset="0"/>
                <a:cs typeface="Arial" panose="020B0604020202020204" pitchFamily="34" charset="0"/>
              </a:rPr>
              <a:t>xlink:href</a:t>
            </a:r>
            <a:r>
              <a:rPr lang="en-US" sz="1200" kern="100" dirty="0">
                <a:effectLst/>
                <a:latin typeface="Calibri" panose="020F0502020204030204" pitchFamily="34" charset="0"/>
                <a:ea typeface="Calibri" panose="020F0502020204030204" pitchFamily="34" charset="0"/>
                <a:cs typeface="Arial" panose="020B0604020202020204" pitchFamily="34" charset="0"/>
              </a:rPr>
              <a:t>="#</a:t>
            </a:r>
            <a:r>
              <a:rPr lang="en-US" sz="1200" kern="100" dirty="0" err="1">
                <a:effectLst/>
                <a:latin typeface="Calibri" panose="020F0502020204030204" pitchFamily="34" charset="0"/>
                <a:ea typeface="Calibri" panose="020F0502020204030204" pitchFamily="34" charset="0"/>
                <a:cs typeface="Arial" panose="020B0604020202020204" pitchFamily="34" charset="0"/>
              </a:rPr>
              <a:t>spon</a:t>
            </a:r>
            <a:r>
              <a:rPr lang="en-US" sz="1200" kern="100" dirty="0">
                <a:effectLst/>
                <a:latin typeface="Calibri" panose="020F0502020204030204" pitchFamily="34" charset="0"/>
                <a:ea typeface="Calibri" panose="020F0502020204030204" pitchFamily="34" charset="0"/>
                <a:cs typeface="Arial" panose="020B0604020202020204" pitchFamily="34" charset="0"/>
              </a:rPr>
              <a:t>-chevron-right-m"/&gt;&lt;/</a:t>
            </a:r>
            <a:r>
              <a:rPr lang="en-US" sz="1200" kern="100" dirty="0" err="1">
                <a:effectLst/>
                <a:latin typeface="Calibri" panose="020F0502020204030204" pitchFamily="34" charset="0"/>
                <a:ea typeface="Calibri" panose="020F0502020204030204" pitchFamily="34" charset="0"/>
                <a:cs typeface="Arial" panose="020B0604020202020204" pitchFamily="34" charset="0"/>
              </a:rPr>
              <a:t>svg</a:t>
            </a:r>
            <a:r>
              <a:rPr lang="en-US" sz="1200" kern="100" dirty="0">
                <a:effectLst/>
                <a:latin typeface="Calibri" panose="020F0502020204030204" pitchFamily="34" charset="0"/>
                <a:ea typeface="Calibri" panose="020F0502020204030204" pitchFamily="34" charset="0"/>
                <a:cs typeface="Arial" panose="020B0604020202020204" pitchFamily="34" charset="0"/>
              </a:rPr>
              <a:t>&gt;&lt;/span&gt;&lt;/a&gt;&lt;/li&gt;</a:t>
            </a:r>
          </a:p>
          <a:p>
            <a:pPr marL="0" indent="0">
              <a:buNone/>
            </a:pPr>
            <a:r>
              <a:rPr lang="en-US" sz="1000" dirty="0"/>
              <a:t>+ a few hundred lines of html</a:t>
            </a:r>
          </a:p>
        </p:txBody>
      </p:sp>
    </p:spTree>
    <p:extLst>
      <p:ext uri="{BB962C8B-B14F-4D97-AF65-F5344CB8AC3E}">
        <p14:creationId xmlns:p14="http://schemas.microsoft.com/office/powerpoint/2010/main" val="29795005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nhaltsplatzhalter 4">
            <a:extLst>
              <a:ext uri="{FF2B5EF4-FFF2-40B4-BE49-F238E27FC236}">
                <a16:creationId xmlns:a16="http://schemas.microsoft.com/office/drawing/2014/main" id="{D121D49E-447E-4AF0-AEB8-C0E9FE561FF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13476" y="1690688"/>
            <a:ext cx="7765048" cy="4048918"/>
          </a:xfrm>
        </p:spPr>
      </p:pic>
      <p:sp>
        <p:nvSpPr>
          <p:cNvPr id="3" name="Rectangle 2">
            <a:extLst>
              <a:ext uri="{FF2B5EF4-FFF2-40B4-BE49-F238E27FC236}">
                <a16:creationId xmlns:a16="http://schemas.microsoft.com/office/drawing/2014/main" id="{9A2DF35A-9399-4351-8D32-9904113499D2}"/>
              </a:ext>
            </a:extLst>
          </p:cNvPr>
          <p:cNvSpPr/>
          <p:nvPr/>
        </p:nvSpPr>
        <p:spPr>
          <a:xfrm>
            <a:off x="0" y="6593524"/>
            <a:ext cx="6096000" cy="246221"/>
          </a:xfrm>
          <a:prstGeom prst="rect">
            <a:avLst/>
          </a:prstGeom>
        </p:spPr>
        <p:txBody>
          <a:bodyPr>
            <a:spAutoFit/>
          </a:bodyPr>
          <a:lstStyle/>
          <a:p>
            <a:r>
              <a:rPr lang="en-US" sz="1000" dirty="0"/>
              <a:t>https://www.webstepbook.com/supplements-2ed/slides/lecture19-dom-tree.shtml</a:t>
            </a:r>
          </a:p>
        </p:txBody>
      </p:sp>
      <p:sp>
        <p:nvSpPr>
          <p:cNvPr id="8" name="Titel 1">
            <a:extLst>
              <a:ext uri="{FF2B5EF4-FFF2-40B4-BE49-F238E27FC236}">
                <a16:creationId xmlns:a16="http://schemas.microsoft.com/office/drawing/2014/main" id="{F342CF42-3AEE-466D-9E17-727E8F294E2E}"/>
              </a:ext>
            </a:extLst>
          </p:cNvPr>
          <p:cNvSpPr>
            <a:spLocks noGrp="1"/>
          </p:cNvSpPr>
          <p:nvPr>
            <p:ph type="title"/>
          </p:nvPr>
        </p:nvSpPr>
        <p:spPr>
          <a:xfrm>
            <a:off x="838200" y="18255"/>
            <a:ext cx="10515600" cy="1325563"/>
          </a:xfrm>
        </p:spPr>
        <p:txBody>
          <a:bodyPr/>
          <a:lstStyle/>
          <a:p>
            <a:r>
              <a:rPr lang="de-DE" dirty="0"/>
              <a:t>Background Info: HTML</a:t>
            </a:r>
          </a:p>
        </p:txBody>
      </p:sp>
    </p:spTree>
    <p:extLst>
      <p:ext uri="{BB962C8B-B14F-4D97-AF65-F5344CB8AC3E}">
        <p14:creationId xmlns:p14="http://schemas.microsoft.com/office/powerpoint/2010/main" val="9570137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C31216D-BBF2-48B1-9485-585175AC528B}"/>
              </a:ext>
            </a:extLst>
          </p:cNvPr>
          <p:cNvSpPr>
            <a:spLocks noGrp="1"/>
          </p:cNvSpPr>
          <p:nvPr>
            <p:ph type="title"/>
          </p:nvPr>
        </p:nvSpPr>
        <p:spPr/>
        <p:txBody>
          <a:bodyPr/>
          <a:lstStyle/>
          <a:p>
            <a:r>
              <a:rPr lang="de-DE" dirty="0"/>
              <a:t>Background Info: HTML</a:t>
            </a:r>
          </a:p>
        </p:txBody>
      </p:sp>
      <p:sp>
        <p:nvSpPr>
          <p:cNvPr id="6" name="Rectangle 5">
            <a:extLst>
              <a:ext uri="{FF2B5EF4-FFF2-40B4-BE49-F238E27FC236}">
                <a16:creationId xmlns:a16="http://schemas.microsoft.com/office/drawing/2014/main" id="{E96F6E1D-B05A-12FC-7622-25FDD1DA79D3}"/>
              </a:ext>
            </a:extLst>
          </p:cNvPr>
          <p:cNvSpPr/>
          <p:nvPr/>
        </p:nvSpPr>
        <p:spPr>
          <a:xfrm>
            <a:off x="997527" y="1348966"/>
            <a:ext cx="6500553" cy="5143909"/>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8D6A5FAC-0502-C565-DE4C-E4F94DB2DF83}"/>
              </a:ext>
            </a:extLst>
          </p:cNvPr>
          <p:cNvSpPr/>
          <p:nvPr/>
        </p:nvSpPr>
        <p:spPr>
          <a:xfrm>
            <a:off x="1210147" y="1774479"/>
            <a:ext cx="6096000" cy="14711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1915F1E1-4E84-107D-FFF2-69D3FD95E281}"/>
              </a:ext>
            </a:extLst>
          </p:cNvPr>
          <p:cNvSpPr/>
          <p:nvPr/>
        </p:nvSpPr>
        <p:spPr>
          <a:xfrm>
            <a:off x="1249377" y="3494637"/>
            <a:ext cx="6056769" cy="2435383"/>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50AA42DC-DE66-DEF2-B2B8-54873CF7A678}"/>
              </a:ext>
            </a:extLst>
          </p:cNvPr>
          <p:cNvSpPr/>
          <p:nvPr/>
        </p:nvSpPr>
        <p:spPr>
          <a:xfrm>
            <a:off x="1530035" y="2116201"/>
            <a:ext cx="5540719" cy="777673"/>
          </a:xfrm>
          <a:prstGeom prst="rect">
            <a:avLst/>
          </a:prstGeom>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439A5A8D-23E0-9E94-4FF5-68B26C967218}"/>
              </a:ext>
            </a:extLst>
          </p:cNvPr>
          <p:cNvSpPr/>
          <p:nvPr/>
        </p:nvSpPr>
        <p:spPr>
          <a:xfrm>
            <a:off x="1530036" y="3921558"/>
            <a:ext cx="5540719" cy="1617428"/>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Box 10">
            <a:extLst>
              <a:ext uri="{FF2B5EF4-FFF2-40B4-BE49-F238E27FC236}">
                <a16:creationId xmlns:a16="http://schemas.microsoft.com/office/drawing/2014/main" id="{19D7643F-C7C2-27C6-5AF9-4B43634B78A0}"/>
              </a:ext>
            </a:extLst>
          </p:cNvPr>
          <p:cNvSpPr txBox="1"/>
          <p:nvPr/>
        </p:nvSpPr>
        <p:spPr>
          <a:xfrm>
            <a:off x="997527" y="1348966"/>
            <a:ext cx="849400" cy="369332"/>
          </a:xfrm>
          <a:prstGeom prst="rect">
            <a:avLst/>
          </a:prstGeom>
          <a:noFill/>
        </p:spPr>
        <p:txBody>
          <a:bodyPr wrap="none" rtlCol="0">
            <a:spAutoFit/>
          </a:bodyPr>
          <a:lstStyle/>
          <a:p>
            <a:r>
              <a:rPr lang="de-DE" dirty="0"/>
              <a:t>&lt;</a:t>
            </a:r>
            <a:r>
              <a:rPr lang="de-DE" dirty="0" err="1"/>
              <a:t>html</a:t>
            </a:r>
            <a:r>
              <a:rPr lang="de-DE" dirty="0"/>
              <a:t>&gt;</a:t>
            </a:r>
            <a:endParaRPr lang="en-US" dirty="0"/>
          </a:p>
        </p:txBody>
      </p:sp>
      <p:sp>
        <p:nvSpPr>
          <p:cNvPr id="12" name="TextBox 11">
            <a:extLst>
              <a:ext uri="{FF2B5EF4-FFF2-40B4-BE49-F238E27FC236}">
                <a16:creationId xmlns:a16="http://schemas.microsoft.com/office/drawing/2014/main" id="{B5E99E3B-1075-6F86-CDF1-15E1BA3325DA}"/>
              </a:ext>
            </a:extLst>
          </p:cNvPr>
          <p:cNvSpPr txBox="1"/>
          <p:nvPr/>
        </p:nvSpPr>
        <p:spPr>
          <a:xfrm>
            <a:off x="998360" y="6064087"/>
            <a:ext cx="939168" cy="369332"/>
          </a:xfrm>
          <a:prstGeom prst="rect">
            <a:avLst/>
          </a:prstGeom>
          <a:noFill/>
        </p:spPr>
        <p:txBody>
          <a:bodyPr wrap="none" rtlCol="0">
            <a:spAutoFit/>
          </a:bodyPr>
          <a:lstStyle/>
          <a:p>
            <a:r>
              <a:rPr lang="de-DE" dirty="0"/>
              <a:t>&lt;/</a:t>
            </a:r>
            <a:r>
              <a:rPr lang="de-DE" dirty="0" err="1"/>
              <a:t>html</a:t>
            </a:r>
            <a:r>
              <a:rPr lang="de-DE" dirty="0"/>
              <a:t>&gt;</a:t>
            </a:r>
            <a:endParaRPr lang="en-US" dirty="0"/>
          </a:p>
        </p:txBody>
      </p:sp>
      <p:sp>
        <p:nvSpPr>
          <p:cNvPr id="13" name="TextBox 12">
            <a:extLst>
              <a:ext uri="{FF2B5EF4-FFF2-40B4-BE49-F238E27FC236}">
                <a16:creationId xmlns:a16="http://schemas.microsoft.com/office/drawing/2014/main" id="{AEEAE686-7F54-DE3F-B388-C42276E07841}"/>
              </a:ext>
            </a:extLst>
          </p:cNvPr>
          <p:cNvSpPr txBox="1"/>
          <p:nvPr/>
        </p:nvSpPr>
        <p:spPr>
          <a:xfrm>
            <a:off x="1210147" y="1746869"/>
            <a:ext cx="885179" cy="369332"/>
          </a:xfrm>
          <a:prstGeom prst="rect">
            <a:avLst/>
          </a:prstGeom>
          <a:noFill/>
        </p:spPr>
        <p:txBody>
          <a:bodyPr wrap="none" rtlCol="0">
            <a:spAutoFit/>
          </a:bodyPr>
          <a:lstStyle/>
          <a:p>
            <a:r>
              <a:rPr lang="de-DE" dirty="0"/>
              <a:t>&lt;</a:t>
            </a:r>
            <a:r>
              <a:rPr lang="de-DE" dirty="0" err="1"/>
              <a:t>head</a:t>
            </a:r>
            <a:r>
              <a:rPr lang="de-DE" dirty="0"/>
              <a:t>&gt;</a:t>
            </a:r>
            <a:endParaRPr lang="en-US" dirty="0"/>
          </a:p>
        </p:txBody>
      </p:sp>
      <p:sp>
        <p:nvSpPr>
          <p:cNvPr id="14" name="TextBox 13">
            <a:extLst>
              <a:ext uri="{FF2B5EF4-FFF2-40B4-BE49-F238E27FC236}">
                <a16:creationId xmlns:a16="http://schemas.microsoft.com/office/drawing/2014/main" id="{51F6959C-873A-8449-05DA-B5D843FABB89}"/>
              </a:ext>
            </a:extLst>
          </p:cNvPr>
          <p:cNvSpPr txBox="1"/>
          <p:nvPr/>
        </p:nvSpPr>
        <p:spPr>
          <a:xfrm>
            <a:off x="1165262" y="2893874"/>
            <a:ext cx="974947" cy="369332"/>
          </a:xfrm>
          <a:prstGeom prst="rect">
            <a:avLst/>
          </a:prstGeom>
          <a:noFill/>
        </p:spPr>
        <p:txBody>
          <a:bodyPr wrap="none" rtlCol="0">
            <a:spAutoFit/>
          </a:bodyPr>
          <a:lstStyle/>
          <a:p>
            <a:r>
              <a:rPr lang="de-DE" dirty="0"/>
              <a:t>&lt;/</a:t>
            </a:r>
            <a:r>
              <a:rPr lang="de-DE" dirty="0" err="1"/>
              <a:t>head</a:t>
            </a:r>
            <a:r>
              <a:rPr lang="de-DE" dirty="0"/>
              <a:t>&gt;</a:t>
            </a:r>
            <a:endParaRPr lang="en-US" dirty="0"/>
          </a:p>
        </p:txBody>
      </p:sp>
      <p:sp>
        <p:nvSpPr>
          <p:cNvPr id="15" name="TextBox 14">
            <a:extLst>
              <a:ext uri="{FF2B5EF4-FFF2-40B4-BE49-F238E27FC236}">
                <a16:creationId xmlns:a16="http://schemas.microsoft.com/office/drawing/2014/main" id="{58C778B2-5F9D-8966-E39C-E262DF1BEA7A}"/>
              </a:ext>
            </a:extLst>
          </p:cNvPr>
          <p:cNvSpPr txBox="1"/>
          <p:nvPr/>
        </p:nvSpPr>
        <p:spPr>
          <a:xfrm>
            <a:off x="1608383" y="2056189"/>
            <a:ext cx="2992871" cy="923330"/>
          </a:xfrm>
          <a:prstGeom prst="rect">
            <a:avLst/>
          </a:prstGeom>
          <a:noFill/>
        </p:spPr>
        <p:txBody>
          <a:bodyPr wrap="none" rtlCol="0">
            <a:spAutoFit/>
          </a:bodyPr>
          <a:lstStyle/>
          <a:p>
            <a:r>
              <a:rPr lang="de-DE" dirty="0"/>
              <a:t>&lt;title&gt;Title </a:t>
            </a:r>
            <a:r>
              <a:rPr lang="de-DE" dirty="0" err="1"/>
              <a:t>of</a:t>
            </a:r>
            <a:r>
              <a:rPr lang="de-DE" dirty="0"/>
              <a:t> </a:t>
            </a:r>
            <a:r>
              <a:rPr lang="de-DE" dirty="0" err="1"/>
              <a:t>page</a:t>
            </a:r>
            <a:r>
              <a:rPr lang="de-DE" dirty="0"/>
              <a:t>&lt;/title&gt;</a:t>
            </a:r>
          </a:p>
          <a:p>
            <a:r>
              <a:rPr lang="de-DE" dirty="0"/>
              <a:t>&lt;style&gt; … &lt;/style&gt;</a:t>
            </a:r>
          </a:p>
          <a:p>
            <a:r>
              <a:rPr lang="de-DE" dirty="0"/>
              <a:t>…</a:t>
            </a:r>
            <a:endParaRPr lang="en-US" dirty="0"/>
          </a:p>
        </p:txBody>
      </p:sp>
      <p:sp>
        <p:nvSpPr>
          <p:cNvPr id="16" name="TextBox 15">
            <a:extLst>
              <a:ext uri="{FF2B5EF4-FFF2-40B4-BE49-F238E27FC236}">
                <a16:creationId xmlns:a16="http://schemas.microsoft.com/office/drawing/2014/main" id="{2F3870C6-6F2D-D857-1760-38EC0ABD7D6D}"/>
              </a:ext>
            </a:extLst>
          </p:cNvPr>
          <p:cNvSpPr txBox="1"/>
          <p:nvPr/>
        </p:nvSpPr>
        <p:spPr>
          <a:xfrm>
            <a:off x="1249377" y="3463885"/>
            <a:ext cx="885179" cy="369332"/>
          </a:xfrm>
          <a:prstGeom prst="rect">
            <a:avLst/>
          </a:prstGeom>
          <a:noFill/>
        </p:spPr>
        <p:txBody>
          <a:bodyPr wrap="none" rtlCol="0">
            <a:spAutoFit/>
          </a:bodyPr>
          <a:lstStyle/>
          <a:p>
            <a:r>
              <a:rPr lang="de-DE" dirty="0"/>
              <a:t>&lt;</a:t>
            </a:r>
            <a:r>
              <a:rPr lang="de-DE" dirty="0" err="1"/>
              <a:t>body</a:t>
            </a:r>
            <a:r>
              <a:rPr lang="de-DE" dirty="0"/>
              <a:t>&gt;</a:t>
            </a:r>
            <a:endParaRPr lang="en-US" dirty="0"/>
          </a:p>
        </p:txBody>
      </p:sp>
      <p:sp>
        <p:nvSpPr>
          <p:cNvPr id="17" name="TextBox 16">
            <a:extLst>
              <a:ext uri="{FF2B5EF4-FFF2-40B4-BE49-F238E27FC236}">
                <a16:creationId xmlns:a16="http://schemas.microsoft.com/office/drawing/2014/main" id="{BA15DB90-1E88-C4C4-356D-93BA435DB43A}"/>
              </a:ext>
            </a:extLst>
          </p:cNvPr>
          <p:cNvSpPr txBox="1"/>
          <p:nvPr/>
        </p:nvSpPr>
        <p:spPr>
          <a:xfrm>
            <a:off x="1249376" y="5538986"/>
            <a:ext cx="974947" cy="369332"/>
          </a:xfrm>
          <a:prstGeom prst="rect">
            <a:avLst/>
          </a:prstGeom>
          <a:noFill/>
        </p:spPr>
        <p:txBody>
          <a:bodyPr wrap="none" rtlCol="0">
            <a:spAutoFit/>
          </a:bodyPr>
          <a:lstStyle/>
          <a:p>
            <a:r>
              <a:rPr lang="de-DE" dirty="0"/>
              <a:t>&lt;/</a:t>
            </a:r>
            <a:r>
              <a:rPr lang="de-DE" dirty="0" err="1"/>
              <a:t>body</a:t>
            </a:r>
            <a:r>
              <a:rPr lang="de-DE" dirty="0"/>
              <a:t>&gt;</a:t>
            </a:r>
            <a:endParaRPr lang="en-US" dirty="0"/>
          </a:p>
        </p:txBody>
      </p:sp>
      <p:sp>
        <p:nvSpPr>
          <p:cNvPr id="18" name="TextBox 17">
            <a:extLst>
              <a:ext uri="{FF2B5EF4-FFF2-40B4-BE49-F238E27FC236}">
                <a16:creationId xmlns:a16="http://schemas.microsoft.com/office/drawing/2014/main" id="{CE9F94BB-90AE-D60E-3991-52F2D9A17A45}"/>
              </a:ext>
            </a:extLst>
          </p:cNvPr>
          <p:cNvSpPr txBox="1"/>
          <p:nvPr/>
        </p:nvSpPr>
        <p:spPr>
          <a:xfrm>
            <a:off x="1497343" y="3956034"/>
            <a:ext cx="3377912" cy="1477328"/>
          </a:xfrm>
          <a:prstGeom prst="rect">
            <a:avLst/>
          </a:prstGeom>
          <a:noFill/>
        </p:spPr>
        <p:txBody>
          <a:bodyPr wrap="none" rtlCol="0">
            <a:spAutoFit/>
          </a:bodyPr>
          <a:lstStyle/>
          <a:p>
            <a:r>
              <a:rPr lang="de-DE" dirty="0"/>
              <a:t>&lt;h1&gt;Title </a:t>
            </a:r>
            <a:r>
              <a:rPr lang="de-DE" dirty="0" err="1"/>
              <a:t>of</a:t>
            </a:r>
            <a:r>
              <a:rPr lang="de-DE" dirty="0"/>
              <a:t> </a:t>
            </a:r>
            <a:r>
              <a:rPr lang="de-DE" dirty="0" err="1"/>
              <a:t>paragraph</a:t>
            </a:r>
            <a:r>
              <a:rPr lang="de-DE" dirty="0"/>
              <a:t>&lt;/h1&gt;</a:t>
            </a:r>
          </a:p>
          <a:p>
            <a:r>
              <a:rPr lang="de-DE" dirty="0"/>
              <a:t>&lt;p&gt;Content </a:t>
            </a:r>
            <a:r>
              <a:rPr lang="de-DE" dirty="0" err="1"/>
              <a:t>of</a:t>
            </a:r>
            <a:r>
              <a:rPr lang="de-DE" dirty="0"/>
              <a:t> </a:t>
            </a:r>
            <a:r>
              <a:rPr lang="de-DE" dirty="0" err="1"/>
              <a:t>paragraph</a:t>
            </a:r>
            <a:r>
              <a:rPr lang="de-DE" dirty="0"/>
              <a:t>&lt;/p&gt;</a:t>
            </a:r>
          </a:p>
          <a:p>
            <a:r>
              <a:rPr lang="de-DE" dirty="0"/>
              <a:t>&lt;a </a:t>
            </a:r>
            <a:r>
              <a:rPr lang="de-DE" dirty="0" err="1"/>
              <a:t>href</a:t>
            </a:r>
            <a:r>
              <a:rPr lang="de-DE" dirty="0"/>
              <a:t>=„</a:t>
            </a:r>
            <a:r>
              <a:rPr lang="de-DE" dirty="0" err="1"/>
              <a:t>url</a:t>
            </a:r>
            <a:r>
              <a:rPr lang="de-DE" dirty="0"/>
              <a:t>“&gt;link </a:t>
            </a:r>
            <a:r>
              <a:rPr lang="de-DE" dirty="0" err="1"/>
              <a:t>text</a:t>
            </a:r>
            <a:r>
              <a:rPr lang="de-DE" dirty="0"/>
              <a:t>&lt;/a&gt;</a:t>
            </a:r>
          </a:p>
          <a:p>
            <a:r>
              <a:rPr lang="de-DE" dirty="0"/>
              <a:t>…</a:t>
            </a:r>
          </a:p>
          <a:p>
            <a:r>
              <a:rPr lang="de-DE" dirty="0"/>
              <a:t>…</a:t>
            </a:r>
            <a:endParaRPr lang="en-US" dirty="0"/>
          </a:p>
        </p:txBody>
      </p:sp>
      <p:sp>
        <p:nvSpPr>
          <p:cNvPr id="3" name="TextBox 2">
            <a:extLst>
              <a:ext uri="{FF2B5EF4-FFF2-40B4-BE49-F238E27FC236}">
                <a16:creationId xmlns:a16="http://schemas.microsoft.com/office/drawing/2014/main" id="{F84CA3C0-71FF-4352-8BB9-28CCAE6B4D68}"/>
              </a:ext>
            </a:extLst>
          </p:cNvPr>
          <p:cNvSpPr txBox="1"/>
          <p:nvPr/>
        </p:nvSpPr>
        <p:spPr>
          <a:xfrm>
            <a:off x="7576428" y="2319065"/>
            <a:ext cx="2604434" cy="400110"/>
          </a:xfrm>
          <a:prstGeom prst="rect">
            <a:avLst/>
          </a:prstGeom>
          <a:noFill/>
        </p:spPr>
        <p:txBody>
          <a:bodyPr wrap="square" rtlCol="0">
            <a:spAutoFit/>
          </a:bodyPr>
          <a:lstStyle/>
          <a:p>
            <a:pPr algn="ctr"/>
            <a:r>
              <a:rPr lang="en-US" sz="2000" dirty="0"/>
              <a:t>Meta data of website</a:t>
            </a:r>
          </a:p>
        </p:txBody>
      </p:sp>
      <p:sp>
        <p:nvSpPr>
          <p:cNvPr id="19" name="TextBox 18">
            <a:extLst>
              <a:ext uri="{FF2B5EF4-FFF2-40B4-BE49-F238E27FC236}">
                <a16:creationId xmlns:a16="http://schemas.microsoft.com/office/drawing/2014/main" id="{96C4DF92-3A5B-4C74-8F0A-4F3988A6C954}"/>
              </a:ext>
            </a:extLst>
          </p:cNvPr>
          <p:cNvSpPr txBox="1"/>
          <p:nvPr/>
        </p:nvSpPr>
        <p:spPr>
          <a:xfrm>
            <a:off x="7573613" y="4494643"/>
            <a:ext cx="2413679" cy="400110"/>
          </a:xfrm>
          <a:prstGeom prst="rect">
            <a:avLst/>
          </a:prstGeom>
          <a:noFill/>
        </p:spPr>
        <p:txBody>
          <a:bodyPr wrap="square" rtlCol="0">
            <a:spAutoFit/>
          </a:bodyPr>
          <a:lstStyle/>
          <a:p>
            <a:pPr algn="ctr"/>
            <a:r>
              <a:rPr lang="en-US" sz="2000" dirty="0"/>
              <a:t>Content of website</a:t>
            </a:r>
          </a:p>
        </p:txBody>
      </p:sp>
    </p:spTree>
    <p:extLst>
      <p:ext uri="{BB962C8B-B14F-4D97-AF65-F5344CB8AC3E}">
        <p14:creationId xmlns:p14="http://schemas.microsoft.com/office/powerpoint/2010/main" val="12072584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D7436FB9-84A8-43C8-B46D-8BEC7A6D8A5A}"/>
              </a:ext>
            </a:extLst>
          </p:cNvPr>
          <p:cNvSpPr>
            <a:spLocks noGrp="1"/>
          </p:cNvSpPr>
          <p:nvPr>
            <p:ph idx="1"/>
          </p:nvPr>
        </p:nvSpPr>
        <p:spPr>
          <a:xfrm>
            <a:off x="0" y="3355849"/>
            <a:ext cx="12192000" cy="420623"/>
          </a:xfrm>
        </p:spPr>
        <p:txBody>
          <a:bodyPr>
            <a:normAutofit fontScale="77500" lnSpcReduction="20000"/>
          </a:bodyPr>
          <a:lstStyle/>
          <a:p>
            <a:pPr marL="0" indent="0">
              <a:buNone/>
            </a:pPr>
            <a:r>
              <a:rPr lang="en-US" dirty="0">
                <a:solidFill>
                  <a:srgbClr val="7030A0"/>
                </a:solidFill>
                <a:latin typeface="Verdana" panose="020B0604030504040204" pitchFamily="34" charset="0"/>
                <a:ea typeface="Verdana" panose="020B0604030504040204" pitchFamily="34" charset="0"/>
                <a:cs typeface="Arial" panose="020B0604020202020204" pitchFamily="34" charset="0"/>
              </a:rPr>
              <a:t>&lt;a </a:t>
            </a:r>
            <a:r>
              <a:rPr lang="en-US" dirty="0">
                <a:solidFill>
                  <a:srgbClr val="00B050"/>
                </a:solidFill>
                <a:latin typeface="Verdana" panose="020B0604030504040204" pitchFamily="34" charset="0"/>
                <a:ea typeface="Verdana" panose="020B0604030504040204" pitchFamily="34" charset="0"/>
                <a:cs typeface="Arial" panose="020B0604020202020204" pitchFamily="34" charset="0"/>
              </a:rPr>
              <a:t>id=</a:t>
            </a:r>
            <a:r>
              <a:rPr lang="en-US" dirty="0">
                <a:solidFill>
                  <a:srgbClr val="FF0000"/>
                </a:solidFill>
                <a:latin typeface="Verdana" panose="020B0604030504040204" pitchFamily="34" charset="0"/>
                <a:ea typeface="Verdana" panose="020B0604030504040204" pitchFamily="34" charset="0"/>
                <a:cs typeface="Arial" panose="020B0604020202020204" pitchFamily="34" charset="0"/>
              </a:rPr>
              <a:t>"link1" </a:t>
            </a:r>
            <a:r>
              <a:rPr lang="en-US" dirty="0">
                <a:solidFill>
                  <a:srgbClr val="00B050"/>
                </a:solidFill>
                <a:latin typeface="Verdana" panose="020B0604030504040204" pitchFamily="34" charset="0"/>
                <a:ea typeface="Verdana" panose="020B0604030504040204" pitchFamily="34" charset="0"/>
                <a:cs typeface="Arial" panose="020B0604020202020204" pitchFamily="34" charset="0"/>
              </a:rPr>
              <a:t>class=</a:t>
            </a:r>
            <a:r>
              <a:rPr lang="en-US" dirty="0">
                <a:solidFill>
                  <a:srgbClr val="FF0000"/>
                </a:solidFill>
                <a:latin typeface="Verdana" panose="020B0604030504040204" pitchFamily="34" charset="0"/>
                <a:ea typeface="Verdana" panose="020B0604030504040204" pitchFamily="34" charset="0"/>
                <a:cs typeface="Arial" panose="020B0604020202020204" pitchFamily="34" charset="0"/>
              </a:rPr>
              <a:t>"title-link" </a:t>
            </a:r>
            <a:r>
              <a:rPr lang="en-US" dirty="0" err="1">
                <a:solidFill>
                  <a:srgbClr val="00B050"/>
                </a:solidFill>
                <a:latin typeface="Verdana" panose="020B0604030504040204" pitchFamily="34" charset="0"/>
                <a:ea typeface="Verdana" panose="020B0604030504040204" pitchFamily="34" charset="0"/>
                <a:cs typeface="Arial" panose="020B0604020202020204" pitchFamily="34" charset="0"/>
              </a:rPr>
              <a:t>href</a:t>
            </a:r>
            <a:r>
              <a:rPr lang="en-US" dirty="0">
                <a:solidFill>
                  <a:srgbClr val="00B050"/>
                </a:solidFill>
                <a:latin typeface="Verdana" panose="020B0604030504040204" pitchFamily="34" charset="0"/>
                <a:ea typeface="Verdana" panose="020B0604030504040204" pitchFamily="34" charset="0"/>
                <a:cs typeface="Arial" panose="020B0604020202020204" pitchFamily="34" charset="0"/>
              </a:rPr>
              <a:t>=</a:t>
            </a:r>
            <a:r>
              <a:rPr lang="en-US" dirty="0">
                <a:solidFill>
                  <a:srgbClr val="FF0000"/>
                </a:solidFill>
                <a:latin typeface="Verdana" panose="020B0604030504040204" pitchFamily="34" charset="0"/>
                <a:ea typeface="Verdana" panose="020B0604030504040204" pitchFamily="34" charset="0"/>
                <a:cs typeface="Arial" panose="020B0604020202020204" pitchFamily="34" charset="0"/>
              </a:rPr>
              <a:t>"https://www.xy.com"</a:t>
            </a:r>
            <a:r>
              <a:rPr lang="en-US" dirty="0">
                <a:solidFill>
                  <a:srgbClr val="7030A0"/>
                </a:solidFill>
                <a:latin typeface="Verdana" panose="020B0604030504040204" pitchFamily="34" charset="0"/>
                <a:ea typeface="Verdana" panose="020B0604030504040204" pitchFamily="34" charset="0"/>
                <a:cs typeface="Arial" panose="020B0604020202020204" pitchFamily="34" charset="0"/>
              </a:rPr>
              <a:t>&gt;</a:t>
            </a:r>
            <a:r>
              <a:rPr lang="en-US" dirty="0">
                <a:solidFill>
                  <a:srgbClr val="0070C0"/>
                </a:solidFill>
                <a:latin typeface="Verdana" panose="020B0604030504040204" pitchFamily="34" charset="0"/>
                <a:ea typeface="Verdana" panose="020B0604030504040204" pitchFamily="34" charset="0"/>
                <a:cs typeface="Arial" panose="020B0604020202020204" pitchFamily="34" charset="0"/>
              </a:rPr>
              <a:t>Display Text</a:t>
            </a:r>
            <a:r>
              <a:rPr lang="en-US" dirty="0">
                <a:solidFill>
                  <a:srgbClr val="7030A0"/>
                </a:solidFill>
                <a:latin typeface="Verdana" panose="020B0604030504040204" pitchFamily="34" charset="0"/>
                <a:ea typeface="Verdana" panose="020B0604030504040204" pitchFamily="34" charset="0"/>
                <a:cs typeface="Arial" panose="020B0604020202020204" pitchFamily="34" charset="0"/>
              </a:rPr>
              <a:t>&lt;/a&gt;</a:t>
            </a:r>
          </a:p>
        </p:txBody>
      </p:sp>
      <p:sp>
        <p:nvSpPr>
          <p:cNvPr id="57" name="Content Placeholder 3">
            <a:extLst>
              <a:ext uri="{FF2B5EF4-FFF2-40B4-BE49-F238E27FC236}">
                <a16:creationId xmlns:a16="http://schemas.microsoft.com/office/drawing/2014/main" id="{5CD96B3A-1591-49E2-81CC-9032227BC990}"/>
              </a:ext>
            </a:extLst>
          </p:cNvPr>
          <p:cNvSpPr txBox="1">
            <a:spLocks/>
          </p:cNvSpPr>
          <p:nvPr/>
        </p:nvSpPr>
        <p:spPr>
          <a:xfrm>
            <a:off x="0" y="3355849"/>
            <a:ext cx="12192000" cy="420623"/>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latin typeface="Verdana" panose="020B0604030504040204" pitchFamily="34" charset="0"/>
                <a:ea typeface="Verdana" panose="020B0604030504040204" pitchFamily="34" charset="0"/>
                <a:cs typeface="Arial" panose="020B0604020202020204" pitchFamily="34" charset="0"/>
              </a:rPr>
              <a:t>&lt;a id="link1" class="title-link" </a:t>
            </a:r>
            <a:r>
              <a:rPr lang="en-US" dirty="0" err="1">
                <a:latin typeface="Verdana" panose="020B0604030504040204" pitchFamily="34" charset="0"/>
                <a:ea typeface="Verdana" panose="020B0604030504040204" pitchFamily="34" charset="0"/>
                <a:cs typeface="Arial" panose="020B0604020202020204" pitchFamily="34" charset="0"/>
              </a:rPr>
              <a:t>href</a:t>
            </a:r>
            <a:r>
              <a:rPr lang="en-US" dirty="0">
                <a:latin typeface="Verdana" panose="020B0604030504040204" pitchFamily="34" charset="0"/>
                <a:ea typeface="Verdana" panose="020B0604030504040204" pitchFamily="34" charset="0"/>
                <a:cs typeface="Arial" panose="020B0604020202020204" pitchFamily="34" charset="0"/>
              </a:rPr>
              <a:t>="https://www.xy.com"&gt;Display Text&lt;/a&gt;</a:t>
            </a:r>
          </a:p>
        </p:txBody>
      </p:sp>
      <p:sp>
        <p:nvSpPr>
          <p:cNvPr id="2" name="Titel 1">
            <a:extLst>
              <a:ext uri="{FF2B5EF4-FFF2-40B4-BE49-F238E27FC236}">
                <a16:creationId xmlns:a16="http://schemas.microsoft.com/office/drawing/2014/main" id="{AC31216D-BBF2-48B1-9485-585175AC528B}"/>
              </a:ext>
            </a:extLst>
          </p:cNvPr>
          <p:cNvSpPr>
            <a:spLocks noGrp="1"/>
          </p:cNvSpPr>
          <p:nvPr>
            <p:ph type="title"/>
          </p:nvPr>
        </p:nvSpPr>
        <p:spPr>
          <a:xfrm>
            <a:off x="838200" y="18255"/>
            <a:ext cx="10515600" cy="1325563"/>
          </a:xfrm>
        </p:spPr>
        <p:txBody>
          <a:bodyPr/>
          <a:lstStyle/>
          <a:p>
            <a:r>
              <a:rPr lang="de-DE" dirty="0"/>
              <a:t>Background Info: HTML</a:t>
            </a:r>
          </a:p>
        </p:txBody>
      </p:sp>
      <p:grpSp>
        <p:nvGrpSpPr>
          <p:cNvPr id="55" name="Group 54">
            <a:extLst>
              <a:ext uri="{FF2B5EF4-FFF2-40B4-BE49-F238E27FC236}">
                <a16:creationId xmlns:a16="http://schemas.microsoft.com/office/drawing/2014/main" id="{AE7042E9-7B32-4025-9890-A845B98949B6}"/>
              </a:ext>
            </a:extLst>
          </p:cNvPr>
          <p:cNvGrpSpPr/>
          <p:nvPr/>
        </p:nvGrpSpPr>
        <p:grpSpPr>
          <a:xfrm>
            <a:off x="95251" y="2406678"/>
            <a:ext cx="11357729" cy="779506"/>
            <a:chOff x="95251" y="2558436"/>
            <a:chExt cx="11357729" cy="779506"/>
          </a:xfrm>
        </p:grpSpPr>
        <p:grpSp>
          <p:nvGrpSpPr>
            <p:cNvPr id="38" name="Group 37">
              <a:extLst>
                <a:ext uri="{FF2B5EF4-FFF2-40B4-BE49-F238E27FC236}">
                  <a16:creationId xmlns:a16="http://schemas.microsoft.com/office/drawing/2014/main" id="{623A0625-B1F1-486A-811A-1791DE6ED970}"/>
                </a:ext>
              </a:extLst>
            </p:cNvPr>
            <p:cNvGrpSpPr/>
            <p:nvPr/>
          </p:nvGrpSpPr>
          <p:grpSpPr>
            <a:xfrm flipV="1">
              <a:off x="10363200" y="2992315"/>
              <a:ext cx="742949" cy="344233"/>
              <a:chOff x="146304" y="3776472"/>
              <a:chExt cx="10908792" cy="328803"/>
            </a:xfrm>
          </p:grpSpPr>
          <p:cxnSp>
            <p:nvCxnSpPr>
              <p:cNvPr id="39" name="Straight Connector 38">
                <a:extLst>
                  <a:ext uri="{FF2B5EF4-FFF2-40B4-BE49-F238E27FC236}">
                    <a16:creationId xmlns:a16="http://schemas.microsoft.com/office/drawing/2014/main" id="{3A3C342E-DFB2-4021-BCCA-324301F75830}"/>
                  </a:ext>
                </a:extLst>
              </p:cNvPr>
              <p:cNvCxnSpPr>
                <a:cxnSpLocks/>
              </p:cNvCxnSpPr>
              <p:nvPr/>
            </p:nvCxnSpPr>
            <p:spPr>
              <a:xfrm>
                <a:off x="146304" y="3776472"/>
                <a:ext cx="0" cy="32880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10558415-EEED-4274-8340-223735BFB3E0}"/>
                  </a:ext>
                </a:extLst>
              </p:cNvPr>
              <p:cNvCxnSpPr>
                <a:cxnSpLocks/>
              </p:cNvCxnSpPr>
              <p:nvPr/>
            </p:nvCxnSpPr>
            <p:spPr>
              <a:xfrm>
                <a:off x="146304" y="4087368"/>
                <a:ext cx="10908792"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5E18A67-E6FE-4336-8864-8BC68B409A65}"/>
                  </a:ext>
                </a:extLst>
              </p:cNvPr>
              <p:cNvCxnSpPr>
                <a:cxnSpLocks/>
              </p:cNvCxnSpPr>
              <p:nvPr/>
            </p:nvCxnSpPr>
            <p:spPr>
              <a:xfrm flipV="1">
                <a:off x="11055096" y="3776472"/>
                <a:ext cx="0" cy="32880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42" name="Group 41">
              <a:extLst>
                <a:ext uri="{FF2B5EF4-FFF2-40B4-BE49-F238E27FC236}">
                  <a16:creationId xmlns:a16="http://schemas.microsoft.com/office/drawing/2014/main" id="{6086A71F-BE87-430F-947C-312585DDD5E0}"/>
                </a:ext>
              </a:extLst>
            </p:cNvPr>
            <p:cNvGrpSpPr/>
            <p:nvPr/>
          </p:nvGrpSpPr>
          <p:grpSpPr>
            <a:xfrm flipV="1">
              <a:off x="95251" y="2993709"/>
              <a:ext cx="8515349" cy="344233"/>
              <a:chOff x="146304" y="3776472"/>
              <a:chExt cx="10908792" cy="328803"/>
            </a:xfrm>
          </p:grpSpPr>
          <p:cxnSp>
            <p:nvCxnSpPr>
              <p:cNvPr id="43" name="Straight Connector 42">
                <a:extLst>
                  <a:ext uri="{FF2B5EF4-FFF2-40B4-BE49-F238E27FC236}">
                    <a16:creationId xmlns:a16="http://schemas.microsoft.com/office/drawing/2014/main" id="{E006D975-70CD-4E1F-9673-EB1CF7BBAE77}"/>
                  </a:ext>
                </a:extLst>
              </p:cNvPr>
              <p:cNvCxnSpPr>
                <a:cxnSpLocks/>
              </p:cNvCxnSpPr>
              <p:nvPr/>
            </p:nvCxnSpPr>
            <p:spPr>
              <a:xfrm>
                <a:off x="146304" y="3776472"/>
                <a:ext cx="0" cy="32880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BAB9E96D-8C09-4460-913A-96FC46B21F18}"/>
                  </a:ext>
                </a:extLst>
              </p:cNvPr>
              <p:cNvCxnSpPr>
                <a:cxnSpLocks/>
              </p:cNvCxnSpPr>
              <p:nvPr/>
            </p:nvCxnSpPr>
            <p:spPr>
              <a:xfrm>
                <a:off x="146304" y="4087368"/>
                <a:ext cx="10908792"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07427867-1730-4C37-B0D0-BF3C633A173B}"/>
                  </a:ext>
                </a:extLst>
              </p:cNvPr>
              <p:cNvCxnSpPr>
                <a:cxnSpLocks/>
              </p:cNvCxnSpPr>
              <p:nvPr/>
            </p:nvCxnSpPr>
            <p:spPr>
              <a:xfrm flipV="1">
                <a:off x="11055096" y="3776472"/>
                <a:ext cx="0" cy="32880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46" name="TextBox 45">
              <a:extLst>
                <a:ext uri="{FF2B5EF4-FFF2-40B4-BE49-F238E27FC236}">
                  <a16:creationId xmlns:a16="http://schemas.microsoft.com/office/drawing/2014/main" id="{A7A3D055-2A8C-45BA-9508-7AADEAB472A5}"/>
                </a:ext>
              </a:extLst>
            </p:cNvPr>
            <p:cNvSpPr txBox="1"/>
            <p:nvPr/>
          </p:nvSpPr>
          <p:spPr>
            <a:xfrm>
              <a:off x="3568095" y="2558436"/>
              <a:ext cx="1569660" cy="400110"/>
            </a:xfrm>
            <a:prstGeom prst="rect">
              <a:avLst/>
            </a:prstGeom>
            <a:noFill/>
          </p:spPr>
          <p:txBody>
            <a:bodyPr wrap="none" rtlCol="0">
              <a:spAutoFit/>
            </a:bodyPr>
            <a:lstStyle/>
            <a:p>
              <a:r>
                <a:rPr lang="en-US" sz="2000" dirty="0">
                  <a:solidFill>
                    <a:srgbClr val="7030A0"/>
                  </a:solidFill>
                </a:rPr>
                <a:t>Opening tag</a:t>
              </a:r>
            </a:p>
          </p:txBody>
        </p:sp>
        <p:sp>
          <p:nvSpPr>
            <p:cNvPr id="47" name="TextBox 46">
              <a:extLst>
                <a:ext uri="{FF2B5EF4-FFF2-40B4-BE49-F238E27FC236}">
                  <a16:creationId xmlns:a16="http://schemas.microsoft.com/office/drawing/2014/main" id="{EB96160D-8E8C-4CC7-A30C-7C68B8532F5B}"/>
                </a:ext>
              </a:extLst>
            </p:cNvPr>
            <p:cNvSpPr txBox="1"/>
            <p:nvPr/>
          </p:nvSpPr>
          <p:spPr>
            <a:xfrm>
              <a:off x="10016368" y="2558436"/>
              <a:ext cx="1436612" cy="400110"/>
            </a:xfrm>
            <a:prstGeom prst="rect">
              <a:avLst/>
            </a:prstGeom>
            <a:noFill/>
          </p:spPr>
          <p:txBody>
            <a:bodyPr wrap="none" rtlCol="0">
              <a:spAutoFit/>
            </a:bodyPr>
            <a:lstStyle/>
            <a:p>
              <a:r>
                <a:rPr lang="en-US" sz="2000" dirty="0">
                  <a:solidFill>
                    <a:srgbClr val="7030A0"/>
                  </a:solidFill>
                </a:rPr>
                <a:t>Closing tag</a:t>
              </a:r>
            </a:p>
          </p:txBody>
        </p:sp>
      </p:grpSp>
      <p:grpSp>
        <p:nvGrpSpPr>
          <p:cNvPr id="54" name="Group 53">
            <a:extLst>
              <a:ext uri="{FF2B5EF4-FFF2-40B4-BE49-F238E27FC236}">
                <a16:creationId xmlns:a16="http://schemas.microsoft.com/office/drawing/2014/main" id="{12E3A29D-0309-4F2F-B4A5-5B1F460E8488}"/>
              </a:ext>
            </a:extLst>
          </p:cNvPr>
          <p:cNvGrpSpPr/>
          <p:nvPr/>
        </p:nvGrpSpPr>
        <p:grpSpPr>
          <a:xfrm>
            <a:off x="8669274" y="3773563"/>
            <a:ext cx="1693926" cy="711006"/>
            <a:chOff x="8669274" y="3621024"/>
            <a:chExt cx="1693926" cy="711006"/>
          </a:xfrm>
        </p:grpSpPr>
        <p:grpSp>
          <p:nvGrpSpPr>
            <p:cNvPr id="26" name="Group 25">
              <a:extLst>
                <a:ext uri="{FF2B5EF4-FFF2-40B4-BE49-F238E27FC236}">
                  <a16:creationId xmlns:a16="http://schemas.microsoft.com/office/drawing/2014/main" id="{8D43FB28-8D04-4032-88F5-BBC85BB29AAC}"/>
                </a:ext>
              </a:extLst>
            </p:cNvPr>
            <p:cNvGrpSpPr/>
            <p:nvPr/>
          </p:nvGrpSpPr>
          <p:grpSpPr>
            <a:xfrm>
              <a:off x="8669274" y="3621024"/>
              <a:ext cx="1693926" cy="328803"/>
              <a:chOff x="146304" y="3776472"/>
              <a:chExt cx="10908792" cy="328803"/>
            </a:xfrm>
          </p:grpSpPr>
          <p:cxnSp>
            <p:nvCxnSpPr>
              <p:cNvPr id="27" name="Straight Connector 26">
                <a:extLst>
                  <a:ext uri="{FF2B5EF4-FFF2-40B4-BE49-F238E27FC236}">
                    <a16:creationId xmlns:a16="http://schemas.microsoft.com/office/drawing/2014/main" id="{6E5CAA59-55EB-4426-9ADF-18BA92E73792}"/>
                  </a:ext>
                </a:extLst>
              </p:cNvPr>
              <p:cNvCxnSpPr>
                <a:cxnSpLocks/>
              </p:cNvCxnSpPr>
              <p:nvPr/>
            </p:nvCxnSpPr>
            <p:spPr>
              <a:xfrm>
                <a:off x="146304" y="3776472"/>
                <a:ext cx="0" cy="32880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EA8F680A-CCC6-4DB1-B272-BC7295D2BE06}"/>
                  </a:ext>
                </a:extLst>
              </p:cNvPr>
              <p:cNvCxnSpPr>
                <a:cxnSpLocks/>
              </p:cNvCxnSpPr>
              <p:nvPr/>
            </p:nvCxnSpPr>
            <p:spPr>
              <a:xfrm>
                <a:off x="146304" y="4087368"/>
                <a:ext cx="10908792"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CFB2A9C8-A9D3-442C-BA45-A1B04B4F2748}"/>
                  </a:ext>
                </a:extLst>
              </p:cNvPr>
              <p:cNvCxnSpPr>
                <a:cxnSpLocks/>
              </p:cNvCxnSpPr>
              <p:nvPr/>
            </p:nvCxnSpPr>
            <p:spPr>
              <a:xfrm flipV="1">
                <a:off x="11055096" y="3776472"/>
                <a:ext cx="0" cy="32880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48" name="TextBox 47">
              <a:extLst>
                <a:ext uri="{FF2B5EF4-FFF2-40B4-BE49-F238E27FC236}">
                  <a16:creationId xmlns:a16="http://schemas.microsoft.com/office/drawing/2014/main" id="{FF0A8B98-F4A2-4B2D-8D59-11AE9BD248C9}"/>
                </a:ext>
              </a:extLst>
            </p:cNvPr>
            <p:cNvSpPr txBox="1"/>
            <p:nvPr/>
          </p:nvSpPr>
          <p:spPr>
            <a:xfrm>
              <a:off x="8980674" y="3931920"/>
              <a:ext cx="1071127" cy="400110"/>
            </a:xfrm>
            <a:prstGeom prst="rect">
              <a:avLst/>
            </a:prstGeom>
            <a:noFill/>
          </p:spPr>
          <p:txBody>
            <a:bodyPr wrap="none" rtlCol="0">
              <a:spAutoFit/>
            </a:bodyPr>
            <a:lstStyle/>
            <a:p>
              <a:r>
                <a:rPr lang="en-US" sz="2000" dirty="0">
                  <a:solidFill>
                    <a:srgbClr val="0070C0"/>
                  </a:solidFill>
                </a:rPr>
                <a:t>Content</a:t>
              </a:r>
            </a:p>
          </p:txBody>
        </p:sp>
      </p:grpSp>
      <p:grpSp>
        <p:nvGrpSpPr>
          <p:cNvPr id="52" name="Group 51">
            <a:extLst>
              <a:ext uri="{FF2B5EF4-FFF2-40B4-BE49-F238E27FC236}">
                <a16:creationId xmlns:a16="http://schemas.microsoft.com/office/drawing/2014/main" id="{C65FA014-80DF-4170-B387-81400897E10E}"/>
              </a:ext>
            </a:extLst>
          </p:cNvPr>
          <p:cNvGrpSpPr/>
          <p:nvPr/>
        </p:nvGrpSpPr>
        <p:grpSpPr>
          <a:xfrm>
            <a:off x="136778" y="4479596"/>
            <a:ext cx="10969371" cy="812617"/>
            <a:chOff x="136778" y="4350898"/>
            <a:chExt cx="10969371" cy="812617"/>
          </a:xfrm>
        </p:grpSpPr>
        <p:grpSp>
          <p:nvGrpSpPr>
            <p:cNvPr id="25" name="Group 24">
              <a:extLst>
                <a:ext uri="{FF2B5EF4-FFF2-40B4-BE49-F238E27FC236}">
                  <a16:creationId xmlns:a16="http://schemas.microsoft.com/office/drawing/2014/main" id="{2B7AAEB5-2872-4818-930F-3800D6DC9206}"/>
                </a:ext>
              </a:extLst>
            </p:cNvPr>
            <p:cNvGrpSpPr/>
            <p:nvPr/>
          </p:nvGrpSpPr>
          <p:grpSpPr>
            <a:xfrm>
              <a:off x="136778" y="4350898"/>
              <a:ext cx="10969371" cy="328803"/>
              <a:chOff x="146304" y="3776472"/>
              <a:chExt cx="10908792" cy="328803"/>
            </a:xfrm>
          </p:grpSpPr>
          <p:cxnSp>
            <p:nvCxnSpPr>
              <p:cNvPr id="11" name="Straight Connector 10">
                <a:extLst>
                  <a:ext uri="{FF2B5EF4-FFF2-40B4-BE49-F238E27FC236}">
                    <a16:creationId xmlns:a16="http://schemas.microsoft.com/office/drawing/2014/main" id="{B782A109-5971-4828-9176-56B08D27C814}"/>
                  </a:ext>
                </a:extLst>
              </p:cNvPr>
              <p:cNvCxnSpPr>
                <a:cxnSpLocks/>
              </p:cNvCxnSpPr>
              <p:nvPr/>
            </p:nvCxnSpPr>
            <p:spPr>
              <a:xfrm>
                <a:off x="146304" y="3776472"/>
                <a:ext cx="0" cy="32880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D574698-7ABC-4D16-8CB8-871B45950D3C}"/>
                  </a:ext>
                </a:extLst>
              </p:cNvPr>
              <p:cNvCxnSpPr>
                <a:cxnSpLocks/>
              </p:cNvCxnSpPr>
              <p:nvPr/>
            </p:nvCxnSpPr>
            <p:spPr>
              <a:xfrm>
                <a:off x="146304" y="4087368"/>
                <a:ext cx="10908792"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E57F6AA9-A09A-4C38-914C-B06FE23CE62A}"/>
                  </a:ext>
                </a:extLst>
              </p:cNvPr>
              <p:cNvCxnSpPr>
                <a:cxnSpLocks/>
              </p:cNvCxnSpPr>
              <p:nvPr/>
            </p:nvCxnSpPr>
            <p:spPr>
              <a:xfrm flipV="1">
                <a:off x="11055096" y="3776472"/>
                <a:ext cx="0" cy="32880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49" name="TextBox 48">
              <a:extLst>
                <a:ext uri="{FF2B5EF4-FFF2-40B4-BE49-F238E27FC236}">
                  <a16:creationId xmlns:a16="http://schemas.microsoft.com/office/drawing/2014/main" id="{CB74923D-B14D-4E99-9A4F-B8AB6C0549B0}"/>
                </a:ext>
              </a:extLst>
            </p:cNvPr>
            <p:cNvSpPr txBox="1"/>
            <p:nvPr/>
          </p:nvSpPr>
          <p:spPr>
            <a:xfrm>
              <a:off x="4979300" y="4701850"/>
              <a:ext cx="1284326" cy="461665"/>
            </a:xfrm>
            <a:prstGeom prst="rect">
              <a:avLst/>
            </a:prstGeom>
            <a:noFill/>
          </p:spPr>
          <p:txBody>
            <a:bodyPr wrap="none" rtlCol="0">
              <a:spAutoFit/>
            </a:bodyPr>
            <a:lstStyle/>
            <a:p>
              <a:r>
                <a:rPr lang="en-US" sz="2400" dirty="0"/>
                <a:t>Element</a:t>
              </a:r>
            </a:p>
          </p:txBody>
        </p:sp>
      </p:grpSp>
      <p:grpSp>
        <p:nvGrpSpPr>
          <p:cNvPr id="53" name="Group 52">
            <a:extLst>
              <a:ext uri="{FF2B5EF4-FFF2-40B4-BE49-F238E27FC236}">
                <a16:creationId xmlns:a16="http://schemas.microsoft.com/office/drawing/2014/main" id="{CDC2AB33-0CC4-4C7B-B4BE-00FF405CF85F}"/>
              </a:ext>
            </a:extLst>
          </p:cNvPr>
          <p:cNvGrpSpPr/>
          <p:nvPr/>
        </p:nvGrpSpPr>
        <p:grpSpPr>
          <a:xfrm>
            <a:off x="563886" y="3773563"/>
            <a:ext cx="7840974" cy="714876"/>
            <a:chOff x="563886" y="3621024"/>
            <a:chExt cx="7840974" cy="714876"/>
          </a:xfrm>
        </p:grpSpPr>
        <p:grpSp>
          <p:nvGrpSpPr>
            <p:cNvPr id="30" name="Group 29">
              <a:extLst>
                <a:ext uri="{FF2B5EF4-FFF2-40B4-BE49-F238E27FC236}">
                  <a16:creationId xmlns:a16="http://schemas.microsoft.com/office/drawing/2014/main" id="{8AEF2121-F6AF-4999-92F0-A90B257A5E8A}"/>
                </a:ext>
              </a:extLst>
            </p:cNvPr>
            <p:cNvGrpSpPr/>
            <p:nvPr/>
          </p:nvGrpSpPr>
          <p:grpSpPr>
            <a:xfrm>
              <a:off x="563886" y="3621024"/>
              <a:ext cx="7840974" cy="328803"/>
              <a:chOff x="146304" y="3776472"/>
              <a:chExt cx="10908792" cy="328803"/>
            </a:xfrm>
          </p:grpSpPr>
          <p:cxnSp>
            <p:nvCxnSpPr>
              <p:cNvPr id="31" name="Straight Connector 30">
                <a:extLst>
                  <a:ext uri="{FF2B5EF4-FFF2-40B4-BE49-F238E27FC236}">
                    <a16:creationId xmlns:a16="http://schemas.microsoft.com/office/drawing/2014/main" id="{1E462347-7980-4FAA-9F3D-DB469690928C}"/>
                  </a:ext>
                </a:extLst>
              </p:cNvPr>
              <p:cNvCxnSpPr>
                <a:cxnSpLocks/>
              </p:cNvCxnSpPr>
              <p:nvPr/>
            </p:nvCxnSpPr>
            <p:spPr>
              <a:xfrm>
                <a:off x="146304" y="3776472"/>
                <a:ext cx="0" cy="32880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4AD8306F-B788-4A86-B692-DEC7D3F5A332}"/>
                  </a:ext>
                </a:extLst>
              </p:cNvPr>
              <p:cNvCxnSpPr>
                <a:cxnSpLocks/>
              </p:cNvCxnSpPr>
              <p:nvPr/>
            </p:nvCxnSpPr>
            <p:spPr>
              <a:xfrm>
                <a:off x="146304" y="4087368"/>
                <a:ext cx="10908792"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134D12B-5915-44FD-825D-E49191EBF936}"/>
                  </a:ext>
                </a:extLst>
              </p:cNvPr>
              <p:cNvCxnSpPr>
                <a:cxnSpLocks/>
              </p:cNvCxnSpPr>
              <p:nvPr/>
            </p:nvCxnSpPr>
            <p:spPr>
              <a:xfrm flipV="1">
                <a:off x="11055096" y="3776472"/>
                <a:ext cx="0" cy="32880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50" name="TextBox 49">
              <a:extLst>
                <a:ext uri="{FF2B5EF4-FFF2-40B4-BE49-F238E27FC236}">
                  <a16:creationId xmlns:a16="http://schemas.microsoft.com/office/drawing/2014/main" id="{6C47829E-B87C-4F7F-8BC0-B17A2EA61F3B}"/>
                </a:ext>
              </a:extLst>
            </p:cNvPr>
            <p:cNvSpPr txBox="1"/>
            <p:nvPr/>
          </p:nvSpPr>
          <p:spPr>
            <a:xfrm>
              <a:off x="4498253" y="3935790"/>
              <a:ext cx="1279004" cy="400110"/>
            </a:xfrm>
            <a:prstGeom prst="rect">
              <a:avLst/>
            </a:prstGeom>
            <a:noFill/>
          </p:spPr>
          <p:txBody>
            <a:bodyPr wrap="none" rtlCol="0">
              <a:spAutoFit/>
            </a:bodyPr>
            <a:lstStyle/>
            <a:p>
              <a:r>
                <a:rPr lang="en-US" sz="2000" dirty="0"/>
                <a:t>Attributes</a:t>
              </a:r>
            </a:p>
          </p:txBody>
        </p:sp>
      </p:grpSp>
      <p:sp>
        <p:nvSpPr>
          <p:cNvPr id="51" name="TextBox 50">
            <a:extLst>
              <a:ext uri="{FF2B5EF4-FFF2-40B4-BE49-F238E27FC236}">
                <a16:creationId xmlns:a16="http://schemas.microsoft.com/office/drawing/2014/main" id="{6019D911-5214-47A6-97DD-B9CD65B1DFAB}"/>
              </a:ext>
            </a:extLst>
          </p:cNvPr>
          <p:cNvSpPr txBox="1"/>
          <p:nvPr/>
        </p:nvSpPr>
        <p:spPr>
          <a:xfrm>
            <a:off x="95251" y="6596390"/>
            <a:ext cx="7164141" cy="261610"/>
          </a:xfrm>
          <a:prstGeom prst="rect">
            <a:avLst/>
          </a:prstGeom>
          <a:noFill/>
        </p:spPr>
        <p:txBody>
          <a:bodyPr wrap="none" rtlCol="0">
            <a:spAutoFit/>
          </a:bodyPr>
          <a:lstStyle/>
          <a:p>
            <a:r>
              <a:rPr lang="en-US" sz="1100" dirty="0"/>
              <a:t>See </a:t>
            </a:r>
            <a:r>
              <a:rPr lang="en-US" sz="1100" dirty="0">
                <a:hlinkClick r:id="rId2"/>
              </a:rPr>
              <a:t>https://developer.mozilla.org/en-US/docs/Learn/HTML/Introduction_to_HTML/Getting_started</a:t>
            </a:r>
            <a:r>
              <a:rPr lang="en-US" sz="1100" dirty="0"/>
              <a:t> for more info</a:t>
            </a:r>
          </a:p>
        </p:txBody>
      </p:sp>
    </p:spTree>
    <p:extLst>
      <p:ext uri="{BB962C8B-B14F-4D97-AF65-F5344CB8AC3E}">
        <p14:creationId xmlns:p14="http://schemas.microsoft.com/office/powerpoint/2010/main" val="7198935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0" presetClass="exit" presetSubtype="0" fill="hold" grpId="0" nodeType="withEffect">
                                  <p:stCondLst>
                                    <p:cond delay="0"/>
                                  </p:stCondLst>
                                  <p:childTnLst>
                                    <p:animEffect transition="out" filter="fade">
                                      <p:cBhvr>
                                        <p:cTn id="8" dur="10"/>
                                        <p:tgtEl>
                                          <p:spTgt spid="57"/>
                                        </p:tgtEl>
                                      </p:cBhvr>
                                    </p:animEffect>
                                    <p:set>
                                      <p:cBhvr>
                                        <p:cTn id="9" dur="1" fill="hold">
                                          <p:stCondLst>
                                            <p:cond delay="9"/>
                                          </p:stCondLst>
                                        </p:cTn>
                                        <p:tgtEl>
                                          <p:spTgt spid="57"/>
                                        </p:tgtEl>
                                        <p:attrNameLst>
                                          <p:attrName>style.visibility</p:attrName>
                                        </p:attrNameLst>
                                      </p:cBhvr>
                                      <p:to>
                                        <p:strVal val="hidden"/>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52"/>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55"/>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53"/>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57"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C31216D-BBF2-48B1-9485-585175AC528B}"/>
              </a:ext>
            </a:extLst>
          </p:cNvPr>
          <p:cNvSpPr>
            <a:spLocks noGrp="1"/>
          </p:cNvSpPr>
          <p:nvPr>
            <p:ph type="title"/>
          </p:nvPr>
        </p:nvSpPr>
        <p:spPr/>
        <p:txBody>
          <a:bodyPr/>
          <a:lstStyle/>
          <a:p>
            <a:r>
              <a:rPr lang="de-DE" dirty="0"/>
              <a:t>Background Info: HTML</a:t>
            </a:r>
          </a:p>
        </p:txBody>
      </p:sp>
      <p:sp>
        <p:nvSpPr>
          <p:cNvPr id="4" name="Content Placeholder 3">
            <a:extLst>
              <a:ext uri="{FF2B5EF4-FFF2-40B4-BE49-F238E27FC236}">
                <a16:creationId xmlns:a16="http://schemas.microsoft.com/office/drawing/2014/main" id="{A2E01CF5-1EC4-42C0-B1F5-C0E369FA3468}"/>
              </a:ext>
            </a:extLst>
          </p:cNvPr>
          <p:cNvSpPr txBox="1">
            <a:spLocks/>
          </p:cNvSpPr>
          <p:nvPr/>
        </p:nvSpPr>
        <p:spPr>
          <a:xfrm>
            <a:off x="838200" y="1304127"/>
            <a:ext cx="10515600" cy="420623"/>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solidFill>
                  <a:schemeClr val="bg1">
                    <a:lumMod val="75000"/>
                  </a:schemeClr>
                </a:solidFill>
                <a:latin typeface="Verdana" panose="020B0604030504040204" pitchFamily="34" charset="0"/>
                <a:ea typeface="Verdana" panose="020B0604030504040204" pitchFamily="34" charset="0"/>
                <a:cs typeface="Arial" panose="020B0604020202020204" pitchFamily="34" charset="0"/>
              </a:rPr>
              <a:t>&lt;a </a:t>
            </a:r>
            <a:r>
              <a:rPr lang="en-US" dirty="0">
                <a:solidFill>
                  <a:srgbClr val="7030A0"/>
                </a:solidFill>
                <a:latin typeface="Verdana" panose="020B0604030504040204" pitchFamily="34" charset="0"/>
                <a:ea typeface="Verdana" panose="020B0604030504040204" pitchFamily="34" charset="0"/>
                <a:cs typeface="Arial" panose="020B0604020202020204" pitchFamily="34" charset="0"/>
              </a:rPr>
              <a:t>id="link1"</a:t>
            </a:r>
            <a:r>
              <a:rPr lang="en-US" dirty="0">
                <a:solidFill>
                  <a:schemeClr val="bg1">
                    <a:lumMod val="75000"/>
                  </a:schemeClr>
                </a:solidFill>
                <a:latin typeface="Verdana" panose="020B0604030504040204" pitchFamily="34" charset="0"/>
                <a:ea typeface="Verdana" panose="020B0604030504040204" pitchFamily="34" charset="0"/>
                <a:cs typeface="Arial" panose="020B0604020202020204" pitchFamily="34" charset="0"/>
              </a:rPr>
              <a:t> </a:t>
            </a:r>
            <a:r>
              <a:rPr lang="en-US" dirty="0">
                <a:solidFill>
                  <a:srgbClr val="00B050"/>
                </a:solidFill>
                <a:latin typeface="Verdana" panose="020B0604030504040204" pitchFamily="34" charset="0"/>
                <a:ea typeface="Verdana" panose="020B0604030504040204" pitchFamily="34" charset="0"/>
                <a:cs typeface="Arial" panose="020B0604020202020204" pitchFamily="34" charset="0"/>
              </a:rPr>
              <a:t>class="title-link"</a:t>
            </a:r>
            <a:r>
              <a:rPr lang="en-US" dirty="0">
                <a:latin typeface="Verdana" panose="020B0604030504040204" pitchFamily="34" charset="0"/>
                <a:ea typeface="Verdana" panose="020B0604030504040204" pitchFamily="34" charset="0"/>
                <a:cs typeface="Arial" panose="020B0604020202020204" pitchFamily="34" charset="0"/>
              </a:rPr>
              <a:t> </a:t>
            </a:r>
            <a:r>
              <a:rPr lang="en-US" dirty="0" err="1">
                <a:solidFill>
                  <a:schemeClr val="bg1">
                    <a:lumMod val="75000"/>
                  </a:schemeClr>
                </a:solidFill>
                <a:latin typeface="Verdana" panose="020B0604030504040204" pitchFamily="34" charset="0"/>
                <a:ea typeface="Verdana" panose="020B0604030504040204" pitchFamily="34" charset="0"/>
                <a:cs typeface="Arial" panose="020B0604020202020204" pitchFamily="34" charset="0"/>
              </a:rPr>
              <a:t>href</a:t>
            </a:r>
            <a:r>
              <a:rPr lang="en-US" dirty="0">
                <a:solidFill>
                  <a:schemeClr val="bg1">
                    <a:lumMod val="75000"/>
                  </a:schemeClr>
                </a:solidFill>
                <a:latin typeface="Verdana" panose="020B0604030504040204" pitchFamily="34" charset="0"/>
                <a:ea typeface="Verdana" panose="020B0604030504040204" pitchFamily="34" charset="0"/>
                <a:cs typeface="Arial" panose="020B0604020202020204" pitchFamily="34" charset="0"/>
              </a:rPr>
              <a:t>="https://www.xy.com"&gt;Display Text&lt;/a&gt;</a:t>
            </a:r>
          </a:p>
        </p:txBody>
      </p:sp>
      <p:sp>
        <p:nvSpPr>
          <p:cNvPr id="10" name="Rectangle 9">
            <a:extLst>
              <a:ext uri="{FF2B5EF4-FFF2-40B4-BE49-F238E27FC236}">
                <a16:creationId xmlns:a16="http://schemas.microsoft.com/office/drawing/2014/main" id="{40B02236-983C-46BD-A66D-66F24DA93263}"/>
              </a:ext>
            </a:extLst>
          </p:cNvPr>
          <p:cNvSpPr/>
          <p:nvPr/>
        </p:nvSpPr>
        <p:spPr>
          <a:xfrm>
            <a:off x="838200" y="1802746"/>
            <a:ext cx="9467850" cy="3847207"/>
          </a:xfrm>
          <a:prstGeom prst="rect">
            <a:avLst/>
          </a:prstGeom>
        </p:spPr>
        <p:txBody>
          <a:bodyPr wrap="square">
            <a:spAutoFit/>
          </a:bodyPr>
          <a:lstStyle/>
          <a:p>
            <a:pPr marL="457200" indent="-457200">
              <a:buFont typeface="Arial" panose="020B0604020202020204" pitchFamily="34" charset="0"/>
              <a:buChar char="•"/>
            </a:pPr>
            <a:r>
              <a:rPr lang="en-US" sz="2800" dirty="0"/>
              <a:t> </a:t>
            </a:r>
            <a:r>
              <a:rPr lang="en-US" sz="2800" dirty="0">
                <a:solidFill>
                  <a:srgbClr val="7030A0"/>
                </a:solidFill>
              </a:rPr>
              <a:t>id</a:t>
            </a:r>
            <a:r>
              <a:rPr lang="en-US" sz="2800" dirty="0"/>
              <a:t> and </a:t>
            </a:r>
            <a:r>
              <a:rPr lang="en-US" sz="2800" dirty="0">
                <a:solidFill>
                  <a:srgbClr val="00B050"/>
                </a:solidFill>
              </a:rPr>
              <a:t>class</a:t>
            </a:r>
            <a:r>
              <a:rPr lang="en-US" sz="2800" dirty="0"/>
              <a:t> can both point to a specific style</a:t>
            </a:r>
          </a:p>
          <a:p>
            <a:pPr marL="914400" lvl="1" indent="-457200">
              <a:buFont typeface="Arial" panose="020B0604020202020204" pitchFamily="34" charset="0"/>
              <a:buChar char="•"/>
            </a:pPr>
            <a:r>
              <a:rPr lang="en-US" sz="2800" dirty="0"/>
              <a:t> </a:t>
            </a:r>
            <a:r>
              <a:rPr lang="en-US" sz="2800" dirty="0">
                <a:solidFill>
                  <a:srgbClr val="7030A0"/>
                </a:solidFill>
              </a:rPr>
              <a:t>id</a:t>
            </a:r>
            <a:r>
              <a:rPr lang="en-US" sz="2800" dirty="0"/>
              <a:t> can only appear once per document</a:t>
            </a:r>
          </a:p>
          <a:p>
            <a:pPr marL="914400" lvl="1" indent="-457200">
              <a:buFont typeface="Arial" panose="020B0604020202020204" pitchFamily="34" charset="0"/>
              <a:buChar char="•"/>
              <a:tabLst>
                <a:tab pos="914400" algn="l"/>
              </a:tabLst>
            </a:pPr>
            <a:r>
              <a:rPr lang="en-US" sz="2800" dirty="0"/>
              <a:t> </a:t>
            </a:r>
            <a:r>
              <a:rPr lang="en-US" sz="2800" dirty="0">
                <a:solidFill>
                  <a:srgbClr val="00B050"/>
                </a:solidFill>
              </a:rPr>
              <a:t>class</a:t>
            </a:r>
            <a:r>
              <a:rPr lang="en-US" sz="2800" dirty="0"/>
              <a:t> can be used multiple times</a:t>
            </a:r>
          </a:p>
          <a:p>
            <a:endParaRPr lang="en-US" sz="2800" dirty="0"/>
          </a:p>
          <a:p>
            <a:pPr marL="457200" indent="-457200">
              <a:buFont typeface="Arial" panose="020B0604020202020204" pitchFamily="34" charset="0"/>
              <a:buChar char="•"/>
            </a:pPr>
            <a:r>
              <a:rPr lang="en-US" sz="2800" dirty="0"/>
              <a:t>Targeting </a:t>
            </a:r>
            <a:r>
              <a:rPr lang="en-US" sz="2800" dirty="0">
                <a:solidFill>
                  <a:srgbClr val="00B050"/>
                </a:solidFill>
              </a:rPr>
              <a:t>class</a:t>
            </a:r>
            <a:r>
              <a:rPr lang="en-US" sz="2800" dirty="0"/>
              <a:t> is especially useful if you want to scrape</a:t>
            </a:r>
          </a:p>
          <a:p>
            <a:pPr marL="1428750" lvl="2" indent="-514350">
              <a:buFont typeface="+mj-lt"/>
              <a:buAutoNum type="alphaLcPeriod"/>
            </a:pPr>
            <a:r>
              <a:rPr lang="en-US" sz="2400" dirty="0"/>
              <a:t>multiple similar elements on the same page or</a:t>
            </a:r>
          </a:p>
          <a:p>
            <a:pPr marL="1428750" lvl="2" indent="-514350">
              <a:buFont typeface="+mj-lt"/>
              <a:buAutoNum type="alphaLcPeriod"/>
            </a:pPr>
            <a:r>
              <a:rPr lang="en-US" sz="2400" dirty="0"/>
              <a:t>across the entire website</a:t>
            </a:r>
          </a:p>
          <a:p>
            <a:pPr marL="514350" indent="-514350">
              <a:buFont typeface="Arial" panose="020B0604020202020204" pitchFamily="34" charset="0"/>
              <a:buChar char="•"/>
            </a:pPr>
            <a:r>
              <a:rPr lang="en-US" sz="2800" dirty="0"/>
              <a:t>Targeting </a:t>
            </a:r>
            <a:r>
              <a:rPr lang="en-US" sz="2800" dirty="0">
                <a:solidFill>
                  <a:srgbClr val="7030A0"/>
                </a:solidFill>
              </a:rPr>
              <a:t>id</a:t>
            </a:r>
            <a:r>
              <a:rPr lang="en-US" sz="2800" dirty="0"/>
              <a:t> is the easiest way to get one specific element</a:t>
            </a:r>
          </a:p>
        </p:txBody>
      </p:sp>
    </p:spTree>
    <p:extLst>
      <p:ext uri="{BB962C8B-B14F-4D97-AF65-F5344CB8AC3E}">
        <p14:creationId xmlns:p14="http://schemas.microsoft.com/office/powerpoint/2010/main" val="32419402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0">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C31216D-BBF2-48B1-9485-585175AC528B}"/>
              </a:ext>
            </a:extLst>
          </p:cNvPr>
          <p:cNvSpPr>
            <a:spLocks noGrp="1"/>
          </p:cNvSpPr>
          <p:nvPr>
            <p:ph type="title"/>
          </p:nvPr>
        </p:nvSpPr>
        <p:spPr/>
        <p:txBody>
          <a:bodyPr/>
          <a:lstStyle/>
          <a:p>
            <a:r>
              <a:rPr lang="de-DE" dirty="0"/>
              <a:t>But </a:t>
            </a:r>
            <a:r>
              <a:rPr lang="de-DE" dirty="0" err="1"/>
              <a:t>how</a:t>
            </a:r>
            <a:r>
              <a:rPr lang="de-DE" dirty="0"/>
              <a:t>?</a:t>
            </a:r>
          </a:p>
        </p:txBody>
      </p:sp>
      <p:sp>
        <p:nvSpPr>
          <p:cNvPr id="5" name="Content Placeholder 4">
            <a:extLst>
              <a:ext uri="{FF2B5EF4-FFF2-40B4-BE49-F238E27FC236}">
                <a16:creationId xmlns:a16="http://schemas.microsoft.com/office/drawing/2014/main" id="{54E6C2E0-3623-A37C-0A48-61F540DFCD7C}"/>
              </a:ext>
            </a:extLst>
          </p:cNvPr>
          <p:cNvSpPr>
            <a:spLocks noGrp="1"/>
          </p:cNvSpPr>
          <p:nvPr>
            <p:ph idx="1"/>
          </p:nvPr>
        </p:nvSpPr>
        <p:spPr>
          <a:xfrm>
            <a:off x="838200" y="1343819"/>
            <a:ext cx="10515600" cy="1325563"/>
          </a:xfrm>
        </p:spPr>
        <p:txBody>
          <a:bodyPr/>
          <a:lstStyle/>
          <a:p>
            <a:r>
              <a:rPr lang="de-DE" dirty="0" err="1"/>
              <a:t>Inspect</a:t>
            </a:r>
            <a:r>
              <a:rPr lang="de-DE" dirty="0"/>
              <a:t> in </a:t>
            </a:r>
            <a:r>
              <a:rPr lang="de-DE" dirty="0" err="1"/>
              <a:t>browser</a:t>
            </a:r>
            <a:endParaRPr lang="de-DE" dirty="0"/>
          </a:p>
          <a:p>
            <a:r>
              <a:rPr lang="de-DE" dirty="0"/>
              <a:t>Add-on like </a:t>
            </a:r>
            <a:r>
              <a:rPr lang="de-DE" dirty="0" err="1"/>
              <a:t>SelectorGadget</a:t>
            </a:r>
            <a:endParaRPr lang="en-US" dirty="0"/>
          </a:p>
        </p:txBody>
      </p:sp>
      <p:sp>
        <p:nvSpPr>
          <p:cNvPr id="3" name="TextBox 2">
            <a:extLst>
              <a:ext uri="{FF2B5EF4-FFF2-40B4-BE49-F238E27FC236}">
                <a16:creationId xmlns:a16="http://schemas.microsoft.com/office/drawing/2014/main" id="{64253DCC-9255-C2D8-AD81-C9E904C2D541}"/>
              </a:ext>
            </a:extLst>
          </p:cNvPr>
          <p:cNvSpPr txBox="1"/>
          <p:nvPr/>
        </p:nvSpPr>
        <p:spPr>
          <a:xfrm>
            <a:off x="6477918" y="2881975"/>
            <a:ext cx="2632580" cy="369332"/>
          </a:xfrm>
          <a:prstGeom prst="rect">
            <a:avLst/>
          </a:prstGeom>
          <a:noFill/>
        </p:spPr>
        <p:txBody>
          <a:bodyPr wrap="none" rtlCol="0">
            <a:spAutoFit/>
          </a:bodyPr>
          <a:lstStyle/>
          <a:p>
            <a:r>
              <a:rPr lang="de-DE" dirty="0">
                <a:hlinkClick r:id="rId2"/>
              </a:rPr>
              <a:t>https://www.spiegel.de </a:t>
            </a:r>
            <a:endParaRPr lang="en-US" dirty="0"/>
          </a:p>
        </p:txBody>
      </p:sp>
    </p:spTree>
    <p:extLst>
      <p:ext uri="{BB962C8B-B14F-4D97-AF65-F5344CB8AC3E}">
        <p14:creationId xmlns:p14="http://schemas.microsoft.com/office/powerpoint/2010/main" val="13907765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714C9-4AF6-4F36-8823-5546F83669EA}"/>
              </a:ext>
            </a:extLst>
          </p:cNvPr>
          <p:cNvSpPr>
            <a:spLocks noGrp="1"/>
          </p:cNvSpPr>
          <p:nvPr>
            <p:ph type="title"/>
          </p:nvPr>
        </p:nvSpPr>
        <p:spPr/>
        <p:txBody>
          <a:bodyPr/>
          <a:lstStyle/>
          <a:p>
            <a:r>
              <a:rPr lang="en-US" dirty="0"/>
              <a:t>Game plan</a:t>
            </a:r>
          </a:p>
        </p:txBody>
      </p:sp>
      <p:sp>
        <p:nvSpPr>
          <p:cNvPr id="3" name="Content Placeholder 2">
            <a:extLst>
              <a:ext uri="{FF2B5EF4-FFF2-40B4-BE49-F238E27FC236}">
                <a16:creationId xmlns:a16="http://schemas.microsoft.com/office/drawing/2014/main" id="{DE7BE68B-14CF-4885-9EDD-021D9ED1E6C1}"/>
              </a:ext>
            </a:extLst>
          </p:cNvPr>
          <p:cNvSpPr>
            <a:spLocks noGrp="1"/>
          </p:cNvSpPr>
          <p:nvPr>
            <p:ph idx="1"/>
          </p:nvPr>
        </p:nvSpPr>
        <p:spPr/>
        <p:txBody>
          <a:bodyPr/>
          <a:lstStyle/>
          <a:p>
            <a:pPr marL="514350" indent="-514350">
              <a:buFont typeface="+mj-lt"/>
              <a:buAutoNum type="arabicPeriod"/>
            </a:pPr>
            <a:r>
              <a:rPr lang="en-US" dirty="0"/>
              <a:t>What is digital trace data?</a:t>
            </a:r>
          </a:p>
          <a:p>
            <a:pPr marL="514350" indent="-514350">
              <a:buFont typeface="+mj-lt"/>
              <a:buAutoNum type="arabicPeriod"/>
            </a:pPr>
            <a:r>
              <a:rPr lang="en-US" dirty="0"/>
              <a:t>Intro API</a:t>
            </a:r>
          </a:p>
          <a:p>
            <a:pPr marL="514350" indent="-514350">
              <a:buFont typeface="+mj-lt"/>
              <a:buAutoNum type="arabicPeriod"/>
            </a:pPr>
            <a:r>
              <a:rPr lang="en-US" dirty="0"/>
              <a:t>Intro Web scraping</a:t>
            </a:r>
          </a:p>
          <a:p>
            <a:pPr marL="514350" indent="-514350">
              <a:buFont typeface="+mj-lt"/>
              <a:buAutoNum type="arabicPeriod"/>
            </a:pPr>
            <a:r>
              <a:rPr lang="en-US" dirty="0"/>
              <a:t>API vs Web scraping</a:t>
            </a:r>
          </a:p>
          <a:p>
            <a:pPr marL="514350" indent="-514350">
              <a:buFont typeface="+mj-lt"/>
              <a:buAutoNum type="arabicPeriod"/>
            </a:pPr>
            <a:r>
              <a:rPr lang="en-US" dirty="0"/>
              <a:t>Group Exercises</a:t>
            </a:r>
          </a:p>
          <a:p>
            <a:pPr lvl="1"/>
            <a:r>
              <a:rPr lang="en-US" dirty="0"/>
              <a:t>API</a:t>
            </a:r>
          </a:p>
          <a:p>
            <a:pPr lvl="1"/>
            <a:r>
              <a:rPr lang="en-US" dirty="0"/>
              <a:t>Web scraping (with </a:t>
            </a:r>
            <a:r>
              <a:rPr lang="en-US" dirty="0" err="1">
                <a:latin typeface="Courier New" panose="02070309020205020404" pitchFamily="49" charset="0"/>
                <a:cs typeface="Courier New" panose="02070309020205020404" pitchFamily="49" charset="0"/>
              </a:rPr>
              <a:t>RSelenium</a:t>
            </a:r>
            <a:r>
              <a:rPr lang="en-US" dirty="0"/>
              <a:t> and </a:t>
            </a:r>
            <a:r>
              <a:rPr lang="en-US" dirty="0" err="1">
                <a:latin typeface="Courier New" panose="02070309020205020404" pitchFamily="49" charset="0"/>
                <a:cs typeface="Courier New" panose="02070309020205020404" pitchFamily="49" charset="0"/>
              </a:rPr>
              <a:t>rvest</a:t>
            </a:r>
            <a:r>
              <a:rPr lang="en-US" dirty="0"/>
              <a:t>)</a:t>
            </a:r>
          </a:p>
        </p:txBody>
      </p:sp>
    </p:spTree>
    <p:extLst>
      <p:ext uri="{BB962C8B-B14F-4D97-AF65-F5344CB8AC3E}">
        <p14:creationId xmlns:p14="http://schemas.microsoft.com/office/powerpoint/2010/main" val="25788380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D7436FB9-84A8-43C8-B46D-8BEC7A6D8A5A}"/>
              </a:ext>
            </a:extLst>
          </p:cNvPr>
          <p:cNvSpPr>
            <a:spLocks noGrp="1"/>
          </p:cNvSpPr>
          <p:nvPr>
            <p:ph idx="1"/>
          </p:nvPr>
        </p:nvSpPr>
        <p:spPr>
          <a:xfrm>
            <a:off x="104775" y="1343818"/>
            <a:ext cx="12192000" cy="420623"/>
          </a:xfrm>
        </p:spPr>
        <p:txBody>
          <a:bodyPr>
            <a:normAutofit fontScale="77500" lnSpcReduction="20000"/>
          </a:bodyPr>
          <a:lstStyle/>
          <a:p>
            <a:pPr marL="0" indent="0">
              <a:buNone/>
            </a:pPr>
            <a:r>
              <a:rPr lang="en-US" dirty="0">
                <a:solidFill>
                  <a:srgbClr val="7030A0"/>
                </a:solidFill>
                <a:latin typeface="Verdana" panose="020B0604030504040204" pitchFamily="34" charset="0"/>
                <a:ea typeface="Verdana" panose="020B0604030504040204" pitchFamily="34" charset="0"/>
                <a:cs typeface="Arial" panose="020B0604020202020204" pitchFamily="34" charset="0"/>
              </a:rPr>
              <a:t>&lt;a </a:t>
            </a:r>
            <a:r>
              <a:rPr lang="en-US" dirty="0">
                <a:solidFill>
                  <a:srgbClr val="00B050"/>
                </a:solidFill>
                <a:latin typeface="Verdana" panose="020B0604030504040204" pitchFamily="34" charset="0"/>
                <a:ea typeface="Verdana" panose="020B0604030504040204" pitchFamily="34" charset="0"/>
                <a:cs typeface="Arial" panose="020B0604020202020204" pitchFamily="34" charset="0"/>
              </a:rPr>
              <a:t>id=</a:t>
            </a:r>
            <a:r>
              <a:rPr lang="en-US" dirty="0">
                <a:solidFill>
                  <a:srgbClr val="FF0000"/>
                </a:solidFill>
                <a:latin typeface="Verdana" panose="020B0604030504040204" pitchFamily="34" charset="0"/>
                <a:ea typeface="Verdana" panose="020B0604030504040204" pitchFamily="34" charset="0"/>
                <a:cs typeface="Arial" panose="020B0604020202020204" pitchFamily="34" charset="0"/>
              </a:rPr>
              <a:t>"link1" </a:t>
            </a:r>
            <a:r>
              <a:rPr lang="en-US" dirty="0">
                <a:solidFill>
                  <a:srgbClr val="00B050"/>
                </a:solidFill>
                <a:latin typeface="Verdana" panose="020B0604030504040204" pitchFamily="34" charset="0"/>
                <a:ea typeface="Verdana" panose="020B0604030504040204" pitchFamily="34" charset="0"/>
                <a:cs typeface="Arial" panose="020B0604020202020204" pitchFamily="34" charset="0"/>
              </a:rPr>
              <a:t>class=</a:t>
            </a:r>
            <a:r>
              <a:rPr lang="en-US" dirty="0">
                <a:solidFill>
                  <a:srgbClr val="FF0000"/>
                </a:solidFill>
                <a:latin typeface="Verdana" panose="020B0604030504040204" pitchFamily="34" charset="0"/>
                <a:ea typeface="Verdana" panose="020B0604030504040204" pitchFamily="34" charset="0"/>
                <a:cs typeface="Arial" panose="020B0604020202020204" pitchFamily="34" charset="0"/>
              </a:rPr>
              <a:t>"title-link" </a:t>
            </a:r>
            <a:r>
              <a:rPr lang="en-US" dirty="0" err="1">
                <a:solidFill>
                  <a:srgbClr val="00B050"/>
                </a:solidFill>
                <a:latin typeface="Verdana" panose="020B0604030504040204" pitchFamily="34" charset="0"/>
                <a:ea typeface="Verdana" panose="020B0604030504040204" pitchFamily="34" charset="0"/>
                <a:cs typeface="Arial" panose="020B0604020202020204" pitchFamily="34" charset="0"/>
              </a:rPr>
              <a:t>href</a:t>
            </a:r>
            <a:r>
              <a:rPr lang="en-US" dirty="0">
                <a:solidFill>
                  <a:srgbClr val="00B050"/>
                </a:solidFill>
                <a:latin typeface="Verdana" panose="020B0604030504040204" pitchFamily="34" charset="0"/>
                <a:ea typeface="Verdana" panose="020B0604030504040204" pitchFamily="34" charset="0"/>
                <a:cs typeface="Arial" panose="020B0604020202020204" pitchFamily="34" charset="0"/>
              </a:rPr>
              <a:t>=</a:t>
            </a:r>
            <a:r>
              <a:rPr lang="en-US" dirty="0">
                <a:solidFill>
                  <a:srgbClr val="FF0000"/>
                </a:solidFill>
                <a:latin typeface="Verdana" panose="020B0604030504040204" pitchFamily="34" charset="0"/>
                <a:ea typeface="Verdana" panose="020B0604030504040204" pitchFamily="34" charset="0"/>
                <a:cs typeface="Arial" panose="020B0604020202020204" pitchFamily="34" charset="0"/>
              </a:rPr>
              <a:t>"https://www.xy.com"</a:t>
            </a:r>
            <a:r>
              <a:rPr lang="en-US" dirty="0">
                <a:solidFill>
                  <a:srgbClr val="7030A0"/>
                </a:solidFill>
                <a:latin typeface="Verdana" panose="020B0604030504040204" pitchFamily="34" charset="0"/>
                <a:ea typeface="Verdana" panose="020B0604030504040204" pitchFamily="34" charset="0"/>
                <a:cs typeface="Arial" panose="020B0604020202020204" pitchFamily="34" charset="0"/>
              </a:rPr>
              <a:t>&gt;</a:t>
            </a:r>
            <a:r>
              <a:rPr lang="en-US" dirty="0">
                <a:solidFill>
                  <a:srgbClr val="0070C0"/>
                </a:solidFill>
                <a:latin typeface="Verdana" panose="020B0604030504040204" pitchFamily="34" charset="0"/>
                <a:ea typeface="Verdana" panose="020B0604030504040204" pitchFamily="34" charset="0"/>
                <a:cs typeface="Arial" panose="020B0604020202020204" pitchFamily="34" charset="0"/>
              </a:rPr>
              <a:t>Display Text</a:t>
            </a:r>
            <a:r>
              <a:rPr lang="en-US" dirty="0">
                <a:solidFill>
                  <a:srgbClr val="7030A0"/>
                </a:solidFill>
                <a:latin typeface="Verdana" panose="020B0604030504040204" pitchFamily="34" charset="0"/>
                <a:ea typeface="Verdana" panose="020B0604030504040204" pitchFamily="34" charset="0"/>
                <a:cs typeface="Arial" panose="020B0604020202020204" pitchFamily="34" charset="0"/>
              </a:rPr>
              <a:t>&lt;/a&gt;</a:t>
            </a:r>
          </a:p>
        </p:txBody>
      </p:sp>
      <p:sp>
        <p:nvSpPr>
          <p:cNvPr id="2" name="Titel 1">
            <a:extLst>
              <a:ext uri="{FF2B5EF4-FFF2-40B4-BE49-F238E27FC236}">
                <a16:creationId xmlns:a16="http://schemas.microsoft.com/office/drawing/2014/main" id="{AC31216D-BBF2-48B1-9485-585175AC528B}"/>
              </a:ext>
            </a:extLst>
          </p:cNvPr>
          <p:cNvSpPr>
            <a:spLocks noGrp="1"/>
          </p:cNvSpPr>
          <p:nvPr>
            <p:ph type="title"/>
          </p:nvPr>
        </p:nvSpPr>
        <p:spPr>
          <a:xfrm>
            <a:off x="838200" y="18255"/>
            <a:ext cx="10515600" cy="1325563"/>
          </a:xfrm>
        </p:spPr>
        <p:txBody>
          <a:bodyPr/>
          <a:lstStyle/>
          <a:p>
            <a:r>
              <a:rPr lang="de-DE" dirty="0"/>
              <a:t>Targeting HTML Elements (</a:t>
            </a:r>
            <a:r>
              <a:rPr lang="de-DE" dirty="0" err="1"/>
              <a:t>with</a:t>
            </a:r>
            <a:r>
              <a:rPr lang="de-DE" dirty="0"/>
              <a:t> </a:t>
            </a:r>
            <a:r>
              <a:rPr lang="de-DE" dirty="0" err="1">
                <a:latin typeface="Courier New" panose="02070309020205020404" pitchFamily="49" charset="0"/>
                <a:cs typeface="Courier New" panose="02070309020205020404" pitchFamily="49" charset="0"/>
              </a:rPr>
              <a:t>rvest</a:t>
            </a:r>
            <a:r>
              <a:rPr lang="de-DE" dirty="0"/>
              <a:t>)</a:t>
            </a:r>
          </a:p>
        </p:txBody>
      </p:sp>
      <p:sp>
        <p:nvSpPr>
          <p:cNvPr id="5" name="TextBox 4">
            <a:extLst>
              <a:ext uri="{FF2B5EF4-FFF2-40B4-BE49-F238E27FC236}">
                <a16:creationId xmlns:a16="http://schemas.microsoft.com/office/drawing/2014/main" id="{EA6390B7-1FC2-4A4F-A0AC-136F821C12F3}"/>
              </a:ext>
            </a:extLst>
          </p:cNvPr>
          <p:cNvSpPr txBox="1"/>
          <p:nvPr/>
        </p:nvSpPr>
        <p:spPr>
          <a:xfrm>
            <a:off x="104775" y="1764441"/>
            <a:ext cx="7108036" cy="369332"/>
          </a:xfrm>
          <a:prstGeom prst="rect">
            <a:avLst/>
          </a:prstGeom>
          <a:noFill/>
        </p:spPr>
        <p:txBody>
          <a:bodyPr wrap="none" rtlCol="0">
            <a:spAutoFit/>
          </a:bodyPr>
          <a:lstStyle/>
          <a:p>
            <a:r>
              <a:rPr lang="en-US" dirty="0"/>
              <a:t>*Let's imagine that this link has the underlying CSS class ".title-link"</a:t>
            </a:r>
          </a:p>
        </p:txBody>
      </p:sp>
      <p:sp>
        <p:nvSpPr>
          <p:cNvPr id="6" name="TextBox 5">
            <a:extLst>
              <a:ext uri="{FF2B5EF4-FFF2-40B4-BE49-F238E27FC236}">
                <a16:creationId xmlns:a16="http://schemas.microsoft.com/office/drawing/2014/main" id="{15F0CEB4-3118-445C-9679-F119F41B48E9}"/>
              </a:ext>
            </a:extLst>
          </p:cNvPr>
          <p:cNvSpPr txBox="1"/>
          <p:nvPr/>
        </p:nvSpPr>
        <p:spPr>
          <a:xfrm>
            <a:off x="209550" y="2546772"/>
            <a:ext cx="2954655" cy="369332"/>
          </a:xfrm>
          <a:prstGeom prst="rect">
            <a:avLst/>
          </a:prstGeom>
          <a:noFill/>
        </p:spPr>
        <p:txBody>
          <a:bodyPr wrap="none" rtlCol="0">
            <a:spAutoFit/>
          </a:bodyPr>
          <a:lstStyle/>
          <a:p>
            <a:r>
              <a:rPr lang="en-US" dirty="0"/>
              <a:t>You could target this using</a:t>
            </a:r>
          </a:p>
        </p:txBody>
      </p:sp>
      <p:sp>
        <p:nvSpPr>
          <p:cNvPr id="8" name="Rectangle 7">
            <a:extLst>
              <a:ext uri="{FF2B5EF4-FFF2-40B4-BE49-F238E27FC236}">
                <a16:creationId xmlns:a16="http://schemas.microsoft.com/office/drawing/2014/main" id="{68B804C9-1317-4D61-A0F0-763D97BD518C}"/>
              </a:ext>
            </a:extLst>
          </p:cNvPr>
          <p:cNvSpPr/>
          <p:nvPr/>
        </p:nvSpPr>
        <p:spPr>
          <a:xfrm>
            <a:off x="552450" y="3077128"/>
            <a:ext cx="2114681" cy="369332"/>
          </a:xfrm>
          <a:prstGeom prst="rect">
            <a:avLst/>
          </a:prstGeom>
        </p:spPr>
        <p:txBody>
          <a:bodyPr wrap="none">
            <a:spAutoFit/>
          </a:bodyPr>
          <a:lstStyle/>
          <a:p>
            <a:r>
              <a:rPr lang="en-US" dirty="0" err="1">
                <a:latin typeface="Courier New" panose="02070309020205020404" pitchFamily="49" charset="0"/>
                <a:ea typeface="Calibri" panose="020F0502020204030204" pitchFamily="34" charset="0"/>
                <a:cs typeface="Courier New" panose="02070309020205020404" pitchFamily="49" charset="0"/>
              </a:rPr>
              <a:t>html_node</a:t>
            </a:r>
            <a:r>
              <a:rPr lang="en-US" dirty="0">
                <a:latin typeface="Courier New" panose="02070309020205020404" pitchFamily="49" charset="0"/>
                <a:ea typeface="Calibri" panose="020F0502020204030204" pitchFamily="34" charset="0"/>
                <a:cs typeface="Courier New" panose="02070309020205020404" pitchFamily="49" charset="0"/>
              </a:rPr>
              <a:t>("a")</a:t>
            </a:r>
            <a:endParaRPr lang="en-US" dirty="0">
              <a:latin typeface="Courier New" panose="02070309020205020404" pitchFamily="49" charset="0"/>
              <a:cs typeface="Courier New" panose="02070309020205020404" pitchFamily="49" charset="0"/>
            </a:endParaRPr>
          </a:p>
        </p:txBody>
      </p:sp>
      <p:sp>
        <p:nvSpPr>
          <p:cNvPr id="9" name="Rectangle 8">
            <a:extLst>
              <a:ext uri="{FF2B5EF4-FFF2-40B4-BE49-F238E27FC236}">
                <a16:creationId xmlns:a16="http://schemas.microsoft.com/office/drawing/2014/main" id="{380E9827-32ED-4667-9A5A-0CB584A006C4}"/>
              </a:ext>
            </a:extLst>
          </p:cNvPr>
          <p:cNvSpPr/>
          <p:nvPr/>
        </p:nvSpPr>
        <p:spPr>
          <a:xfrm>
            <a:off x="6113588" y="3072330"/>
            <a:ext cx="2581604" cy="369332"/>
          </a:xfrm>
          <a:prstGeom prst="rect">
            <a:avLst/>
          </a:prstGeom>
        </p:spPr>
        <p:txBody>
          <a:bodyPr wrap="none">
            <a:spAutoFit/>
          </a:bodyPr>
          <a:lstStyle/>
          <a:p>
            <a:r>
              <a:rPr lang="en-US" dirty="0">
                <a:latin typeface="+mj-lt"/>
                <a:ea typeface="Calibri" panose="020F0502020204030204" pitchFamily="34" charset="0"/>
                <a:cs typeface="Arial" panose="020B0604020202020204" pitchFamily="34" charset="0"/>
              </a:rPr>
              <a:t>as it is an &lt;a&gt; element</a:t>
            </a:r>
            <a:endParaRPr lang="en-US" dirty="0">
              <a:latin typeface="+mj-lt"/>
            </a:endParaRPr>
          </a:p>
        </p:txBody>
      </p:sp>
      <p:sp>
        <p:nvSpPr>
          <p:cNvPr id="12" name="Rectangle 11">
            <a:extLst>
              <a:ext uri="{FF2B5EF4-FFF2-40B4-BE49-F238E27FC236}">
                <a16:creationId xmlns:a16="http://schemas.microsoft.com/office/drawing/2014/main" id="{7EC7E8BC-14E8-4522-AD62-2DEC435F8912}"/>
              </a:ext>
            </a:extLst>
          </p:cNvPr>
          <p:cNvSpPr/>
          <p:nvPr/>
        </p:nvSpPr>
        <p:spPr>
          <a:xfrm>
            <a:off x="552450" y="3646930"/>
            <a:ext cx="3493264" cy="369332"/>
          </a:xfrm>
          <a:prstGeom prst="rect">
            <a:avLst/>
          </a:prstGeom>
        </p:spPr>
        <p:txBody>
          <a:bodyPr wrap="none">
            <a:spAutoFit/>
          </a:bodyPr>
          <a:lstStyle/>
          <a:p>
            <a:r>
              <a:rPr lang="en-US" dirty="0" err="1">
                <a:latin typeface="Courier New" panose="02070309020205020404" pitchFamily="49" charset="0"/>
                <a:ea typeface="Calibri" panose="020F0502020204030204" pitchFamily="34" charset="0"/>
                <a:cs typeface="Courier New" panose="02070309020205020404" pitchFamily="49" charset="0"/>
              </a:rPr>
              <a:t>html_node</a:t>
            </a:r>
            <a:r>
              <a:rPr lang="en-US" dirty="0">
                <a:latin typeface="Courier New" panose="02070309020205020404" pitchFamily="49" charset="0"/>
                <a:ea typeface="Calibri" panose="020F0502020204030204" pitchFamily="34" charset="0"/>
                <a:cs typeface="Courier New" panose="02070309020205020404" pitchFamily="49" charset="0"/>
              </a:rPr>
              <a:t>(".title-link")</a:t>
            </a:r>
            <a:endParaRPr lang="en-US" dirty="0">
              <a:latin typeface="Courier New" panose="02070309020205020404" pitchFamily="49" charset="0"/>
              <a:cs typeface="Courier New" panose="02070309020205020404" pitchFamily="49" charset="0"/>
            </a:endParaRPr>
          </a:p>
        </p:txBody>
      </p:sp>
      <p:sp>
        <p:nvSpPr>
          <p:cNvPr id="13" name="Rectangle 12">
            <a:extLst>
              <a:ext uri="{FF2B5EF4-FFF2-40B4-BE49-F238E27FC236}">
                <a16:creationId xmlns:a16="http://schemas.microsoft.com/office/drawing/2014/main" id="{F7CCF362-6836-4CD8-B165-A85A96C06295}"/>
              </a:ext>
            </a:extLst>
          </p:cNvPr>
          <p:cNvSpPr/>
          <p:nvPr/>
        </p:nvSpPr>
        <p:spPr>
          <a:xfrm>
            <a:off x="6113588" y="3646930"/>
            <a:ext cx="3414909" cy="369332"/>
          </a:xfrm>
          <a:prstGeom prst="rect">
            <a:avLst/>
          </a:prstGeom>
        </p:spPr>
        <p:txBody>
          <a:bodyPr wrap="none">
            <a:spAutoFit/>
          </a:bodyPr>
          <a:lstStyle/>
          <a:p>
            <a:r>
              <a:rPr lang="en-US" dirty="0">
                <a:latin typeface="+mj-lt"/>
                <a:ea typeface="Calibri" panose="020F0502020204030204" pitchFamily="34" charset="0"/>
                <a:cs typeface="Arial" panose="020B0604020202020204" pitchFamily="34" charset="0"/>
              </a:rPr>
              <a:t>as it has the CSS class .title-link</a:t>
            </a:r>
            <a:endParaRPr lang="en-US" dirty="0">
              <a:latin typeface="+mj-lt"/>
            </a:endParaRPr>
          </a:p>
        </p:txBody>
      </p:sp>
      <p:sp>
        <p:nvSpPr>
          <p:cNvPr id="14" name="Rectangle 13">
            <a:extLst>
              <a:ext uri="{FF2B5EF4-FFF2-40B4-BE49-F238E27FC236}">
                <a16:creationId xmlns:a16="http://schemas.microsoft.com/office/drawing/2014/main" id="{97B2ABE9-C3AF-45E9-BA85-179A459DEA0B}"/>
              </a:ext>
            </a:extLst>
          </p:cNvPr>
          <p:cNvSpPr/>
          <p:nvPr/>
        </p:nvSpPr>
        <p:spPr>
          <a:xfrm>
            <a:off x="552450" y="4177286"/>
            <a:ext cx="5285421" cy="369332"/>
          </a:xfrm>
          <a:prstGeom prst="rect">
            <a:avLst/>
          </a:prstGeom>
        </p:spPr>
        <p:txBody>
          <a:bodyPr wrap="none">
            <a:spAutoFit/>
          </a:bodyPr>
          <a:lstStyle/>
          <a:p>
            <a:r>
              <a:rPr lang="en-US" dirty="0" err="1">
                <a:latin typeface="Courier New" panose="02070309020205020404" pitchFamily="49" charset="0"/>
                <a:ea typeface="Calibri" panose="020F0502020204030204" pitchFamily="34" charset="0"/>
                <a:cs typeface="Courier New" panose="02070309020205020404" pitchFamily="49" charset="0"/>
              </a:rPr>
              <a:t>html_node</a:t>
            </a:r>
            <a:r>
              <a:rPr lang="en-US" dirty="0">
                <a:latin typeface="Courier New" panose="02070309020205020404" pitchFamily="49" charset="0"/>
                <a:ea typeface="Calibri" panose="020F0502020204030204" pitchFamily="34" charset="0"/>
                <a:cs typeface="Courier New" panose="02070309020205020404" pitchFamily="49" charset="0"/>
              </a:rPr>
              <a:t>(</a:t>
            </a:r>
            <a:r>
              <a:rPr lang="en-US" dirty="0" err="1">
                <a:latin typeface="Courier New" panose="02070309020205020404" pitchFamily="49" charset="0"/>
                <a:ea typeface="Calibri" panose="020F0502020204030204" pitchFamily="34" charset="0"/>
                <a:cs typeface="Courier New" panose="02070309020205020404" pitchFamily="49" charset="0"/>
              </a:rPr>
              <a:t>xpath</a:t>
            </a:r>
            <a:r>
              <a:rPr lang="en-US" dirty="0">
                <a:latin typeface="Courier New" panose="02070309020205020404" pitchFamily="49" charset="0"/>
                <a:ea typeface="Calibri" panose="020F0502020204030204" pitchFamily="34" charset="0"/>
                <a:cs typeface="Courier New" panose="02070309020205020404" pitchFamily="49" charset="0"/>
              </a:rPr>
              <a:t> = "//a[@id='link1']")</a:t>
            </a:r>
            <a:endParaRPr lang="en-US" dirty="0">
              <a:latin typeface="Courier New" panose="02070309020205020404" pitchFamily="49" charset="0"/>
              <a:cs typeface="Courier New" panose="02070309020205020404" pitchFamily="49" charset="0"/>
            </a:endParaRPr>
          </a:p>
        </p:txBody>
      </p:sp>
      <p:sp>
        <p:nvSpPr>
          <p:cNvPr id="16" name="Rectangle 15">
            <a:extLst>
              <a:ext uri="{FF2B5EF4-FFF2-40B4-BE49-F238E27FC236}">
                <a16:creationId xmlns:a16="http://schemas.microsoft.com/office/drawing/2014/main" id="{24CA57A0-854D-4A62-B2B0-72085468B434}"/>
              </a:ext>
            </a:extLst>
          </p:cNvPr>
          <p:cNvSpPr/>
          <p:nvPr/>
        </p:nvSpPr>
        <p:spPr>
          <a:xfrm>
            <a:off x="6096000" y="4154357"/>
            <a:ext cx="4843698" cy="369332"/>
          </a:xfrm>
          <a:prstGeom prst="rect">
            <a:avLst/>
          </a:prstGeom>
        </p:spPr>
        <p:txBody>
          <a:bodyPr wrap="none">
            <a:spAutoFit/>
          </a:bodyPr>
          <a:lstStyle/>
          <a:p>
            <a:r>
              <a:rPr lang="en-US" dirty="0">
                <a:latin typeface="+mj-lt"/>
                <a:ea typeface="Calibri" panose="020F0502020204030204" pitchFamily="34" charset="0"/>
                <a:cs typeface="Arial" panose="020B0604020202020204" pitchFamily="34" charset="0"/>
              </a:rPr>
              <a:t>as it is an &lt;a&gt; element and has the id "link1"</a:t>
            </a:r>
            <a:endParaRPr lang="en-US" dirty="0">
              <a:latin typeface="+mj-lt"/>
            </a:endParaRPr>
          </a:p>
        </p:txBody>
      </p:sp>
      <p:sp>
        <p:nvSpPr>
          <p:cNvPr id="17" name="Rectangle 16">
            <a:extLst>
              <a:ext uri="{FF2B5EF4-FFF2-40B4-BE49-F238E27FC236}">
                <a16:creationId xmlns:a16="http://schemas.microsoft.com/office/drawing/2014/main" id="{356A20C0-048C-46D7-9912-995912B42459}"/>
              </a:ext>
            </a:extLst>
          </p:cNvPr>
          <p:cNvSpPr/>
          <p:nvPr/>
        </p:nvSpPr>
        <p:spPr>
          <a:xfrm>
            <a:off x="552450" y="4749551"/>
            <a:ext cx="5561138" cy="646331"/>
          </a:xfrm>
          <a:prstGeom prst="rect">
            <a:avLst/>
          </a:prstGeom>
        </p:spPr>
        <p:txBody>
          <a:bodyPr wrap="none">
            <a:spAutoFit/>
          </a:bodyPr>
          <a:lstStyle/>
          <a:p>
            <a:r>
              <a:rPr lang="en-US" dirty="0" err="1">
                <a:latin typeface="Courier New" panose="02070309020205020404" pitchFamily="49" charset="0"/>
                <a:ea typeface="Calibri" panose="020F0502020204030204" pitchFamily="34" charset="0"/>
                <a:cs typeface="Courier New" panose="02070309020205020404" pitchFamily="49" charset="0"/>
              </a:rPr>
              <a:t>html_node</a:t>
            </a:r>
            <a:r>
              <a:rPr lang="en-US" dirty="0">
                <a:latin typeface="Courier New" panose="02070309020205020404" pitchFamily="49" charset="0"/>
                <a:ea typeface="Calibri" panose="020F0502020204030204" pitchFamily="34" charset="0"/>
                <a:cs typeface="Courier New" panose="02070309020205020404" pitchFamily="49" charset="0"/>
              </a:rPr>
              <a:t>(</a:t>
            </a:r>
            <a:r>
              <a:rPr lang="en-US" dirty="0" err="1">
                <a:latin typeface="Courier New" panose="02070309020205020404" pitchFamily="49" charset="0"/>
                <a:ea typeface="Calibri" panose="020F0502020204030204" pitchFamily="34" charset="0"/>
                <a:cs typeface="Courier New" panose="02070309020205020404" pitchFamily="49" charset="0"/>
              </a:rPr>
              <a:t>xpath</a:t>
            </a:r>
            <a:r>
              <a:rPr lang="en-US" dirty="0">
                <a:latin typeface="Courier New" panose="02070309020205020404" pitchFamily="49" charset="0"/>
                <a:ea typeface="Calibri" panose="020F0502020204030204" pitchFamily="34" charset="0"/>
                <a:cs typeface="Courier New" panose="02070309020205020404" pitchFamily="49" charset="0"/>
              </a:rPr>
              <a:t> = </a:t>
            </a:r>
          </a:p>
          <a:p>
            <a:r>
              <a:rPr lang="en-US" dirty="0">
                <a:latin typeface="Courier New" panose="02070309020205020404" pitchFamily="49" charset="0"/>
                <a:ea typeface="Calibri" panose="020F0502020204030204" pitchFamily="34" charset="0"/>
                <a:cs typeface="Courier New" panose="02070309020205020404" pitchFamily="49" charset="0"/>
              </a:rPr>
              <a:t>"//*[contains(text(),'Display Text')]")</a:t>
            </a:r>
            <a:endParaRPr lang="en-US" dirty="0">
              <a:latin typeface="Courier New" panose="02070309020205020404" pitchFamily="49" charset="0"/>
              <a:cs typeface="Courier New" panose="02070309020205020404" pitchFamily="49" charset="0"/>
            </a:endParaRPr>
          </a:p>
        </p:txBody>
      </p:sp>
      <p:sp>
        <p:nvSpPr>
          <p:cNvPr id="20" name="Rectangle 19">
            <a:extLst>
              <a:ext uri="{FF2B5EF4-FFF2-40B4-BE49-F238E27FC236}">
                <a16:creationId xmlns:a16="http://schemas.microsoft.com/office/drawing/2014/main" id="{0BFA11A0-4FE4-413C-8DB7-EF8DD637B8F5}"/>
              </a:ext>
            </a:extLst>
          </p:cNvPr>
          <p:cNvSpPr/>
          <p:nvPr/>
        </p:nvSpPr>
        <p:spPr>
          <a:xfrm>
            <a:off x="6113588" y="4749551"/>
            <a:ext cx="6096000" cy="646331"/>
          </a:xfrm>
          <a:prstGeom prst="rect">
            <a:avLst/>
          </a:prstGeom>
        </p:spPr>
        <p:txBody>
          <a:bodyPr>
            <a:spAutoFit/>
          </a:bodyPr>
          <a:lstStyle/>
          <a:p>
            <a:r>
              <a:rPr lang="en-US" dirty="0"/>
              <a:t>as the text shown on the webpage is "Display Text". </a:t>
            </a:r>
          </a:p>
          <a:p>
            <a:r>
              <a:rPr lang="en-US" dirty="0"/>
              <a:t>Here we just target any element with that text.</a:t>
            </a:r>
          </a:p>
        </p:txBody>
      </p:sp>
      <p:sp>
        <p:nvSpPr>
          <p:cNvPr id="21" name="Rectangle 20">
            <a:extLst>
              <a:ext uri="{FF2B5EF4-FFF2-40B4-BE49-F238E27FC236}">
                <a16:creationId xmlns:a16="http://schemas.microsoft.com/office/drawing/2014/main" id="{57E535CA-0A2E-454C-930F-DD04C3832106}"/>
              </a:ext>
            </a:extLst>
          </p:cNvPr>
          <p:cNvSpPr/>
          <p:nvPr/>
        </p:nvSpPr>
        <p:spPr>
          <a:xfrm rot="16200000">
            <a:off x="8699185" y="3171960"/>
            <a:ext cx="6868532" cy="584775"/>
          </a:xfrm>
          <a:prstGeom prst="rect">
            <a:avLst/>
          </a:prstGeom>
        </p:spPr>
        <p:txBody>
          <a:bodyPr wrap="square">
            <a:spAutoFit/>
          </a:bodyPr>
          <a:lstStyle/>
          <a:p>
            <a:r>
              <a:rPr lang="en-US" sz="1050" dirty="0"/>
              <a:t>There are many more options</a:t>
            </a:r>
          </a:p>
          <a:p>
            <a:r>
              <a:rPr lang="en-US" sz="1050" dirty="0"/>
              <a:t>See (for example)  </a:t>
            </a:r>
            <a:r>
              <a:rPr lang="en-US" sz="1050" dirty="0">
                <a:hlinkClick r:id="rId2"/>
              </a:rPr>
              <a:t>https://jtr13.github.io/cc19/web-scraping-using-rvest.html</a:t>
            </a:r>
            <a:r>
              <a:rPr lang="en-US" sz="1050" dirty="0"/>
              <a:t> for a more detailed list of options.</a:t>
            </a:r>
          </a:p>
          <a:p>
            <a:endParaRPr lang="en-US" sz="1100" dirty="0"/>
          </a:p>
        </p:txBody>
      </p:sp>
      <p:sp>
        <p:nvSpPr>
          <p:cNvPr id="3" name="Rectangle 2">
            <a:extLst>
              <a:ext uri="{FF2B5EF4-FFF2-40B4-BE49-F238E27FC236}">
                <a16:creationId xmlns:a16="http://schemas.microsoft.com/office/drawing/2014/main" id="{29955814-0120-4207-D25D-9517E5833E22}"/>
              </a:ext>
            </a:extLst>
          </p:cNvPr>
          <p:cNvSpPr/>
          <p:nvPr/>
        </p:nvSpPr>
        <p:spPr>
          <a:xfrm>
            <a:off x="552450" y="5594952"/>
            <a:ext cx="5698996" cy="923330"/>
          </a:xfrm>
          <a:prstGeom prst="rect">
            <a:avLst/>
          </a:prstGeom>
        </p:spPr>
        <p:txBody>
          <a:bodyPr wrap="none">
            <a:spAutoFit/>
          </a:bodyPr>
          <a:lstStyle/>
          <a:p>
            <a:r>
              <a:rPr lang="en-US" dirty="0" err="1">
                <a:latin typeface="Courier New" panose="02070309020205020404" pitchFamily="49" charset="0"/>
                <a:ea typeface="Calibri" panose="020F0502020204030204" pitchFamily="34" charset="0"/>
                <a:cs typeface="Courier New" panose="02070309020205020404" pitchFamily="49" charset="0"/>
              </a:rPr>
              <a:t>html_node</a:t>
            </a:r>
            <a:r>
              <a:rPr lang="en-US" dirty="0">
                <a:latin typeface="Courier New" panose="02070309020205020404" pitchFamily="49" charset="0"/>
                <a:ea typeface="Calibri" panose="020F0502020204030204" pitchFamily="34" charset="0"/>
                <a:cs typeface="Courier New" panose="02070309020205020404" pitchFamily="49" charset="0"/>
              </a:rPr>
              <a:t>(</a:t>
            </a:r>
            <a:r>
              <a:rPr lang="en-US" dirty="0" err="1">
                <a:latin typeface="Courier New" panose="02070309020205020404" pitchFamily="49" charset="0"/>
                <a:ea typeface="Calibri" panose="020F0502020204030204" pitchFamily="34" charset="0"/>
                <a:cs typeface="Courier New" panose="02070309020205020404" pitchFamily="49" charset="0"/>
              </a:rPr>
              <a:t>xpath</a:t>
            </a:r>
            <a:r>
              <a:rPr lang="en-US" dirty="0">
                <a:latin typeface="Courier New" panose="02070309020205020404" pitchFamily="49" charset="0"/>
                <a:ea typeface="Calibri" panose="020F0502020204030204" pitchFamily="34" charset="0"/>
                <a:cs typeface="Courier New" panose="02070309020205020404" pitchFamily="49" charset="0"/>
              </a:rPr>
              <a:t> = </a:t>
            </a:r>
          </a:p>
          <a:p>
            <a:r>
              <a:rPr lang="en-US" dirty="0">
                <a:latin typeface="Courier New" panose="02070309020205020404" pitchFamily="49" charset="0"/>
                <a:ea typeface="Calibri" panose="020F0502020204030204" pitchFamily="34" charset="0"/>
                <a:cs typeface="Courier New" panose="02070309020205020404" pitchFamily="49" charset="0"/>
              </a:rPr>
              <a:t>"//*[contains(text(),'Display Text')</a:t>
            </a:r>
          </a:p>
          <a:p>
            <a:r>
              <a:rPr lang="en-US" dirty="0">
                <a:latin typeface="Courier New" panose="02070309020205020404" pitchFamily="49" charset="0"/>
                <a:ea typeface="Calibri" panose="020F0502020204030204" pitchFamily="34" charset="0"/>
                <a:cs typeface="Courier New" panose="02070309020205020404" pitchFamily="49" charset="0"/>
              </a:rPr>
              <a:t>and not(contains(text(),'Cheesecake')]")</a:t>
            </a:r>
            <a:endParaRPr lang="en-US" dirty="0">
              <a:latin typeface="Courier New" panose="02070309020205020404" pitchFamily="49" charset="0"/>
              <a:cs typeface="Courier New" panose="02070309020205020404" pitchFamily="49" charset="0"/>
            </a:endParaRPr>
          </a:p>
        </p:txBody>
      </p:sp>
      <p:sp>
        <p:nvSpPr>
          <p:cNvPr id="7" name="Rectangle 6">
            <a:extLst>
              <a:ext uri="{FF2B5EF4-FFF2-40B4-BE49-F238E27FC236}">
                <a16:creationId xmlns:a16="http://schemas.microsoft.com/office/drawing/2014/main" id="{0DFBB31D-6585-4026-1567-1559D691EC69}"/>
              </a:ext>
            </a:extLst>
          </p:cNvPr>
          <p:cNvSpPr/>
          <p:nvPr/>
        </p:nvSpPr>
        <p:spPr>
          <a:xfrm>
            <a:off x="6113588" y="5594952"/>
            <a:ext cx="6096000" cy="923330"/>
          </a:xfrm>
          <a:prstGeom prst="rect">
            <a:avLst/>
          </a:prstGeom>
        </p:spPr>
        <p:txBody>
          <a:bodyPr>
            <a:spAutoFit/>
          </a:bodyPr>
          <a:lstStyle/>
          <a:p>
            <a:r>
              <a:rPr lang="en-US" dirty="0"/>
              <a:t>as the text shown on the webpage is "Display Text" and not "Cheesecake". Here we just target any element with that text.</a:t>
            </a:r>
          </a:p>
        </p:txBody>
      </p:sp>
    </p:spTree>
    <p:extLst>
      <p:ext uri="{BB962C8B-B14F-4D97-AF65-F5344CB8AC3E}">
        <p14:creationId xmlns:p14="http://schemas.microsoft.com/office/powerpoint/2010/main" val="1458971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8" grpId="0"/>
      <p:bldP spid="9" grpId="0"/>
      <p:bldP spid="12" grpId="0"/>
      <p:bldP spid="13" grpId="0"/>
      <p:bldP spid="14" grpId="0"/>
      <p:bldP spid="16" grpId="0"/>
      <p:bldP spid="17" grpId="0"/>
      <p:bldP spid="20" grpId="0"/>
      <p:bldP spid="21" grpId="0"/>
      <p:bldP spid="3" grpId="0"/>
      <p:bldP spid="7"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C31216D-BBF2-48B1-9485-585175AC528B}"/>
              </a:ext>
            </a:extLst>
          </p:cNvPr>
          <p:cNvSpPr>
            <a:spLocks noGrp="1"/>
          </p:cNvSpPr>
          <p:nvPr>
            <p:ph type="title"/>
          </p:nvPr>
        </p:nvSpPr>
        <p:spPr>
          <a:xfrm>
            <a:off x="838200" y="18255"/>
            <a:ext cx="10515600" cy="1325563"/>
          </a:xfrm>
        </p:spPr>
        <p:txBody>
          <a:bodyPr/>
          <a:lstStyle/>
          <a:p>
            <a:r>
              <a:rPr lang="de-DE" dirty="0" err="1"/>
              <a:t>Extracting</a:t>
            </a:r>
            <a:r>
              <a:rPr lang="de-DE" dirty="0"/>
              <a:t> HTML Elements (</a:t>
            </a:r>
            <a:r>
              <a:rPr lang="de-DE" dirty="0" err="1"/>
              <a:t>with</a:t>
            </a:r>
            <a:r>
              <a:rPr lang="de-DE" dirty="0"/>
              <a:t> </a:t>
            </a:r>
            <a:r>
              <a:rPr lang="de-DE" dirty="0" err="1">
                <a:latin typeface="Courier New" panose="02070309020205020404" pitchFamily="49" charset="0"/>
                <a:cs typeface="Courier New" panose="02070309020205020404" pitchFamily="49" charset="0"/>
              </a:rPr>
              <a:t>rvest</a:t>
            </a:r>
            <a:r>
              <a:rPr lang="de-DE" dirty="0"/>
              <a:t>)</a:t>
            </a:r>
          </a:p>
        </p:txBody>
      </p:sp>
      <p:sp>
        <p:nvSpPr>
          <p:cNvPr id="8" name="Rectangle 7">
            <a:extLst>
              <a:ext uri="{FF2B5EF4-FFF2-40B4-BE49-F238E27FC236}">
                <a16:creationId xmlns:a16="http://schemas.microsoft.com/office/drawing/2014/main" id="{68B804C9-1317-4D61-A0F0-763D97BD518C}"/>
              </a:ext>
            </a:extLst>
          </p:cNvPr>
          <p:cNvSpPr/>
          <p:nvPr/>
        </p:nvSpPr>
        <p:spPr>
          <a:xfrm>
            <a:off x="3277646" y="2313964"/>
            <a:ext cx="1877437" cy="400110"/>
          </a:xfrm>
          <a:prstGeom prst="rect">
            <a:avLst/>
          </a:prstGeom>
        </p:spPr>
        <p:txBody>
          <a:bodyPr wrap="none">
            <a:spAutoFit/>
          </a:bodyPr>
          <a:lstStyle/>
          <a:p>
            <a:r>
              <a:rPr lang="en-US" sz="2000" dirty="0" err="1">
                <a:latin typeface="Courier New" panose="02070309020205020404" pitchFamily="49" charset="0"/>
                <a:ea typeface="Calibri" panose="020F0502020204030204" pitchFamily="34" charset="0"/>
                <a:cs typeface="Courier New" panose="02070309020205020404" pitchFamily="49" charset="0"/>
              </a:rPr>
              <a:t>html_text</a:t>
            </a:r>
            <a:r>
              <a:rPr lang="en-US" sz="2000" dirty="0">
                <a:latin typeface="Courier New" panose="02070309020205020404" pitchFamily="49" charset="0"/>
                <a:ea typeface="Calibri" panose="020F0502020204030204" pitchFamily="34" charset="0"/>
                <a:cs typeface="Courier New" panose="02070309020205020404" pitchFamily="49" charset="0"/>
              </a:rPr>
              <a:t>()</a:t>
            </a:r>
            <a:endParaRPr lang="en-US" sz="2000" dirty="0">
              <a:latin typeface="Courier New" panose="02070309020205020404" pitchFamily="49" charset="0"/>
              <a:cs typeface="Courier New" panose="02070309020205020404" pitchFamily="49" charset="0"/>
            </a:endParaRPr>
          </a:p>
        </p:txBody>
      </p:sp>
      <p:sp>
        <p:nvSpPr>
          <p:cNvPr id="9" name="Rectangle 8">
            <a:extLst>
              <a:ext uri="{FF2B5EF4-FFF2-40B4-BE49-F238E27FC236}">
                <a16:creationId xmlns:a16="http://schemas.microsoft.com/office/drawing/2014/main" id="{380E9827-32ED-4667-9A5A-0CB584A006C4}"/>
              </a:ext>
            </a:extLst>
          </p:cNvPr>
          <p:cNvSpPr/>
          <p:nvPr/>
        </p:nvSpPr>
        <p:spPr>
          <a:xfrm>
            <a:off x="6113588" y="2271407"/>
            <a:ext cx="2770951" cy="369332"/>
          </a:xfrm>
          <a:prstGeom prst="rect">
            <a:avLst/>
          </a:prstGeom>
        </p:spPr>
        <p:txBody>
          <a:bodyPr wrap="none">
            <a:spAutoFit/>
          </a:bodyPr>
          <a:lstStyle/>
          <a:p>
            <a:r>
              <a:rPr lang="en-US" dirty="0">
                <a:latin typeface="+mj-lt"/>
                <a:ea typeface="Calibri" panose="020F0502020204030204" pitchFamily="34" charset="0"/>
                <a:cs typeface="Arial" panose="020B0604020202020204" pitchFamily="34" charset="0"/>
              </a:rPr>
              <a:t>Extract the displayed text</a:t>
            </a:r>
            <a:endParaRPr lang="en-US" dirty="0">
              <a:latin typeface="+mj-lt"/>
            </a:endParaRPr>
          </a:p>
        </p:txBody>
      </p:sp>
      <p:sp>
        <p:nvSpPr>
          <p:cNvPr id="12" name="Rectangle 11">
            <a:extLst>
              <a:ext uri="{FF2B5EF4-FFF2-40B4-BE49-F238E27FC236}">
                <a16:creationId xmlns:a16="http://schemas.microsoft.com/office/drawing/2014/main" id="{7EC7E8BC-14E8-4522-AD62-2DEC435F8912}"/>
              </a:ext>
            </a:extLst>
          </p:cNvPr>
          <p:cNvSpPr/>
          <p:nvPr/>
        </p:nvSpPr>
        <p:spPr>
          <a:xfrm>
            <a:off x="3277646" y="2883766"/>
            <a:ext cx="2031325" cy="400110"/>
          </a:xfrm>
          <a:prstGeom prst="rect">
            <a:avLst/>
          </a:prstGeom>
        </p:spPr>
        <p:txBody>
          <a:bodyPr wrap="none">
            <a:spAutoFit/>
          </a:bodyPr>
          <a:lstStyle/>
          <a:p>
            <a:r>
              <a:rPr lang="en-US" sz="2000" dirty="0" err="1">
                <a:latin typeface="Courier New" panose="02070309020205020404" pitchFamily="49" charset="0"/>
                <a:ea typeface="Calibri" panose="020F0502020204030204" pitchFamily="34" charset="0"/>
                <a:cs typeface="Courier New" panose="02070309020205020404" pitchFamily="49" charset="0"/>
              </a:rPr>
              <a:t>html_table</a:t>
            </a:r>
            <a:r>
              <a:rPr lang="en-US" sz="2000" dirty="0">
                <a:latin typeface="Courier New" panose="02070309020205020404" pitchFamily="49" charset="0"/>
                <a:ea typeface="Calibri" panose="020F0502020204030204" pitchFamily="34" charset="0"/>
                <a:cs typeface="Courier New" panose="02070309020205020404" pitchFamily="49" charset="0"/>
              </a:rPr>
              <a:t>()</a:t>
            </a:r>
            <a:endParaRPr lang="en-US" sz="2000" dirty="0">
              <a:latin typeface="Courier New" panose="02070309020205020404" pitchFamily="49" charset="0"/>
              <a:cs typeface="Courier New" panose="02070309020205020404" pitchFamily="49" charset="0"/>
            </a:endParaRPr>
          </a:p>
        </p:txBody>
      </p:sp>
      <p:sp>
        <p:nvSpPr>
          <p:cNvPr id="13" name="Rectangle 12">
            <a:extLst>
              <a:ext uri="{FF2B5EF4-FFF2-40B4-BE49-F238E27FC236}">
                <a16:creationId xmlns:a16="http://schemas.microsoft.com/office/drawing/2014/main" id="{F7CCF362-6836-4CD8-B165-A85A96C06295}"/>
              </a:ext>
            </a:extLst>
          </p:cNvPr>
          <p:cNvSpPr/>
          <p:nvPr/>
        </p:nvSpPr>
        <p:spPr>
          <a:xfrm>
            <a:off x="6096000" y="2845685"/>
            <a:ext cx="1657057" cy="369332"/>
          </a:xfrm>
          <a:prstGeom prst="rect">
            <a:avLst/>
          </a:prstGeom>
        </p:spPr>
        <p:txBody>
          <a:bodyPr wrap="none">
            <a:spAutoFit/>
          </a:bodyPr>
          <a:lstStyle/>
          <a:p>
            <a:r>
              <a:rPr lang="en-US" dirty="0">
                <a:latin typeface="+mj-lt"/>
                <a:ea typeface="Calibri" panose="020F0502020204030204" pitchFamily="34" charset="0"/>
                <a:cs typeface="Arial" panose="020B0604020202020204" pitchFamily="34" charset="0"/>
              </a:rPr>
              <a:t>Extract a table</a:t>
            </a:r>
            <a:endParaRPr lang="en-US" dirty="0">
              <a:latin typeface="+mj-lt"/>
            </a:endParaRPr>
          </a:p>
        </p:txBody>
      </p:sp>
      <p:sp>
        <p:nvSpPr>
          <p:cNvPr id="14" name="Rectangle 13">
            <a:extLst>
              <a:ext uri="{FF2B5EF4-FFF2-40B4-BE49-F238E27FC236}">
                <a16:creationId xmlns:a16="http://schemas.microsoft.com/office/drawing/2014/main" id="{97B2ABE9-C3AF-45E9-BA85-179A459DEA0B}"/>
              </a:ext>
            </a:extLst>
          </p:cNvPr>
          <p:cNvSpPr/>
          <p:nvPr/>
        </p:nvSpPr>
        <p:spPr>
          <a:xfrm>
            <a:off x="3277646" y="3581595"/>
            <a:ext cx="1877437" cy="400110"/>
          </a:xfrm>
          <a:prstGeom prst="rect">
            <a:avLst/>
          </a:prstGeom>
        </p:spPr>
        <p:txBody>
          <a:bodyPr wrap="none">
            <a:spAutoFit/>
          </a:bodyPr>
          <a:lstStyle/>
          <a:p>
            <a:r>
              <a:rPr lang="en-US" sz="2000" dirty="0" err="1">
                <a:latin typeface="Courier New" panose="02070309020205020404" pitchFamily="49" charset="0"/>
                <a:ea typeface="Calibri" panose="020F0502020204030204" pitchFamily="34" charset="0"/>
                <a:cs typeface="Courier New" panose="02070309020205020404" pitchFamily="49" charset="0"/>
              </a:rPr>
              <a:t>html_attr</a:t>
            </a:r>
            <a:r>
              <a:rPr lang="en-US" sz="2000" dirty="0">
                <a:latin typeface="Courier New" panose="02070309020205020404" pitchFamily="49" charset="0"/>
                <a:ea typeface="Calibri" panose="020F0502020204030204" pitchFamily="34" charset="0"/>
                <a:cs typeface="Courier New" panose="02070309020205020404" pitchFamily="49" charset="0"/>
              </a:rPr>
              <a:t>()</a:t>
            </a:r>
            <a:endParaRPr lang="en-US" sz="2000" dirty="0">
              <a:latin typeface="Courier New" panose="02070309020205020404" pitchFamily="49" charset="0"/>
              <a:cs typeface="Courier New" panose="02070309020205020404" pitchFamily="49" charset="0"/>
            </a:endParaRPr>
          </a:p>
        </p:txBody>
      </p:sp>
      <p:sp>
        <p:nvSpPr>
          <p:cNvPr id="16" name="Rectangle 15">
            <a:extLst>
              <a:ext uri="{FF2B5EF4-FFF2-40B4-BE49-F238E27FC236}">
                <a16:creationId xmlns:a16="http://schemas.microsoft.com/office/drawing/2014/main" id="{24CA57A0-854D-4A62-B2B0-72085468B434}"/>
              </a:ext>
            </a:extLst>
          </p:cNvPr>
          <p:cNvSpPr/>
          <p:nvPr/>
        </p:nvSpPr>
        <p:spPr>
          <a:xfrm>
            <a:off x="6096000" y="3545485"/>
            <a:ext cx="2142125" cy="369332"/>
          </a:xfrm>
          <a:prstGeom prst="rect">
            <a:avLst/>
          </a:prstGeom>
        </p:spPr>
        <p:txBody>
          <a:bodyPr wrap="none">
            <a:spAutoFit/>
          </a:bodyPr>
          <a:lstStyle/>
          <a:p>
            <a:r>
              <a:rPr lang="en-US" dirty="0">
                <a:latin typeface="+mj-lt"/>
                <a:ea typeface="Calibri" panose="020F0502020204030204" pitchFamily="34" charset="0"/>
                <a:cs typeface="Arial" panose="020B0604020202020204" pitchFamily="34" charset="0"/>
              </a:rPr>
              <a:t>Extract by attribute</a:t>
            </a:r>
            <a:endParaRPr lang="en-US" dirty="0">
              <a:latin typeface="+mj-lt"/>
            </a:endParaRPr>
          </a:p>
        </p:txBody>
      </p:sp>
      <p:sp>
        <p:nvSpPr>
          <p:cNvPr id="17" name="Rectangle 16">
            <a:extLst>
              <a:ext uri="{FF2B5EF4-FFF2-40B4-BE49-F238E27FC236}">
                <a16:creationId xmlns:a16="http://schemas.microsoft.com/office/drawing/2014/main" id="{356A20C0-048C-46D7-9912-995912B42459}"/>
              </a:ext>
            </a:extLst>
          </p:cNvPr>
          <p:cNvSpPr/>
          <p:nvPr/>
        </p:nvSpPr>
        <p:spPr>
          <a:xfrm>
            <a:off x="3277646" y="4279424"/>
            <a:ext cx="2800767" cy="400110"/>
          </a:xfrm>
          <a:prstGeom prst="rect">
            <a:avLst/>
          </a:prstGeom>
        </p:spPr>
        <p:txBody>
          <a:bodyPr wrap="none">
            <a:spAutoFit/>
          </a:bodyPr>
          <a:lstStyle/>
          <a:p>
            <a:r>
              <a:rPr lang="en-US" sz="2000" dirty="0" err="1">
                <a:latin typeface="Courier New" panose="02070309020205020404" pitchFamily="49" charset="0"/>
                <a:ea typeface="Calibri" panose="020F0502020204030204" pitchFamily="34" charset="0"/>
                <a:cs typeface="Courier New" panose="02070309020205020404" pitchFamily="49" charset="0"/>
              </a:rPr>
              <a:t>html_attr</a:t>
            </a:r>
            <a:r>
              <a:rPr lang="en-US" sz="2000" dirty="0">
                <a:latin typeface="Courier New" panose="02070309020205020404" pitchFamily="49" charset="0"/>
                <a:ea typeface="Calibri" panose="020F0502020204030204" pitchFamily="34" charset="0"/>
                <a:cs typeface="Courier New" panose="02070309020205020404" pitchFamily="49" charset="0"/>
              </a:rPr>
              <a:t>("</a:t>
            </a:r>
            <a:r>
              <a:rPr lang="en-US" sz="2000" dirty="0" err="1">
                <a:latin typeface="Courier New" panose="02070309020205020404" pitchFamily="49" charset="0"/>
                <a:ea typeface="Calibri" panose="020F0502020204030204" pitchFamily="34" charset="0"/>
                <a:cs typeface="Courier New" panose="02070309020205020404" pitchFamily="49" charset="0"/>
              </a:rPr>
              <a:t>href</a:t>
            </a:r>
            <a:r>
              <a:rPr lang="en-US" sz="2000" dirty="0">
                <a:latin typeface="Courier New" panose="02070309020205020404" pitchFamily="49" charset="0"/>
                <a:ea typeface="Calibri" panose="020F0502020204030204" pitchFamily="34" charset="0"/>
                <a:cs typeface="Courier New" panose="02070309020205020404" pitchFamily="49" charset="0"/>
              </a:rPr>
              <a:t>")</a:t>
            </a:r>
            <a:endParaRPr lang="en-US" sz="2000" dirty="0">
              <a:latin typeface="Courier New" panose="02070309020205020404" pitchFamily="49" charset="0"/>
              <a:cs typeface="Courier New" panose="02070309020205020404" pitchFamily="49" charset="0"/>
            </a:endParaRPr>
          </a:p>
        </p:txBody>
      </p:sp>
      <p:sp>
        <p:nvSpPr>
          <p:cNvPr id="20" name="Rectangle 19">
            <a:extLst>
              <a:ext uri="{FF2B5EF4-FFF2-40B4-BE49-F238E27FC236}">
                <a16:creationId xmlns:a16="http://schemas.microsoft.com/office/drawing/2014/main" id="{0BFA11A0-4FE4-413C-8DB7-EF8DD637B8F5}"/>
              </a:ext>
            </a:extLst>
          </p:cNvPr>
          <p:cNvSpPr/>
          <p:nvPr/>
        </p:nvSpPr>
        <p:spPr>
          <a:xfrm>
            <a:off x="6113588" y="4249721"/>
            <a:ext cx="4087687" cy="646331"/>
          </a:xfrm>
          <a:prstGeom prst="rect">
            <a:avLst/>
          </a:prstGeom>
        </p:spPr>
        <p:txBody>
          <a:bodyPr wrap="square">
            <a:spAutoFit/>
          </a:bodyPr>
          <a:lstStyle/>
          <a:p>
            <a:r>
              <a:rPr lang="en-US" dirty="0"/>
              <a:t>Extract by attribute, in this case a link (i.e., most likely an URL)</a:t>
            </a:r>
          </a:p>
        </p:txBody>
      </p:sp>
    </p:spTree>
    <p:extLst>
      <p:ext uri="{BB962C8B-B14F-4D97-AF65-F5344CB8AC3E}">
        <p14:creationId xmlns:p14="http://schemas.microsoft.com/office/powerpoint/2010/main" val="26059229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2" grpId="0"/>
      <p:bldP spid="13" grpId="0"/>
      <p:bldP spid="14" grpId="0"/>
      <p:bldP spid="16" grpId="0"/>
      <p:bldP spid="17" grpId="0"/>
      <p:bldP spid="20"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6F7090FA-95FC-9D65-C5D1-3B037770ECCC}"/>
              </a:ext>
            </a:extLst>
          </p:cNvPr>
          <p:cNvSpPr>
            <a:spLocks noGrp="1"/>
          </p:cNvSpPr>
          <p:nvPr>
            <p:ph type="title"/>
          </p:nvPr>
        </p:nvSpPr>
        <p:spPr/>
        <p:txBody>
          <a:bodyPr/>
          <a:lstStyle/>
          <a:p>
            <a:r>
              <a:rPr lang="de-DE" dirty="0" err="1"/>
              <a:t>One</a:t>
            </a:r>
            <a:r>
              <a:rPr lang="de-DE" dirty="0"/>
              <a:t> last </a:t>
            </a:r>
            <a:r>
              <a:rPr lang="de-DE" dirty="0" err="1"/>
              <a:t>note</a:t>
            </a:r>
            <a:r>
              <a:rPr lang="de-DE" dirty="0"/>
              <a:t> on </a:t>
            </a:r>
            <a:r>
              <a:rPr lang="de-DE" dirty="0" err="1"/>
              <a:t>limits</a:t>
            </a:r>
            <a:endParaRPr lang="en-US" dirty="0"/>
          </a:p>
        </p:txBody>
      </p:sp>
      <p:sp>
        <p:nvSpPr>
          <p:cNvPr id="8" name="Content Placeholder 7">
            <a:extLst>
              <a:ext uri="{FF2B5EF4-FFF2-40B4-BE49-F238E27FC236}">
                <a16:creationId xmlns:a16="http://schemas.microsoft.com/office/drawing/2014/main" id="{F2C6ADE9-A0D9-616A-F9B4-0E0141CD9FDB}"/>
              </a:ext>
            </a:extLst>
          </p:cNvPr>
          <p:cNvSpPr>
            <a:spLocks noGrp="1"/>
          </p:cNvSpPr>
          <p:nvPr>
            <p:ph idx="1"/>
          </p:nvPr>
        </p:nvSpPr>
        <p:spPr/>
        <p:txBody>
          <a:bodyPr>
            <a:normAutofit/>
          </a:bodyPr>
          <a:lstStyle/>
          <a:p>
            <a:pPr marL="0" indent="0">
              <a:buNone/>
            </a:pPr>
            <a:r>
              <a:rPr lang="en-US" dirty="0"/>
              <a:t>Both web scraping and APIs have some limits that you need to be aware of.</a:t>
            </a:r>
          </a:p>
          <a:p>
            <a:pPr marL="0" indent="0">
              <a:buNone/>
            </a:pPr>
            <a:endParaRPr lang="en-US" dirty="0"/>
          </a:p>
          <a:p>
            <a:pPr marL="0" indent="0">
              <a:buNone/>
            </a:pPr>
            <a:r>
              <a:rPr lang="en-US" b="1" dirty="0"/>
              <a:t>APIs</a:t>
            </a:r>
            <a:r>
              <a:rPr lang="en-US" dirty="0"/>
              <a:t> have explicit limits (how much you are allowed to download and how fast) and </a:t>
            </a:r>
            <a:r>
              <a:rPr lang="en-US" b="1" dirty="0"/>
              <a:t>you should always adhere to them.</a:t>
            </a:r>
          </a:p>
          <a:p>
            <a:pPr marL="0" indent="0">
              <a:buNone/>
            </a:pPr>
            <a:endParaRPr lang="en-US" dirty="0"/>
          </a:p>
          <a:p>
            <a:pPr marL="0" indent="0">
              <a:buNone/>
            </a:pPr>
            <a:r>
              <a:rPr lang="en-US" b="1" dirty="0"/>
              <a:t>Web</a:t>
            </a:r>
            <a:r>
              <a:rPr lang="en-US" dirty="0"/>
              <a:t> scraping has implicit limits on the number and speed of requests you can make to their server. Implicit, because they don't tell you and will just block you if you exceed the limit. </a:t>
            </a:r>
            <a:r>
              <a:rPr lang="en-US" b="1" dirty="0"/>
              <a:t>Always make use of waiting periods (~1 sec) between requests!</a:t>
            </a:r>
          </a:p>
        </p:txBody>
      </p:sp>
    </p:spTree>
    <p:extLst>
      <p:ext uri="{BB962C8B-B14F-4D97-AF65-F5344CB8AC3E}">
        <p14:creationId xmlns:p14="http://schemas.microsoft.com/office/powerpoint/2010/main" val="31383544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10F189-914A-2F71-1C85-362D35CEF7FA}"/>
              </a:ext>
            </a:extLst>
          </p:cNvPr>
          <p:cNvSpPr>
            <a:spLocks noGrp="1"/>
          </p:cNvSpPr>
          <p:nvPr>
            <p:ph type="title"/>
          </p:nvPr>
        </p:nvSpPr>
        <p:spPr>
          <a:xfrm>
            <a:off x="839788" y="51617"/>
            <a:ext cx="10515600" cy="823913"/>
          </a:xfrm>
        </p:spPr>
        <p:txBody>
          <a:bodyPr/>
          <a:lstStyle/>
          <a:p>
            <a:r>
              <a:rPr lang="en-US" dirty="0"/>
              <a:t>Tasks</a:t>
            </a:r>
          </a:p>
        </p:txBody>
      </p:sp>
      <p:sp>
        <p:nvSpPr>
          <p:cNvPr id="6" name="Text Placeholder 5">
            <a:extLst>
              <a:ext uri="{FF2B5EF4-FFF2-40B4-BE49-F238E27FC236}">
                <a16:creationId xmlns:a16="http://schemas.microsoft.com/office/drawing/2014/main" id="{43D8DE1E-BE08-A20B-9749-5690F34DA2C0}"/>
              </a:ext>
            </a:extLst>
          </p:cNvPr>
          <p:cNvSpPr>
            <a:spLocks noGrp="1"/>
          </p:cNvSpPr>
          <p:nvPr>
            <p:ph type="body" sz="quarter" idx="3"/>
          </p:nvPr>
        </p:nvSpPr>
        <p:spPr>
          <a:xfrm>
            <a:off x="836612" y="875530"/>
            <a:ext cx="10442576" cy="823912"/>
          </a:xfrm>
        </p:spPr>
        <p:txBody>
          <a:bodyPr/>
          <a:lstStyle/>
          <a:p>
            <a:r>
              <a:rPr lang="en-US" dirty="0"/>
              <a:t>Web Scraping</a:t>
            </a:r>
          </a:p>
        </p:txBody>
      </p:sp>
      <p:sp>
        <p:nvSpPr>
          <p:cNvPr id="7" name="Content Placeholder 6">
            <a:extLst>
              <a:ext uri="{FF2B5EF4-FFF2-40B4-BE49-F238E27FC236}">
                <a16:creationId xmlns:a16="http://schemas.microsoft.com/office/drawing/2014/main" id="{D46F6CE8-0479-4F18-E978-2FE99F1951B9}"/>
              </a:ext>
            </a:extLst>
          </p:cNvPr>
          <p:cNvSpPr>
            <a:spLocks noGrp="1"/>
          </p:cNvSpPr>
          <p:nvPr>
            <p:ph sz="quarter" idx="4"/>
          </p:nvPr>
        </p:nvSpPr>
        <p:spPr>
          <a:xfrm>
            <a:off x="839788" y="1699442"/>
            <a:ext cx="10515600" cy="4490221"/>
          </a:xfrm>
        </p:spPr>
        <p:txBody>
          <a:bodyPr>
            <a:normAutofit/>
          </a:bodyPr>
          <a:lstStyle/>
          <a:p>
            <a:pPr marL="514350" indent="-514350">
              <a:buFont typeface="+mj-lt"/>
              <a:buAutoNum type="arabicPeriod"/>
            </a:pPr>
            <a:r>
              <a:rPr lang="en-US" sz="2400" dirty="0"/>
              <a:t>Scrape the title, author, date and body of </a:t>
            </a:r>
            <a:r>
              <a:rPr lang="en-DE" sz="2400" dirty="0"/>
              <a:t>one of the</a:t>
            </a:r>
            <a:r>
              <a:rPr lang="en-US" sz="2400" dirty="0"/>
              <a:t> articles</a:t>
            </a:r>
            <a:r>
              <a:rPr lang="en-DE" sz="2400" dirty="0"/>
              <a:t> provided in the text file.</a:t>
            </a:r>
          </a:p>
          <a:p>
            <a:pPr marL="514350" indent="-514350">
              <a:buFont typeface="+mj-lt"/>
              <a:buAutoNum type="arabicPeriod"/>
            </a:pPr>
            <a:r>
              <a:rPr lang="en-DE" sz="2400" dirty="0"/>
              <a:t>Scrape the title, author, data, and body of all of the articles provided in the text file.</a:t>
            </a:r>
          </a:p>
          <a:p>
            <a:pPr marL="457200" lvl="1" indent="0">
              <a:buNone/>
            </a:pPr>
            <a:endParaRPr lang="en-DE" sz="2000" dirty="0"/>
          </a:p>
          <a:p>
            <a:pPr marL="0" indent="0">
              <a:buNone/>
            </a:pPr>
            <a:r>
              <a:rPr lang="en-DE" sz="2400" dirty="0"/>
              <a:t>The result should be in a data frame with 4 columns.</a:t>
            </a:r>
          </a:p>
          <a:p>
            <a:pPr marL="457200" lvl="1" indent="0">
              <a:buNone/>
            </a:pPr>
            <a:endParaRPr lang="en-US" sz="2000" dirty="0"/>
          </a:p>
          <a:p>
            <a:pPr marL="0" indent="0">
              <a:buNone/>
            </a:pPr>
            <a:r>
              <a:rPr lang="en-US" sz="2400" dirty="0"/>
              <a:t>If you are very quick, try to apply this to other websites, that you are interested in!</a:t>
            </a:r>
          </a:p>
        </p:txBody>
      </p:sp>
    </p:spTree>
    <p:extLst>
      <p:ext uri="{BB962C8B-B14F-4D97-AF65-F5344CB8AC3E}">
        <p14:creationId xmlns:p14="http://schemas.microsoft.com/office/powerpoint/2010/main" val="268432082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016968-4320-FBAF-A113-51B10D64D7C4}"/>
              </a:ext>
            </a:extLst>
          </p:cNvPr>
          <p:cNvSpPr>
            <a:spLocks noGrp="1"/>
          </p:cNvSpPr>
          <p:nvPr>
            <p:ph type="title"/>
          </p:nvPr>
        </p:nvSpPr>
        <p:spPr/>
        <p:txBody>
          <a:bodyPr/>
          <a:lstStyle/>
          <a:p>
            <a:r>
              <a:rPr lang="de-DE" dirty="0"/>
              <a:t>(R)</a:t>
            </a:r>
            <a:r>
              <a:rPr lang="de-DE" dirty="0" err="1"/>
              <a:t>Selenium</a:t>
            </a:r>
            <a:endParaRPr lang="en-US" dirty="0"/>
          </a:p>
        </p:txBody>
      </p:sp>
      <p:sp>
        <p:nvSpPr>
          <p:cNvPr id="3" name="Content Placeholder 2">
            <a:extLst>
              <a:ext uri="{FF2B5EF4-FFF2-40B4-BE49-F238E27FC236}">
                <a16:creationId xmlns:a16="http://schemas.microsoft.com/office/drawing/2014/main" id="{487034C3-B0EF-4C64-366F-07588112AFEA}"/>
              </a:ext>
            </a:extLst>
          </p:cNvPr>
          <p:cNvSpPr>
            <a:spLocks noGrp="1"/>
          </p:cNvSpPr>
          <p:nvPr>
            <p:ph idx="1"/>
          </p:nvPr>
        </p:nvSpPr>
        <p:spPr/>
        <p:txBody>
          <a:bodyPr/>
          <a:lstStyle/>
          <a:p>
            <a:pPr marL="0" indent="0">
              <a:buNone/>
            </a:pPr>
            <a:r>
              <a:rPr lang="de-DE" dirty="0" err="1"/>
              <a:t>Used</a:t>
            </a:r>
            <a:r>
              <a:rPr lang="de-DE" dirty="0"/>
              <a:t> </a:t>
            </a:r>
            <a:r>
              <a:rPr lang="de-DE" dirty="0" err="1"/>
              <a:t>to</a:t>
            </a:r>
            <a:r>
              <a:rPr lang="de-DE" dirty="0"/>
              <a:t> </a:t>
            </a:r>
            <a:r>
              <a:rPr lang="de-DE" dirty="0" err="1"/>
              <a:t>automate</a:t>
            </a:r>
            <a:r>
              <a:rPr lang="de-DE" dirty="0"/>
              <a:t> web </a:t>
            </a:r>
            <a:r>
              <a:rPr lang="de-DE" dirty="0" err="1"/>
              <a:t>browsers</a:t>
            </a:r>
            <a:endParaRPr lang="de-DE" dirty="0"/>
          </a:p>
          <a:p>
            <a:pPr marL="0" indent="0">
              <a:buNone/>
            </a:pPr>
            <a:endParaRPr lang="de-DE" dirty="0">
              <a:hlinkClick r:id="" action="ppaction://noaction"/>
            </a:endParaRPr>
          </a:p>
          <a:p>
            <a:pPr marL="0" indent="0">
              <a:buNone/>
            </a:pPr>
            <a:r>
              <a:rPr lang="de-DE" dirty="0">
                <a:hlinkClick r:id="" action="ppaction://noaction"/>
              </a:rPr>
              <a:t>But </a:t>
            </a:r>
            <a:r>
              <a:rPr lang="de-DE" dirty="0" err="1">
                <a:hlinkClick r:id="rId2"/>
              </a:rPr>
              <a:t>why</a:t>
            </a:r>
            <a:r>
              <a:rPr lang="de-DE" dirty="0">
                <a:hlinkClick r:id="rId2"/>
              </a:rPr>
              <a:t>?</a:t>
            </a:r>
            <a:endParaRPr lang="de-DE" dirty="0"/>
          </a:p>
          <a:p>
            <a:pPr marL="0" indent="0">
              <a:buNone/>
            </a:pPr>
            <a:endParaRPr lang="de-DE" dirty="0"/>
          </a:p>
          <a:p>
            <a:pPr marL="0" indent="0">
              <a:buNone/>
            </a:pPr>
            <a:r>
              <a:rPr lang="de-DE" dirty="0">
                <a:hlinkClick r:id="rId3" action="ppaction://hlinkfile"/>
              </a:rPr>
              <a:t>But </a:t>
            </a:r>
            <a:r>
              <a:rPr lang="de-DE" dirty="0" err="1">
                <a:hlinkClick r:id="rId3" action="ppaction://hlinkfile"/>
              </a:rPr>
              <a:t>how</a:t>
            </a:r>
            <a:r>
              <a:rPr lang="de-DE" dirty="0">
                <a:hlinkClick r:id="rId3" action="ppaction://hlinkfile"/>
              </a:rPr>
              <a:t>?</a:t>
            </a:r>
            <a:endParaRPr lang="de-DE" dirty="0"/>
          </a:p>
          <a:p>
            <a:pPr marL="0" indent="0">
              <a:buNone/>
            </a:pPr>
            <a:endParaRPr lang="de-DE" dirty="0"/>
          </a:p>
          <a:p>
            <a:pPr marL="0" indent="0" algn="ctr">
              <a:buNone/>
            </a:pPr>
            <a:r>
              <a:rPr lang="de-DE" dirty="0"/>
              <a:t>! </a:t>
            </a:r>
            <a:r>
              <a:rPr lang="de-DE" dirty="0" err="1"/>
              <a:t>Only</a:t>
            </a:r>
            <a:r>
              <a:rPr lang="de-DE" dirty="0"/>
              <a:t> </a:t>
            </a:r>
            <a:r>
              <a:rPr lang="de-DE" dirty="0" err="1"/>
              <a:t>installing</a:t>
            </a:r>
            <a:r>
              <a:rPr lang="de-DE" dirty="0"/>
              <a:t> </a:t>
            </a:r>
            <a:r>
              <a:rPr lang="de-DE" dirty="0" err="1"/>
              <a:t>the</a:t>
            </a:r>
            <a:r>
              <a:rPr lang="de-DE" dirty="0"/>
              <a:t> </a:t>
            </a:r>
            <a:r>
              <a:rPr lang="de-DE" dirty="0" err="1"/>
              <a:t>package</a:t>
            </a:r>
            <a:r>
              <a:rPr lang="de-DE" dirty="0"/>
              <a:t> </a:t>
            </a:r>
            <a:r>
              <a:rPr lang="de-DE" dirty="0" err="1"/>
              <a:t>is</a:t>
            </a:r>
            <a:r>
              <a:rPr lang="de-DE" dirty="0"/>
              <a:t> not </a:t>
            </a:r>
            <a:r>
              <a:rPr lang="de-DE" dirty="0" err="1"/>
              <a:t>enough</a:t>
            </a:r>
            <a:r>
              <a:rPr lang="de-DE" dirty="0"/>
              <a:t> !</a:t>
            </a:r>
          </a:p>
          <a:p>
            <a:pPr marL="0" indent="0" algn="ctr">
              <a:buNone/>
            </a:pPr>
            <a:r>
              <a:rPr lang="de-DE" dirty="0"/>
              <a:t>! See </a:t>
            </a:r>
            <a:r>
              <a:rPr lang="de-DE" dirty="0" err="1"/>
              <a:t>task</a:t>
            </a:r>
            <a:r>
              <a:rPr lang="de-DE" dirty="0"/>
              <a:t> </a:t>
            </a:r>
            <a:r>
              <a:rPr lang="de-DE" dirty="0" err="1"/>
              <a:t>or</a:t>
            </a:r>
            <a:r>
              <a:rPr lang="de-DE" dirty="0"/>
              <a:t> </a:t>
            </a:r>
            <a:r>
              <a:rPr lang="de-DE" dirty="0" err="1"/>
              <a:t>cheatsheet</a:t>
            </a:r>
            <a:r>
              <a:rPr lang="de-DE" dirty="0"/>
              <a:t> </a:t>
            </a:r>
            <a:r>
              <a:rPr lang="de-DE" dirty="0" err="1"/>
              <a:t>for</a:t>
            </a:r>
            <a:r>
              <a:rPr lang="de-DE" dirty="0"/>
              <a:t> </a:t>
            </a:r>
            <a:r>
              <a:rPr lang="de-DE" dirty="0" err="1"/>
              <a:t>more</a:t>
            </a:r>
            <a:r>
              <a:rPr lang="de-DE" dirty="0"/>
              <a:t> </a:t>
            </a:r>
            <a:r>
              <a:rPr lang="de-DE" dirty="0" err="1"/>
              <a:t>info</a:t>
            </a:r>
            <a:r>
              <a:rPr lang="de-DE" dirty="0"/>
              <a:t> !</a:t>
            </a:r>
            <a:endParaRPr lang="en-US" dirty="0"/>
          </a:p>
        </p:txBody>
      </p:sp>
    </p:spTree>
    <p:extLst>
      <p:ext uri="{BB962C8B-B14F-4D97-AF65-F5344CB8AC3E}">
        <p14:creationId xmlns:p14="http://schemas.microsoft.com/office/powerpoint/2010/main" val="12379174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617B71-C340-EB5C-AC98-D99DCB7EF9CC}"/>
              </a:ext>
            </a:extLst>
          </p:cNvPr>
          <p:cNvSpPr>
            <a:spLocks noGrp="1"/>
          </p:cNvSpPr>
          <p:nvPr>
            <p:ph type="title"/>
          </p:nvPr>
        </p:nvSpPr>
        <p:spPr/>
        <p:txBody>
          <a:bodyPr/>
          <a:lstStyle/>
          <a:p>
            <a:r>
              <a:rPr lang="en-DE" dirty="0" err="1"/>
              <a:t>RSelenium</a:t>
            </a:r>
            <a:r>
              <a:rPr lang="en-DE" dirty="0"/>
              <a:t> Installation</a:t>
            </a:r>
            <a:endParaRPr lang="en-US" dirty="0"/>
          </a:p>
        </p:txBody>
      </p:sp>
      <p:sp>
        <p:nvSpPr>
          <p:cNvPr id="3" name="Content Placeholder 2">
            <a:extLst>
              <a:ext uri="{FF2B5EF4-FFF2-40B4-BE49-F238E27FC236}">
                <a16:creationId xmlns:a16="http://schemas.microsoft.com/office/drawing/2014/main" id="{2FED0703-6A5A-BF76-0B2E-03423DD83E1B}"/>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69868228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72F43D-AB75-BCCB-AB01-535C04A8E66F}"/>
              </a:ext>
            </a:extLst>
          </p:cNvPr>
          <p:cNvSpPr>
            <a:spLocks noGrp="1"/>
          </p:cNvSpPr>
          <p:nvPr>
            <p:ph type="title"/>
          </p:nvPr>
        </p:nvSpPr>
        <p:spPr/>
        <p:txBody>
          <a:bodyPr/>
          <a:lstStyle/>
          <a:p>
            <a:r>
              <a:rPr lang="de-DE" dirty="0" err="1"/>
              <a:t>RSelenium</a:t>
            </a:r>
            <a:r>
              <a:rPr lang="de-DE" dirty="0"/>
              <a:t> </a:t>
            </a:r>
            <a:r>
              <a:rPr lang="de-DE" dirty="0" err="1"/>
              <a:t>setup</a:t>
            </a:r>
            <a:r>
              <a:rPr lang="de-DE" dirty="0"/>
              <a:t>, MAC</a:t>
            </a:r>
            <a:endParaRPr lang="en-US" dirty="0"/>
          </a:p>
        </p:txBody>
      </p:sp>
      <p:sp>
        <p:nvSpPr>
          <p:cNvPr id="3" name="Content Placeholder 2">
            <a:extLst>
              <a:ext uri="{FF2B5EF4-FFF2-40B4-BE49-F238E27FC236}">
                <a16:creationId xmlns:a16="http://schemas.microsoft.com/office/drawing/2014/main" id="{82B85BCF-DB91-8293-A2D1-07A23661BAB4}"/>
              </a:ext>
            </a:extLst>
          </p:cNvPr>
          <p:cNvSpPr>
            <a:spLocks noGrp="1"/>
          </p:cNvSpPr>
          <p:nvPr>
            <p:ph idx="1"/>
          </p:nvPr>
        </p:nvSpPr>
        <p:spPr/>
        <p:txBody>
          <a:bodyPr/>
          <a:lstStyle/>
          <a:p>
            <a:r>
              <a:rPr lang="de-DE" dirty="0"/>
              <a:t>Apple </a:t>
            </a:r>
            <a:r>
              <a:rPr lang="de-DE" dirty="0" err="1"/>
              <a:t>button</a:t>
            </a:r>
            <a:r>
              <a:rPr lang="de-DE" dirty="0"/>
              <a:t>, About </a:t>
            </a:r>
            <a:r>
              <a:rPr lang="de-DE" dirty="0" err="1"/>
              <a:t>this</a:t>
            </a:r>
            <a:r>
              <a:rPr lang="de-DE" dirty="0"/>
              <a:t> Mac</a:t>
            </a:r>
          </a:p>
          <a:p>
            <a:pPr lvl="1"/>
            <a:r>
              <a:rPr lang="de-DE" dirty="0"/>
              <a:t>M1 M2 = Arm</a:t>
            </a:r>
          </a:p>
          <a:p>
            <a:pPr lvl="1"/>
            <a:r>
              <a:rPr lang="de-DE" dirty="0"/>
              <a:t>Intel = </a:t>
            </a:r>
            <a:r>
              <a:rPr lang="de-DE" dirty="0" err="1"/>
              <a:t>the</a:t>
            </a:r>
            <a:r>
              <a:rPr lang="de-DE" dirty="0"/>
              <a:t> </a:t>
            </a:r>
            <a:r>
              <a:rPr lang="de-DE" dirty="0" err="1"/>
              <a:t>others</a:t>
            </a:r>
            <a:endParaRPr lang="de-DE" dirty="0"/>
          </a:p>
          <a:p>
            <a:endParaRPr lang="de-DE" dirty="0"/>
          </a:p>
          <a:p>
            <a:r>
              <a:rPr lang="de-DE" dirty="0"/>
              <a:t>Click </a:t>
            </a:r>
            <a:r>
              <a:rPr lang="de-DE" dirty="0" err="1"/>
              <a:t>finder</a:t>
            </a:r>
            <a:endParaRPr lang="de-DE" dirty="0"/>
          </a:p>
          <a:p>
            <a:pPr lvl="1"/>
            <a:r>
              <a:rPr lang="de-DE" dirty="0"/>
              <a:t>Click Go/Gehe zu (top </a:t>
            </a:r>
            <a:r>
              <a:rPr lang="de-DE" dirty="0" err="1"/>
              <a:t>of</a:t>
            </a:r>
            <a:r>
              <a:rPr lang="de-DE" dirty="0"/>
              <a:t> screen)</a:t>
            </a:r>
          </a:p>
          <a:p>
            <a:pPr lvl="1"/>
            <a:r>
              <a:rPr lang="de-DE" dirty="0"/>
              <a:t>Press Option/Wahltaste</a:t>
            </a:r>
          </a:p>
          <a:p>
            <a:pPr lvl="1"/>
            <a:r>
              <a:rPr lang="de-DE" dirty="0" err="1"/>
              <a:t>Now</a:t>
            </a:r>
            <a:r>
              <a:rPr lang="de-DE" dirty="0"/>
              <a:t> </a:t>
            </a:r>
            <a:r>
              <a:rPr lang="de-DE" dirty="0" err="1"/>
              <a:t>you</a:t>
            </a:r>
            <a:r>
              <a:rPr lang="de-DE" dirty="0"/>
              <a:t> </a:t>
            </a:r>
            <a:r>
              <a:rPr lang="de-DE" dirty="0" err="1"/>
              <a:t>can</a:t>
            </a:r>
            <a:r>
              <a:rPr lang="de-DE" dirty="0"/>
              <a:t> </a:t>
            </a:r>
            <a:r>
              <a:rPr lang="de-DE" dirty="0" err="1"/>
              <a:t>see</a:t>
            </a:r>
            <a:r>
              <a:rPr lang="de-DE" dirty="0"/>
              <a:t> </a:t>
            </a:r>
            <a:r>
              <a:rPr lang="de-DE" dirty="0" err="1"/>
              <a:t>library</a:t>
            </a:r>
            <a:r>
              <a:rPr lang="de-DE" dirty="0"/>
              <a:t>, </a:t>
            </a:r>
            <a:r>
              <a:rPr lang="de-DE" dirty="0" err="1"/>
              <a:t>select</a:t>
            </a:r>
            <a:r>
              <a:rPr lang="de-DE" dirty="0"/>
              <a:t> </a:t>
            </a:r>
            <a:r>
              <a:rPr lang="de-DE" dirty="0" err="1"/>
              <a:t>it!</a:t>
            </a:r>
            <a:endParaRPr lang="en-US" dirty="0"/>
          </a:p>
        </p:txBody>
      </p:sp>
      <p:pic>
        <p:nvPicPr>
          <p:cNvPr id="5" name="Picture 4">
            <a:extLst>
              <a:ext uri="{FF2B5EF4-FFF2-40B4-BE49-F238E27FC236}">
                <a16:creationId xmlns:a16="http://schemas.microsoft.com/office/drawing/2014/main" id="{C13489DB-4E63-C64D-BFED-78DB9F8BF57B}"/>
              </a:ext>
            </a:extLst>
          </p:cNvPr>
          <p:cNvPicPr>
            <a:picLocks noChangeAspect="1"/>
          </p:cNvPicPr>
          <p:nvPr/>
        </p:nvPicPr>
        <p:blipFill>
          <a:blip r:embed="rId2"/>
          <a:stretch>
            <a:fillRect/>
          </a:stretch>
        </p:blipFill>
        <p:spPr>
          <a:xfrm>
            <a:off x="7370651" y="244442"/>
            <a:ext cx="3177228" cy="3254721"/>
          </a:xfrm>
          <a:prstGeom prst="rect">
            <a:avLst/>
          </a:prstGeom>
        </p:spPr>
      </p:pic>
    </p:spTree>
    <p:extLst>
      <p:ext uri="{BB962C8B-B14F-4D97-AF65-F5344CB8AC3E}">
        <p14:creationId xmlns:p14="http://schemas.microsoft.com/office/powerpoint/2010/main" val="341606683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10F189-914A-2F71-1C85-362D35CEF7FA}"/>
              </a:ext>
            </a:extLst>
          </p:cNvPr>
          <p:cNvSpPr>
            <a:spLocks noGrp="1"/>
          </p:cNvSpPr>
          <p:nvPr>
            <p:ph type="title"/>
          </p:nvPr>
        </p:nvSpPr>
        <p:spPr>
          <a:xfrm>
            <a:off x="839788" y="51617"/>
            <a:ext cx="10515600" cy="823913"/>
          </a:xfrm>
        </p:spPr>
        <p:txBody>
          <a:bodyPr/>
          <a:lstStyle/>
          <a:p>
            <a:r>
              <a:rPr lang="en-US" dirty="0"/>
              <a:t>Tasks</a:t>
            </a:r>
          </a:p>
        </p:txBody>
      </p:sp>
      <p:sp>
        <p:nvSpPr>
          <p:cNvPr id="6" name="Text Placeholder 5">
            <a:extLst>
              <a:ext uri="{FF2B5EF4-FFF2-40B4-BE49-F238E27FC236}">
                <a16:creationId xmlns:a16="http://schemas.microsoft.com/office/drawing/2014/main" id="{43D8DE1E-BE08-A20B-9749-5690F34DA2C0}"/>
              </a:ext>
            </a:extLst>
          </p:cNvPr>
          <p:cNvSpPr>
            <a:spLocks noGrp="1"/>
          </p:cNvSpPr>
          <p:nvPr>
            <p:ph type="body" sz="quarter" idx="3"/>
          </p:nvPr>
        </p:nvSpPr>
        <p:spPr>
          <a:xfrm>
            <a:off x="836612" y="875530"/>
            <a:ext cx="10442576" cy="823912"/>
          </a:xfrm>
        </p:spPr>
        <p:txBody>
          <a:bodyPr/>
          <a:lstStyle/>
          <a:p>
            <a:r>
              <a:rPr lang="en-US" dirty="0"/>
              <a:t>Web Scraping</a:t>
            </a:r>
          </a:p>
        </p:txBody>
      </p:sp>
      <p:sp>
        <p:nvSpPr>
          <p:cNvPr id="7" name="Content Placeholder 6">
            <a:extLst>
              <a:ext uri="{FF2B5EF4-FFF2-40B4-BE49-F238E27FC236}">
                <a16:creationId xmlns:a16="http://schemas.microsoft.com/office/drawing/2014/main" id="{D46F6CE8-0479-4F18-E978-2FE99F1951B9}"/>
              </a:ext>
            </a:extLst>
          </p:cNvPr>
          <p:cNvSpPr>
            <a:spLocks noGrp="1"/>
          </p:cNvSpPr>
          <p:nvPr>
            <p:ph sz="quarter" idx="4"/>
          </p:nvPr>
        </p:nvSpPr>
        <p:spPr>
          <a:xfrm>
            <a:off x="839788" y="1699442"/>
            <a:ext cx="10515600" cy="4490221"/>
          </a:xfrm>
        </p:spPr>
        <p:txBody>
          <a:bodyPr>
            <a:normAutofit/>
          </a:bodyPr>
          <a:lstStyle/>
          <a:p>
            <a:pPr marL="514350" indent="-514350">
              <a:buFont typeface="+mj-lt"/>
              <a:buAutoNum type="arabicPeriod"/>
            </a:pPr>
            <a:r>
              <a:rPr lang="en-US" sz="2400" dirty="0"/>
              <a:t>Install </a:t>
            </a:r>
            <a:r>
              <a:rPr lang="en-US" sz="2400" dirty="0" err="1"/>
              <a:t>RSelenium</a:t>
            </a:r>
            <a:r>
              <a:rPr lang="en-US" sz="2400" dirty="0"/>
              <a:t> using </a:t>
            </a:r>
            <a:r>
              <a:rPr lang="en-DE" sz="2400" dirty="0"/>
              <a:t>a</a:t>
            </a:r>
            <a:r>
              <a:rPr lang="en-US" sz="2400" dirty="0"/>
              <a:t> guide</a:t>
            </a:r>
            <a:r>
              <a:rPr lang="en-DE" sz="2400" dirty="0"/>
              <a:t>.</a:t>
            </a:r>
          </a:p>
          <a:p>
            <a:pPr marL="514350" indent="-514350">
              <a:buFont typeface="+mj-lt"/>
              <a:buAutoNum type="arabicPeriod"/>
            </a:pPr>
            <a:r>
              <a:rPr lang="en-US" sz="2400" dirty="0"/>
              <a:t>Use </a:t>
            </a:r>
            <a:r>
              <a:rPr lang="en-US" sz="2400" dirty="0" err="1"/>
              <a:t>RSelenium</a:t>
            </a:r>
            <a:r>
              <a:rPr lang="en-US" sz="2400" dirty="0"/>
              <a:t> to collect the URLs of 200 articles that mention "Black</a:t>
            </a:r>
            <a:r>
              <a:rPr lang="en-DE" sz="2400" dirty="0"/>
              <a:t> </a:t>
            </a:r>
            <a:r>
              <a:rPr lang="en-US" sz="2400" dirty="0"/>
              <a:t>Lives Matter" on </a:t>
            </a:r>
            <a:r>
              <a:rPr lang="en-US" sz="2400" dirty="0">
                <a:hlinkClick r:id="rId2"/>
              </a:rPr>
              <a:t>https://edition.cnn.com/</a:t>
            </a:r>
            <a:r>
              <a:rPr lang="en-DE" sz="2400" dirty="0"/>
              <a:t>.</a:t>
            </a:r>
          </a:p>
          <a:p>
            <a:pPr marL="971550" lvl="1" indent="-514350">
              <a:buFont typeface="+mj-lt"/>
              <a:buAutoNum type="alphaLcPeriod"/>
            </a:pPr>
            <a:endParaRPr lang="en-DE" sz="2000" dirty="0"/>
          </a:p>
          <a:p>
            <a:pPr marL="457200" lvl="1" indent="0">
              <a:buNone/>
            </a:pPr>
            <a:endParaRPr lang="en-DE" sz="2000" dirty="0"/>
          </a:p>
          <a:p>
            <a:pPr marL="457200" lvl="1" indent="0">
              <a:buNone/>
            </a:pPr>
            <a:endParaRPr lang="en-US" sz="2000" dirty="0"/>
          </a:p>
          <a:p>
            <a:pPr marL="0" indent="0">
              <a:buNone/>
            </a:pPr>
            <a:r>
              <a:rPr lang="en-US" sz="2400" dirty="0"/>
              <a:t>If you are very quick, try to apply this to other websites, that you are interested in!</a:t>
            </a:r>
          </a:p>
        </p:txBody>
      </p:sp>
    </p:spTree>
    <p:extLst>
      <p:ext uri="{BB962C8B-B14F-4D97-AF65-F5344CB8AC3E}">
        <p14:creationId xmlns:p14="http://schemas.microsoft.com/office/powerpoint/2010/main" val="22655800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57EEC6-72E2-7B3A-27C0-AC8C59678D97}"/>
              </a:ext>
            </a:extLst>
          </p:cNvPr>
          <p:cNvSpPr>
            <a:spLocks noGrp="1"/>
          </p:cNvSpPr>
          <p:nvPr>
            <p:ph type="title"/>
          </p:nvPr>
        </p:nvSpPr>
        <p:spPr/>
        <p:txBody>
          <a:bodyPr/>
          <a:lstStyle/>
          <a:p>
            <a:r>
              <a:rPr lang="de-DE" dirty="0" err="1"/>
              <a:t>What</a:t>
            </a:r>
            <a:r>
              <a:rPr lang="de-DE" dirty="0"/>
              <a:t> </a:t>
            </a:r>
            <a:r>
              <a:rPr lang="de-DE" dirty="0" err="1"/>
              <a:t>is</a:t>
            </a:r>
            <a:r>
              <a:rPr lang="de-DE" dirty="0"/>
              <a:t> digital trace </a:t>
            </a:r>
            <a:r>
              <a:rPr lang="de-DE" dirty="0" err="1"/>
              <a:t>data</a:t>
            </a:r>
            <a:r>
              <a:rPr lang="de-DE" dirty="0"/>
              <a:t>?</a:t>
            </a:r>
            <a:endParaRPr lang="en-US" dirty="0"/>
          </a:p>
        </p:txBody>
      </p:sp>
      <p:pic>
        <p:nvPicPr>
          <p:cNvPr id="7" name="Picture 6">
            <a:extLst>
              <a:ext uri="{FF2B5EF4-FFF2-40B4-BE49-F238E27FC236}">
                <a16:creationId xmlns:a16="http://schemas.microsoft.com/office/drawing/2014/main" id="{F93C23F8-7A6E-4074-AA3C-A6437B0F48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920" y="1343818"/>
            <a:ext cx="4719621" cy="4992657"/>
          </a:xfrm>
          <a:prstGeom prst="rect">
            <a:avLst/>
          </a:prstGeom>
        </p:spPr>
      </p:pic>
      <p:pic>
        <p:nvPicPr>
          <p:cNvPr id="9" name="Picture 8">
            <a:extLst>
              <a:ext uri="{FF2B5EF4-FFF2-40B4-BE49-F238E27FC236}">
                <a16:creationId xmlns:a16="http://schemas.microsoft.com/office/drawing/2014/main" id="{9203E34D-732B-4A01-98C6-2EF7346712E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14562" y="18255"/>
            <a:ext cx="4555518" cy="6833278"/>
          </a:xfrm>
          <a:prstGeom prst="rect">
            <a:avLst/>
          </a:prstGeom>
        </p:spPr>
      </p:pic>
      <p:sp>
        <p:nvSpPr>
          <p:cNvPr id="10" name="TextBox 9">
            <a:extLst>
              <a:ext uri="{FF2B5EF4-FFF2-40B4-BE49-F238E27FC236}">
                <a16:creationId xmlns:a16="http://schemas.microsoft.com/office/drawing/2014/main" id="{0A09CC57-0823-45E2-940F-9D6552D6A8E3}"/>
              </a:ext>
            </a:extLst>
          </p:cNvPr>
          <p:cNvSpPr txBox="1"/>
          <p:nvPr/>
        </p:nvSpPr>
        <p:spPr>
          <a:xfrm>
            <a:off x="121920" y="6550223"/>
            <a:ext cx="4555518" cy="307777"/>
          </a:xfrm>
          <a:prstGeom prst="rect">
            <a:avLst/>
          </a:prstGeom>
          <a:noFill/>
        </p:spPr>
        <p:txBody>
          <a:bodyPr wrap="square" rtlCol="0">
            <a:spAutoFit/>
          </a:bodyPr>
          <a:lstStyle/>
          <a:p>
            <a:r>
              <a:rPr lang="en-US" sz="700" dirty="0"/>
              <a:t>https://commons.wikimedia.org/wiki/File:Duchamp_Fountaine.jpg</a:t>
            </a:r>
          </a:p>
          <a:p>
            <a:r>
              <a:rPr lang="en-US" sz="700" dirty="0"/>
              <a:t>https://commons.wikimedia.org/wiki/File:%27David%27_by_Michelangelo_JBU0001.JPG</a:t>
            </a:r>
          </a:p>
        </p:txBody>
      </p:sp>
    </p:spTree>
    <p:extLst>
      <p:ext uri="{BB962C8B-B14F-4D97-AF65-F5344CB8AC3E}">
        <p14:creationId xmlns:p14="http://schemas.microsoft.com/office/powerpoint/2010/main" val="21577513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57EEC6-72E2-7B3A-27C0-AC8C59678D97}"/>
              </a:ext>
            </a:extLst>
          </p:cNvPr>
          <p:cNvSpPr>
            <a:spLocks noGrp="1"/>
          </p:cNvSpPr>
          <p:nvPr>
            <p:ph type="title"/>
          </p:nvPr>
        </p:nvSpPr>
        <p:spPr/>
        <p:txBody>
          <a:bodyPr/>
          <a:lstStyle/>
          <a:p>
            <a:r>
              <a:rPr lang="de-DE" dirty="0" err="1"/>
              <a:t>What</a:t>
            </a:r>
            <a:r>
              <a:rPr lang="de-DE" dirty="0"/>
              <a:t> </a:t>
            </a:r>
            <a:r>
              <a:rPr lang="de-DE" dirty="0" err="1"/>
              <a:t>is</a:t>
            </a:r>
            <a:r>
              <a:rPr lang="de-DE" dirty="0"/>
              <a:t> digital trace </a:t>
            </a:r>
            <a:r>
              <a:rPr lang="de-DE" dirty="0" err="1"/>
              <a:t>data</a:t>
            </a:r>
            <a:r>
              <a:rPr lang="de-DE" dirty="0"/>
              <a:t>?</a:t>
            </a:r>
            <a:endParaRPr lang="en-US" dirty="0"/>
          </a:p>
        </p:txBody>
      </p:sp>
      <p:sp>
        <p:nvSpPr>
          <p:cNvPr id="3" name="Content Placeholder 2">
            <a:extLst>
              <a:ext uri="{FF2B5EF4-FFF2-40B4-BE49-F238E27FC236}">
                <a16:creationId xmlns:a16="http://schemas.microsoft.com/office/drawing/2014/main" id="{AF83198F-1078-68A5-1FA9-6051E1F03BD9}"/>
              </a:ext>
            </a:extLst>
          </p:cNvPr>
          <p:cNvSpPr>
            <a:spLocks noGrp="1"/>
          </p:cNvSpPr>
          <p:nvPr>
            <p:ph idx="1"/>
          </p:nvPr>
        </p:nvSpPr>
        <p:spPr/>
        <p:txBody>
          <a:bodyPr>
            <a:normAutofit fontScale="92500" lnSpcReduction="20000"/>
          </a:bodyPr>
          <a:lstStyle/>
          <a:p>
            <a:pPr marL="0" indent="0">
              <a:buNone/>
            </a:pPr>
            <a:r>
              <a:rPr lang="en-US" dirty="0"/>
              <a:t>For our purposes:</a:t>
            </a:r>
          </a:p>
          <a:p>
            <a:pPr marL="0" indent="0">
              <a:buNone/>
            </a:pPr>
            <a:endParaRPr lang="en-US" dirty="0"/>
          </a:p>
          <a:p>
            <a:pPr marL="0" indent="0">
              <a:buNone/>
            </a:pPr>
            <a:r>
              <a:rPr lang="en-US" i="1" dirty="0"/>
              <a:t>Data that is not created for the purpose of being analyzed by social science researchers, but is a byproduct of everyday online activity.</a:t>
            </a:r>
          </a:p>
          <a:p>
            <a:pPr marL="0" indent="0">
              <a:buNone/>
            </a:pPr>
            <a:endParaRPr lang="en-US" dirty="0"/>
          </a:p>
          <a:p>
            <a:pPr marL="0" indent="0">
              <a:buNone/>
            </a:pPr>
            <a:r>
              <a:rPr lang="en-US" dirty="0"/>
              <a:t>E.g.,</a:t>
            </a:r>
          </a:p>
          <a:p>
            <a:pPr marL="0" indent="0">
              <a:buNone/>
            </a:pPr>
            <a:r>
              <a:rPr lang="en-US" dirty="0"/>
              <a:t>Mobile phone location data</a:t>
            </a:r>
          </a:p>
          <a:p>
            <a:pPr marL="0" indent="0">
              <a:buNone/>
            </a:pPr>
            <a:r>
              <a:rPr lang="en-US" dirty="0"/>
              <a:t>Social media conversations and friend networks</a:t>
            </a:r>
          </a:p>
          <a:p>
            <a:pPr marL="0" indent="0">
              <a:buNone/>
            </a:pPr>
            <a:r>
              <a:rPr lang="en-US" dirty="0"/>
              <a:t>Google search data</a:t>
            </a:r>
          </a:p>
          <a:p>
            <a:pPr marL="0" indent="0">
              <a:buNone/>
            </a:pPr>
            <a:r>
              <a:rPr lang="en-US" dirty="0"/>
              <a:t>Newspaper articles</a:t>
            </a:r>
          </a:p>
          <a:p>
            <a:pPr marL="0" indent="0">
              <a:buNone/>
            </a:pPr>
            <a:r>
              <a:rPr lang="en-US" dirty="0"/>
              <a:t>Parliamentary protocols</a:t>
            </a:r>
          </a:p>
          <a:p>
            <a:pPr marL="0" indent="0">
              <a:buNone/>
            </a:pPr>
            <a:r>
              <a:rPr lang="en-US" dirty="0"/>
              <a:t>And so much more</a:t>
            </a:r>
          </a:p>
        </p:txBody>
      </p:sp>
    </p:spTree>
    <p:extLst>
      <p:ext uri="{BB962C8B-B14F-4D97-AF65-F5344CB8AC3E}">
        <p14:creationId xmlns:p14="http://schemas.microsoft.com/office/powerpoint/2010/main" val="15913871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A8452F-EC27-483A-97FE-E92F30FC027A}"/>
              </a:ext>
            </a:extLst>
          </p:cNvPr>
          <p:cNvSpPr>
            <a:spLocks noGrp="1"/>
          </p:cNvSpPr>
          <p:nvPr>
            <p:ph type="title"/>
          </p:nvPr>
        </p:nvSpPr>
        <p:spPr/>
        <p:txBody>
          <a:bodyPr/>
          <a:lstStyle/>
          <a:p>
            <a:r>
              <a:rPr lang="en-US" dirty="0"/>
              <a:t>Benefits and issues of digital trace data</a:t>
            </a:r>
          </a:p>
        </p:txBody>
      </p:sp>
      <p:sp>
        <p:nvSpPr>
          <p:cNvPr id="3" name="Content Placeholder 2">
            <a:extLst>
              <a:ext uri="{FF2B5EF4-FFF2-40B4-BE49-F238E27FC236}">
                <a16:creationId xmlns:a16="http://schemas.microsoft.com/office/drawing/2014/main" id="{986ED41E-9BFB-407B-90E5-E16762D84FD5}"/>
              </a:ext>
            </a:extLst>
          </p:cNvPr>
          <p:cNvSpPr>
            <a:spLocks noGrp="1"/>
          </p:cNvSpPr>
          <p:nvPr>
            <p:ph idx="1"/>
          </p:nvPr>
        </p:nvSpPr>
        <p:spPr>
          <a:xfrm>
            <a:off x="838200" y="2281472"/>
            <a:ext cx="10515600" cy="3874884"/>
          </a:xfrm>
        </p:spPr>
        <p:txBody>
          <a:bodyPr>
            <a:normAutofit/>
          </a:bodyPr>
          <a:lstStyle/>
          <a:p>
            <a:pPr marL="0" indent="0" algn="ctr">
              <a:buNone/>
            </a:pPr>
            <a:r>
              <a:rPr lang="en-US" sz="3200" dirty="0"/>
              <a:t>Work in groups to discuss the potential benefits and problems associated with the use of digital trace data for research purposes.</a:t>
            </a:r>
          </a:p>
          <a:p>
            <a:pPr marL="0" indent="0" algn="ctr">
              <a:buNone/>
            </a:pPr>
            <a:endParaRPr lang="en-US" sz="3200" dirty="0"/>
          </a:p>
          <a:p>
            <a:pPr marL="0" indent="0" algn="ctr">
              <a:buNone/>
            </a:pPr>
            <a:r>
              <a:rPr lang="en-US" sz="3200" dirty="0"/>
              <a:t>10 min</a:t>
            </a:r>
          </a:p>
        </p:txBody>
      </p:sp>
    </p:spTree>
    <p:extLst>
      <p:ext uri="{BB962C8B-B14F-4D97-AF65-F5344CB8AC3E}">
        <p14:creationId xmlns:p14="http://schemas.microsoft.com/office/powerpoint/2010/main" val="31211530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A8452F-EC27-483A-97FE-E92F30FC027A}"/>
              </a:ext>
            </a:extLst>
          </p:cNvPr>
          <p:cNvSpPr>
            <a:spLocks noGrp="1"/>
          </p:cNvSpPr>
          <p:nvPr>
            <p:ph type="title"/>
          </p:nvPr>
        </p:nvSpPr>
        <p:spPr/>
        <p:txBody>
          <a:bodyPr/>
          <a:lstStyle/>
          <a:p>
            <a:r>
              <a:rPr lang="en-US" dirty="0"/>
              <a:t>Benefits and issues of digital trace data</a:t>
            </a:r>
          </a:p>
        </p:txBody>
      </p:sp>
      <p:sp>
        <p:nvSpPr>
          <p:cNvPr id="3" name="Content Placeholder 2">
            <a:extLst>
              <a:ext uri="{FF2B5EF4-FFF2-40B4-BE49-F238E27FC236}">
                <a16:creationId xmlns:a16="http://schemas.microsoft.com/office/drawing/2014/main" id="{986ED41E-9BFB-407B-90E5-E16762D84FD5}"/>
              </a:ext>
            </a:extLst>
          </p:cNvPr>
          <p:cNvSpPr>
            <a:spLocks noGrp="1"/>
          </p:cNvSpPr>
          <p:nvPr>
            <p:ph idx="1"/>
          </p:nvPr>
        </p:nvSpPr>
        <p:spPr/>
        <p:txBody>
          <a:bodyPr numCol="2">
            <a:normAutofit fontScale="92500"/>
          </a:bodyPr>
          <a:lstStyle/>
          <a:p>
            <a:pPr>
              <a:lnSpc>
                <a:spcPct val="107000"/>
              </a:lnSpc>
            </a:pPr>
            <a:r>
              <a:rPr lang="en-US" sz="2400" kern="100" dirty="0">
                <a:solidFill>
                  <a:schemeClr val="accent6">
                    <a:lumMod val="50000"/>
                  </a:schemeClr>
                </a:solidFill>
                <a:latin typeface="+mj-lt"/>
                <a:ea typeface="Calibri" panose="020F0502020204030204" pitchFamily="34" charset="0"/>
                <a:cs typeface="Times New Roman" panose="02020603050405020304" pitchFamily="18" charset="0"/>
              </a:rPr>
              <a:t>Big (enables analysis of small differences/</a:t>
            </a:r>
            <a:r>
              <a:rPr lang="en-US" sz="2400" kern="100" dirty="0" err="1">
                <a:solidFill>
                  <a:schemeClr val="accent6">
                    <a:lumMod val="50000"/>
                  </a:schemeClr>
                </a:solidFill>
                <a:latin typeface="+mj-lt"/>
                <a:ea typeface="Calibri" panose="020F0502020204030204" pitchFamily="34" charset="0"/>
                <a:cs typeface="Times New Roman" panose="02020603050405020304" pitchFamily="18" charset="0"/>
              </a:rPr>
              <a:t>prevelance</a:t>
            </a:r>
            <a:r>
              <a:rPr lang="en-US" sz="2400" kern="100" dirty="0">
                <a:solidFill>
                  <a:schemeClr val="accent6">
                    <a:lumMod val="50000"/>
                  </a:schemeClr>
                </a:solidFill>
                <a:latin typeface="+mj-lt"/>
                <a:ea typeface="Calibri" panose="020F0502020204030204" pitchFamily="34" charset="0"/>
                <a:cs typeface="Times New Roman" panose="02020603050405020304" pitchFamily="18" charset="0"/>
              </a:rPr>
              <a:t>)</a:t>
            </a:r>
          </a:p>
          <a:p>
            <a:pPr>
              <a:lnSpc>
                <a:spcPct val="107000"/>
              </a:lnSpc>
            </a:pPr>
            <a:r>
              <a:rPr lang="en-US" sz="2400" kern="100" dirty="0">
                <a:solidFill>
                  <a:schemeClr val="accent6">
                    <a:lumMod val="50000"/>
                  </a:schemeClr>
                </a:solidFill>
                <a:latin typeface="+mj-lt"/>
                <a:ea typeface="Calibri" panose="020F0502020204030204" pitchFamily="34" charset="0"/>
                <a:cs typeface="Times New Roman" panose="02020603050405020304" pitchFamily="18" charset="0"/>
              </a:rPr>
              <a:t>Always on (enable capturing of rare and surprising events)</a:t>
            </a:r>
          </a:p>
          <a:p>
            <a:pPr>
              <a:lnSpc>
                <a:spcPct val="107000"/>
              </a:lnSpc>
            </a:pPr>
            <a:r>
              <a:rPr lang="en-US" sz="2400" kern="100" dirty="0">
                <a:solidFill>
                  <a:schemeClr val="accent6">
                    <a:lumMod val="50000"/>
                  </a:schemeClr>
                </a:solidFill>
                <a:latin typeface="+mj-lt"/>
                <a:ea typeface="Calibri" panose="020F0502020204030204" pitchFamily="34" charset="0"/>
                <a:cs typeface="Times New Roman" panose="02020603050405020304" pitchFamily="18" charset="0"/>
              </a:rPr>
              <a:t>Non-Reactive</a:t>
            </a:r>
          </a:p>
          <a:p>
            <a:pPr>
              <a:lnSpc>
                <a:spcPct val="107000"/>
              </a:lnSpc>
            </a:pPr>
            <a:r>
              <a:rPr lang="en-US" sz="2400" kern="100" dirty="0">
                <a:solidFill>
                  <a:schemeClr val="accent6">
                    <a:lumMod val="50000"/>
                  </a:schemeClr>
                </a:solidFill>
                <a:latin typeface="+mj-lt"/>
                <a:ea typeface="Calibri" panose="020F0502020204030204" pitchFamily="34" charset="0"/>
                <a:cs typeface="Times New Roman" panose="02020603050405020304" pitchFamily="18" charset="0"/>
              </a:rPr>
              <a:t>Captures Social Relationships</a:t>
            </a:r>
            <a:endParaRPr lang="en-DE" sz="2400" kern="100" dirty="0">
              <a:solidFill>
                <a:schemeClr val="accent6">
                  <a:lumMod val="50000"/>
                </a:schemeClr>
              </a:solidFill>
              <a:latin typeface="+mj-lt"/>
              <a:ea typeface="Calibri" panose="020F0502020204030204" pitchFamily="34" charset="0"/>
              <a:cs typeface="Times New Roman" panose="02020603050405020304" pitchFamily="18" charset="0"/>
            </a:endParaRPr>
          </a:p>
          <a:p>
            <a:pPr marL="457200" lvl="1" indent="0">
              <a:lnSpc>
                <a:spcPct val="107000"/>
              </a:lnSpc>
              <a:spcAft>
                <a:spcPts val="0"/>
              </a:spcAft>
              <a:buNone/>
            </a:pPr>
            <a:endParaRPr lang="en-DE" kern="100" dirty="0">
              <a:solidFill>
                <a:srgbClr val="00B050"/>
              </a:solidFill>
              <a:latin typeface="+mj-lt"/>
              <a:ea typeface="Calibri" panose="020F0502020204030204" pitchFamily="34" charset="0"/>
              <a:cs typeface="Times New Roman" panose="02020603050405020304" pitchFamily="18" charset="0"/>
            </a:endParaRPr>
          </a:p>
          <a:p>
            <a:pPr marL="457200" lvl="1" indent="0">
              <a:lnSpc>
                <a:spcPct val="107000"/>
              </a:lnSpc>
              <a:spcAft>
                <a:spcPts val="0"/>
              </a:spcAft>
              <a:buNone/>
            </a:pPr>
            <a:endParaRPr lang="en-DE" kern="100" dirty="0">
              <a:solidFill>
                <a:srgbClr val="FF0000"/>
              </a:solidFill>
              <a:latin typeface="+mj-lt"/>
              <a:ea typeface="Calibri" panose="020F0502020204030204" pitchFamily="34" charset="0"/>
              <a:cs typeface="Times New Roman" panose="02020603050405020304" pitchFamily="18" charset="0"/>
            </a:endParaRPr>
          </a:p>
          <a:p>
            <a:pPr marL="457200" lvl="1" indent="0">
              <a:lnSpc>
                <a:spcPct val="107000"/>
              </a:lnSpc>
              <a:spcAft>
                <a:spcPts val="0"/>
              </a:spcAft>
              <a:buNone/>
            </a:pPr>
            <a:endParaRPr lang="en-DE" kern="100" dirty="0">
              <a:solidFill>
                <a:srgbClr val="FF0000"/>
              </a:solidFill>
              <a:latin typeface="+mj-lt"/>
              <a:ea typeface="Calibri" panose="020F0502020204030204" pitchFamily="34" charset="0"/>
              <a:cs typeface="Times New Roman" panose="02020603050405020304" pitchFamily="18" charset="0"/>
            </a:endParaRPr>
          </a:p>
          <a:p>
            <a:pPr marL="457200" lvl="1" indent="0">
              <a:lnSpc>
                <a:spcPct val="107000"/>
              </a:lnSpc>
              <a:spcAft>
                <a:spcPts val="0"/>
              </a:spcAft>
              <a:buNone/>
            </a:pPr>
            <a:endParaRPr lang="en-DE" kern="100" dirty="0">
              <a:solidFill>
                <a:srgbClr val="FF0000"/>
              </a:solidFill>
              <a:latin typeface="+mj-lt"/>
              <a:ea typeface="Calibri" panose="020F0502020204030204" pitchFamily="34" charset="0"/>
              <a:cs typeface="Times New Roman" panose="02020603050405020304" pitchFamily="18" charset="0"/>
            </a:endParaRPr>
          </a:p>
          <a:p>
            <a:pPr marL="457200" lvl="1" indent="0">
              <a:lnSpc>
                <a:spcPct val="107000"/>
              </a:lnSpc>
              <a:spcAft>
                <a:spcPts val="0"/>
              </a:spcAft>
              <a:buNone/>
            </a:pPr>
            <a:endParaRPr lang="en-DE" kern="100" dirty="0">
              <a:solidFill>
                <a:srgbClr val="FF0000"/>
              </a:solidFill>
              <a:latin typeface="+mj-lt"/>
              <a:ea typeface="Calibri" panose="020F0502020204030204" pitchFamily="34" charset="0"/>
              <a:cs typeface="Times New Roman" panose="02020603050405020304" pitchFamily="18" charset="0"/>
            </a:endParaRPr>
          </a:p>
          <a:p>
            <a:pPr lvl="1">
              <a:lnSpc>
                <a:spcPct val="107000"/>
              </a:lnSpc>
            </a:pPr>
            <a:r>
              <a:rPr lang="en-US" kern="100" dirty="0">
                <a:solidFill>
                  <a:srgbClr val="C00000"/>
                </a:solidFill>
                <a:latin typeface="+mj-lt"/>
                <a:ea typeface="Calibri" panose="020F0502020204030204" pitchFamily="34" charset="0"/>
                <a:cs typeface="Times New Roman" panose="02020603050405020304" pitchFamily="18" charset="0"/>
              </a:rPr>
              <a:t>Big (difficult to handle)</a:t>
            </a:r>
          </a:p>
          <a:p>
            <a:pPr lvl="1">
              <a:lnSpc>
                <a:spcPct val="107000"/>
              </a:lnSpc>
            </a:pPr>
            <a:r>
              <a:rPr lang="en-US" kern="100" dirty="0">
                <a:solidFill>
                  <a:srgbClr val="C00000"/>
                </a:solidFill>
                <a:latin typeface="+mj-lt"/>
                <a:ea typeface="Calibri" panose="020F0502020204030204" pitchFamily="34" charset="0"/>
                <a:cs typeface="Times New Roman" panose="02020603050405020304" pitchFamily="18" charset="0"/>
              </a:rPr>
              <a:t>Non-Representative</a:t>
            </a:r>
          </a:p>
          <a:p>
            <a:pPr lvl="2">
              <a:lnSpc>
                <a:spcPct val="107000"/>
              </a:lnSpc>
            </a:pPr>
            <a:r>
              <a:rPr lang="en-US" sz="2400" kern="100" dirty="0">
                <a:solidFill>
                  <a:srgbClr val="C00000"/>
                </a:solidFill>
                <a:latin typeface="+mj-lt"/>
                <a:ea typeface="Calibri" panose="020F0502020204030204" pitchFamily="34" charset="0"/>
                <a:cs typeface="Times New Roman" panose="02020603050405020304" pitchFamily="18" charset="0"/>
              </a:rPr>
              <a:t>Biases depending on platform</a:t>
            </a:r>
            <a:endParaRPr lang="en-DE" sz="2400" kern="100" dirty="0">
              <a:solidFill>
                <a:srgbClr val="C00000"/>
              </a:solidFill>
              <a:latin typeface="+mj-lt"/>
              <a:ea typeface="Calibri" panose="020F0502020204030204" pitchFamily="34" charset="0"/>
              <a:cs typeface="Times New Roman" panose="02020603050405020304" pitchFamily="18" charset="0"/>
            </a:endParaRPr>
          </a:p>
          <a:p>
            <a:pPr lvl="1">
              <a:lnSpc>
                <a:spcPct val="107000"/>
              </a:lnSpc>
            </a:pPr>
            <a:r>
              <a:rPr lang="en-US" kern="100" dirty="0">
                <a:solidFill>
                  <a:srgbClr val="C00000"/>
                </a:solidFill>
                <a:latin typeface="+mj-lt"/>
                <a:ea typeface="Calibri" panose="020F0502020204030204" pitchFamily="34" charset="0"/>
                <a:cs typeface="Times New Roman" panose="02020603050405020304" pitchFamily="18" charset="0"/>
              </a:rPr>
              <a:t>Drifting</a:t>
            </a:r>
          </a:p>
          <a:p>
            <a:pPr lvl="1">
              <a:lnSpc>
                <a:spcPct val="107000"/>
              </a:lnSpc>
            </a:pPr>
            <a:r>
              <a:rPr lang="en-US" kern="100" dirty="0">
                <a:solidFill>
                  <a:srgbClr val="C00000"/>
                </a:solidFill>
                <a:latin typeface="+mj-lt"/>
                <a:ea typeface="Calibri" panose="020F0502020204030204" pitchFamily="34" charset="0"/>
                <a:cs typeface="Times New Roman" panose="02020603050405020304" pitchFamily="18" charset="0"/>
              </a:rPr>
              <a:t>Algorithmic Confounding</a:t>
            </a:r>
          </a:p>
          <a:p>
            <a:pPr lvl="1">
              <a:lnSpc>
                <a:spcPct val="107000"/>
              </a:lnSpc>
            </a:pPr>
            <a:r>
              <a:rPr lang="en-US" kern="100" dirty="0">
                <a:solidFill>
                  <a:srgbClr val="C00000"/>
                </a:solidFill>
                <a:latin typeface="+mj-lt"/>
                <a:ea typeface="Calibri" panose="020F0502020204030204" pitchFamily="34" charset="0"/>
                <a:cs typeface="Times New Roman" panose="02020603050405020304" pitchFamily="18" charset="0"/>
              </a:rPr>
              <a:t>Unstructured and noisy</a:t>
            </a:r>
          </a:p>
          <a:p>
            <a:pPr lvl="1">
              <a:lnSpc>
                <a:spcPct val="107000"/>
              </a:lnSpc>
            </a:pPr>
            <a:r>
              <a:rPr lang="en-US" kern="100" dirty="0">
                <a:solidFill>
                  <a:srgbClr val="C00000"/>
                </a:solidFill>
                <a:latin typeface="+mj-lt"/>
                <a:ea typeface="Calibri" panose="020F0502020204030204" pitchFamily="34" charset="0"/>
                <a:cs typeface="Times New Roman" panose="02020603050405020304" pitchFamily="18" charset="0"/>
              </a:rPr>
              <a:t>Sensitive</a:t>
            </a:r>
          </a:p>
          <a:p>
            <a:pPr lvl="1">
              <a:lnSpc>
                <a:spcPct val="107000"/>
              </a:lnSpc>
            </a:pPr>
            <a:r>
              <a:rPr lang="en-US" kern="100" dirty="0">
                <a:solidFill>
                  <a:srgbClr val="C00000"/>
                </a:solidFill>
                <a:latin typeface="+mj-lt"/>
                <a:ea typeface="Calibri" panose="020F0502020204030204" pitchFamily="34" charset="0"/>
                <a:cs typeface="Times New Roman" panose="02020603050405020304" pitchFamily="18" charset="0"/>
              </a:rPr>
              <a:t>Incomplete (e.g., demographic info)</a:t>
            </a:r>
          </a:p>
          <a:p>
            <a:pPr marL="800100" indent="-342900">
              <a:lnSpc>
                <a:spcPct val="107000"/>
              </a:lnSpc>
            </a:pPr>
            <a:endParaRPr lang="en-US" sz="2400" kern="100" dirty="0">
              <a:latin typeface="+mj-lt"/>
              <a:ea typeface="Calibri" panose="020F0502020204030204" pitchFamily="34" charset="0"/>
              <a:cs typeface="Times New Roman" panose="02020603050405020304" pitchFamily="18" charset="0"/>
            </a:endParaRPr>
          </a:p>
          <a:p>
            <a:pPr lvl="1">
              <a:lnSpc>
                <a:spcPct val="107000"/>
              </a:lnSpc>
              <a:spcAft>
                <a:spcPts val="800"/>
              </a:spcAft>
            </a:pPr>
            <a:r>
              <a:rPr lang="en-DE" kern="100" dirty="0">
                <a:solidFill>
                  <a:schemeClr val="accent4">
                    <a:lumMod val="75000"/>
                  </a:schemeClr>
                </a:solidFill>
                <a:latin typeface="+mj-lt"/>
                <a:ea typeface="Calibri" panose="020F0502020204030204" pitchFamily="34" charset="0"/>
                <a:cs typeface="Times New Roman" panose="02020603050405020304" pitchFamily="18" charset="0"/>
              </a:rPr>
              <a:t>A</a:t>
            </a:r>
            <a:r>
              <a:rPr lang="en-US" kern="100" dirty="0" err="1">
                <a:solidFill>
                  <a:schemeClr val="accent4">
                    <a:lumMod val="75000"/>
                  </a:schemeClr>
                </a:solidFill>
                <a:latin typeface="+mj-lt"/>
                <a:ea typeface="Calibri" panose="020F0502020204030204" pitchFamily="34" charset="0"/>
                <a:cs typeface="Times New Roman" panose="02020603050405020304" pitchFamily="18" charset="0"/>
              </a:rPr>
              <a:t>ccessibility</a:t>
            </a:r>
            <a:endParaRPr lang="en-US" dirty="0">
              <a:solidFill>
                <a:schemeClr val="accent4">
                  <a:lumMod val="75000"/>
                </a:schemeClr>
              </a:solidFill>
              <a:latin typeface="+mj-lt"/>
            </a:endParaRPr>
          </a:p>
          <a:p>
            <a:pPr marL="457200" lvl="1" indent="0">
              <a:lnSpc>
                <a:spcPct val="107000"/>
              </a:lnSpc>
              <a:spcAft>
                <a:spcPts val="0"/>
              </a:spcAft>
              <a:buNone/>
            </a:pPr>
            <a:endParaRPr lang="en-US" kern="1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1470698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454F4-9607-4D33-87E7-635C3C7927E2}"/>
              </a:ext>
            </a:extLst>
          </p:cNvPr>
          <p:cNvSpPr>
            <a:spLocks noGrp="1"/>
          </p:cNvSpPr>
          <p:nvPr>
            <p:ph type="title"/>
          </p:nvPr>
        </p:nvSpPr>
        <p:spPr/>
        <p:txBody>
          <a:bodyPr/>
          <a:lstStyle/>
          <a:p>
            <a:r>
              <a:rPr lang="en-US" dirty="0"/>
              <a:t>Collecting digital trace data</a:t>
            </a:r>
          </a:p>
        </p:txBody>
      </p:sp>
      <p:sp>
        <p:nvSpPr>
          <p:cNvPr id="3" name="Content Placeholder 2">
            <a:extLst>
              <a:ext uri="{FF2B5EF4-FFF2-40B4-BE49-F238E27FC236}">
                <a16:creationId xmlns:a16="http://schemas.microsoft.com/office/drawing/2014/main" id="{5928F40F-FB72-48E3-883A-02C921ED1B5E}"/>
              </a:ext>
            </a:extLst>
          </p:cNvPr>
          <p:cNvSpPr>
            <a:spLocks noGrp="1"/>
          </p:cNvSpPr>
          <p:nvPr>
            <p:ph idx="1"/>
          </p:nvPr>
        </p:nvSpPr>
        <p:spPr>
          <a:xfrm>
            <a:off x="838200" y="1343818"/>
            <a:ext cx="10515600" cy="1981273"/>
          </a:xfrm>
        </p:spPr>
        <p:txBody>
          <a:bodyPr/>
          <a:lstStyle/>
          <a:p>
            <a:pPr marL="0" indent="0">
              <a:buNone/>
            </a:pPr>
            <a:r>
              <a:rPr lang="en-US" dirty="0"/>
              <a:t>Our focus: Textual data</a:t>
            </a:r>
          </a:p>
          <a:p>
            <a:pPr marL="0" indent="0">
              <a:buNone/>
            </a:pPr>
            <a:endParaRPr lang="en-US" dirty="0"/>
          </a:p>
          <a:p>
            <a:pPr marL="0" indent="0">
              <a:buNone/>
            </a:pPr>
            <a:r>
              <a:rPr lang="en-US" dirty="0"/>
              <a:t>Two main ways of collecting text data online:</a:t>
            </a:r>
          </a:p>
        </p:txBody>
      </p:sp>
      <p:sp>
        <p:nvSpPr>
          <p:cNvPr id="6" name="Rectangle 5">
            <a:extLst>
              <a:ext uri="{FF2B5EF4-FFF2-40B4-BE49-F238E27FC236}">
                <a16:creationId xmlns:a16="http://schemas.microsoft.com/office/drawing/2014/main" id="{3F94C56A-6429-F394-7CC6-B4866C193E44}"/>
              </a:ext>
            </a:extLst>
          </p:cNvPr>
          <p:cNvSpPr/>
          <p:nvPr/>
        </p:nvSpPr>
        <p:spPr>
          <a:xfrm>
            <a:off x="1639454" y="3429000"/>
            <a:ext cx="3325091" cy="2308324"/>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DE" sz="8000" b="1" dirty="0"/>
              <a:t>API</a:t>
            </a:r>
            <a:endParaRPr lang="en-US" sz="8000" b="1" dirty="0"/>
          </a:p>
        </p:txBody>
      </p:sp>
      <p:sp>
        <p:nvSpPr>
          <p:cNvPr id="7" name="Rectangle 6">
            <a:extLst>
              <a:ext uri="{FF2B5EF4-FFF2-40B4-BE49-F238E27FC236}">
                <a16:creationId xmlns:a16="http://schemas.microsoft.com/office/drawing/2014/main" id="{87369C43-33B2-2AF6-31A9-9C05611AC370}"/>
              </a:ext>
            </a:extLst>
          </p:cNvPr>
          <p:cNvSpPr/>
          <p:nvPr/>
        </p:nvSpPr>
        <p:spPr>
          <a:xfrm>
            <a:off x="7227457" y="3429000"/>
            <a:ext cx="3325091" cy="2308324"/>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DE" sz="4800" b="1" dirty="0"/>
              <a:t>Web</a:t>
            </a:r>
          </a:p>
          <a:p>
            <a:pPr algn="ctr"/>
            <a:r>
              <a:rPr lang="en-DE" sz="4800" b="1" dirty="0"/>
              <a:t>scraping</a:t>
            </a:r>
            <a:endParaRPr lang="en-US" sz="4800" b="1" dirty="0"/>
          </a:p>
        </p:txBody>
      </p:sp>
    </p:spTree>
    <p:extLst>
      <p:ext uri="{BB962C8B-B14F-4D97-AF65-F5344CB8AC3E}">
        <p14:creationId xmlns:p14="http://schemas.microsoft.com/office/powerpoint/2010/main" val="12787546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9077B47-4460-405A-9F15-B50A8C88F71C}"/>
              </a:ext>
            </a:extLst>
          </p:cNvPr>
          <p:cNvSpPr>
            <a:spLocks noGrp="1"/>
          </p:cNvSpPr>
          <p:nvPr>
            <p:ph type="ctrTitle"/>
          </p:nvPr>
        </p:nvSpPr>
        <p:spPr/>
        <p:txBody>
          <a:bodyPr/>
          <a:lstStyle/>
          <a:p>
            <a:r>
              <a:rPr lang="de-DE" dirty="0"/>
              <a:t>API Intro</a:t>
            </a:r>
          </a:p>
        </p:txBody>
      </p:sp>
      <p:sp>
        <p:nvSpPr>
          <p:cNvPr id="3" name="Untertitel 2">
            <a:extLst>
              <a:ext uri="{FF2B5EF4-FFF2-40B4-BE49-F238E27FC236}">
                <a16:creationId xmlns:a16="http://schemas.microsoft.com/office/drawing/2014/main" id="{6E7014FE-6FAB-4035-A95B-2C85E1E9710C}"/>
              </a:ext>
            </a:extLst>
          </p:cNvPr>
          <p:cNvSpPr>
            <a:spLocks noGrp="1"/>
          </p:cNvSpPr>
          <p:nvPr>
            <p:ph type="subTitle" idx="1"/>
          </p:nvPr>
        </p:nvSpPr>
        <p:spPr/>
        <p:txBody>
          <a:bodyPr/>
          <a:lstStyle/>
          <a:p>
            <a:endParaRPr lang="de-DE"/>
          </a:p>
        </p:txBody>
      </p:sp>
    </p:spTree>
    <p:extLst>
      <p:ext uri="{BB962C8B-B14F-4D97-AF65-F5344CB8AC3E}">
        <p14:creationId xmlns:p14="http://schemas.microsoft.com/office/powerpoint/2010/main" val="2386067575"/>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1">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2646</Words>
  <Application>Microsoft Office PowerPoint</Application>
  <PresentationFormat>Widescreen</PresentationFormat>
  <Paragraphs>265</Paragraphs>
  <Slides>37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37</vt:i4>
      </vt:variant>
    </vt:vector>
  </HeadingPairs>
  <TitlesOfParts>
    <vt:vector size="43" baseType="lpstr">
      <vt:lpstr>Arial</vt:lpstr>
      <vt:lpstr>Calibri</vt:lpstr>
      <vt:lpstr>Courier New</vt:lpstr>
      <vt:lpstr>Tahoma</vt:lpstr>
      <vt:lpstr>Verdana</vt:lpstr>
      <vt:lpstr>Office</vt:lpstr>
      <vt:lpstr>Food</vt:lpstr>
      <vt:lpstr>What is digital trace data and how do we collect it?</vt:lpstr>
      <vt:lpstr>Game plan</vt:lpstr>
      <vt:lpstr>What is digital trace data?</vt:lpstr>
      <vt:lpstr>What is digital trace data?</vt:lpstr>
      <vt:lpstr>Benefits and issues of digital trace data</vt:lpstr>
      <vt:lpstr>Benefits and issues of digital trace data</vt:lpstr>
      <vt:lpstr>Collecting digital trace data</vt:lpstr>
      <vt:lpstr>API Intro</vt:lpstr>
      <vt:lpstr>What is an API</vt:lpstr>
      <vt:lpstr>What is an API</vt:lpstr>
      <vt:lpstr>How do we make an order?</vt:lpstr>
      <vt:lpstr>What is an URL</vt:lpstr>
      <vt:lpstr>What is an URL</vt:lpstr>
      <vt:lpstr>How do we know which queries to use?</vt:lpstr>
      <vt:lpstr>API Authentification</vt:lpstr>
      <vt:lpstr>API Authentification</vt:lpstr>
      <vt:lpstr>API call, example with httr</vt:lpstr>
      <vt:lpstr>API response</vt:lpstr>
      <vt:lpstr>PowerPoint Presentation</vt:lpstr>
      <vt:lpstr>Web Scraping Intro</vt:lpstr>
      <vt:lpstr>What is web scraping</vt:lpstr>
      <vt:lpstr>But how?</vt:lpstr>
      <vt:lpstr>Background Info: HTML</vt:lpstr>
      <vt:lpstr>Background Info: HTML</vt:lpstr>
      <vt:lpstr>Background Info: HTML</vt:lpstr>
      <vt:lpstr>Background Info: HTML</vt:lpstr>
      <vt:lpstr>Background Info: HTML</vt:lpstr>
      <vt:lpstr>But how?</vt:lpstr>
      <vt:lpstr>Targeting HTML Elements (with rvest)</vt:lpstr>
      <vt:lpstr>Extracting HTML Elements (with rvest)</vt:lpstr>
      <vt:lpstr>One last note on limits</vt:lpstr>
      <vt:lpstr>Tasks</vt:lpstr>
      <vt:lpstr>(R)Selenium</vt:lpstr>
      <vt:lpstr>RSelenium Installation</vt:lpstr>
      <vt:lpstr>RSelenium setup, MAC</vt:lpstr>
      <vt:lpstr>Tasks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Armin Sauermann</dc:creator>
  <cp:lastModifiedBy>Armin</cp:lastModifiedBy>
  <cp:revision>115</cp:revision>
  <dcterms:created xsi:type="dcterms:W3CDTF">2023-06-02T12:45:42Z</dcterms:created>
  <dcterms:modified xsi:type="dcterms:W3CDTF">2023-07-04T08:40:56Z</dcterms:modified>
</cp:coreProperties>
</file>