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2" r:id="rId4"/>
    <p:sldId id="266" r:id="rId5"/>
    <p:sldId id="267" r:id="rId6"/>
    <p:sldId id="261" r:id="rId7"/>
    <p:sldId id="270" r:id="rId8"/>
    <p:sldId id="258" r:id="rId9"/>
    <p:sldId id="260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8"/>
  </p:normalViewPr>
  <p:slideViewPr>
    <p:cSldViewPr snapToGrid="0">
      <p:cViewPr varScale="1">
        <p:scale>
          <a:sx n="117" d="100"/>
          <a:sy n="11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8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3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3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2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0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9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1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July 18,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08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5.sv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9.sv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D0606639-EB67-91FA-83C3-0F210E95C9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850" b="2333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71442-CCC3-8160-2678-D08238443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Abortion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6D4B3-6D7F-2CE2-E52C-E8E26DFE3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2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4F08-3305-8E1F-7903-D479FEB2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9582-DD9D-8E7A-8412-B855D72F0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95528"/>
            <a:ext cx="10241280" cy="52760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9773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9E04-FFB1-B329-7E7F-59A5D250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Valence FOX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1E155-131A-C4FE-A55B-18AD72C9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8A2E57-4C32-6694-6FAA-1907CE3A5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837" y="2167872"/>
            <a:ext cx="3614326" cy="384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8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AA83-3A45-736C-BBFE-0294B297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Project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98FB-116E-2014-C5A5-E9E50377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Differences in the content, by newspaper outlets and gender of the authors</a:t>
            </a:r>
          </a:p>
          <a:p>
            <a:r>
              <a:rPr lang="en-US" dirty="0"/>
              <a:t>~6,500 articles scraped from CNN, Fox News, Federalist, Mother Jones, Vox, TIME, Zeit</a:t>
            </a:r>
          </a:p>
        </p:txBody>
      </p:sp>
      <p:pic>
        <p:nvPicPr>
          <p:cNvPr id="1026" name="Picture 2" descr="Die Zeit ist „World's Best-Designed Newspaper“: Die Zeitungen">
            <a:extLst>
              <a:ext uri="{FF2B5EF4-FFF2-40B4-BE49-F238E27FC236}">
                <a16:creationId xmlns:a16="http://schemas.microsoft.com/office/drawing/2014/main" id="{F96166B4-253C-2915-7F99-EECA07582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95" b="26039"/>
          <a:stretch/>
        </p:blipFill>
        <p:spPr bwMode="auto">
          <a:xfrm>
            <a:off x="965502" y="3933603"/>
            <a:ext cx="2248413" cy="43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NN International – Wikipedia">
            <a:extLst>
              <a:ext uri="{FF2B5EF4-FFF2-40B4-BE49-F238E27FC236}">
                <a16:creationId xmlns:a16="http://schemas.microsoft.com/office/drawing/2014/main" id="{9CADDCBE-0ABD-23BF-4EE6-268954D0D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227" y="4016313"/>
            <a:ext cx="697357" cy="6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ox - YouTube">
            <a:extLst>
              <a:ext uri="{FF2B5EF4-FFF2-40B4-BE49-F238E27FC236}">
                <a16:creationId xmlns:a16="http://schemas.microsoft.com/office/drawing/2014/main" id="{50EF8802-8844-EE56-1954-DA8F431F0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799" y="3236246"/>
            <a:ext cx="697357" cy="6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x News - Daily Breaking News - Apps on Google Play">
            <a:extLst>
              <a:ext uri="{FF2B5EF4-FFF2-40B4-BE49-F238E27FC236}">
                <a16:creationId xmlns:a16="http://schemas.microsoft.com/office/drawing/2014/main" id="{776E1E44-F4A4-F036-54F4-6C03FD8A4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4" r="25512"/>
          <a:stretch/>
        </p:blipFill>
        <p:spPr bwMode="auto">
          <a:xfrm>
            <a:off x="7417482" y="5250317"/>
            <a:ext cx="945674" cy="94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AC4CE46-E69F-2953-576A-F51DA1591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137" y="3429000"/>
            <a:ext cx="1089296" cy="3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C05F3F4-A489-36C4-9D78-387FF5225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20" y="5097404"/>
            <a:ext cx="1234937" cy="36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ther-jones-logo-square - Adoptee Rights Law Center">
            <a:extLst>
              <a:ext uri="{FF2B5EF4-FFF2-40B4-BE49-F238E27FC236}">
                <a16:creationId xmlns:a16="http://schemas.microsoft.com/office/drawing/2014/main" id="{FC84E548-ED24-1401-A85B-E28466A3E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04" b="38170"/>
          <a:stretch/>
        </p:blipFill>
        <p:spPr bwMode="auto">
          <a:xfrm>
            <a:off x="9441155" y="4207855"/>
            <a:ext cx="1477315" cy="36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41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01FF-2341-AB2E-29E4-C62C0D3D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 err="1"/>
              <a:t>Wordclouds</a:t>
            </a:r>
            <a:endParaRPr lang="en-US" dirty="0"/>
          </a:p>
        </p:txBody>
      </p:sp>
      <p:pic>
        <p:nvPicPr>
          <p:cNvPr id="5" name="Content Placeholder 4" descr="A red and blue text on a white background&#10;&#10;Description automatically generated">
            <a:extLst>
              <a:ext uri="{FF2B5EF4-FFF2-40B4-BE49-F238E27FC236}">
                <a16:creationId xmlns:a16="http://schemas.microsoft.com/office/drawing/2014/main" id="{3A05A84E-FF75-980E-B3E3-D3D4FED45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316" y="2112963"/>
            <a:ext cx="4333057" cy="3959225"/>
          </a:xfrm>
        </p:spPr>
      </p:pic>
      <p:pic>
        <p:nvPicPr>
          <p:cNvPr id="7" name="Picture 8" descr="Fox News - Daily Breaking News - Apps on Google Play">
            <a:extLst>
              <a:ext uri="{FF2B5EF4-FFF2-40B4-BE49-F238E27FC236}">
                <a16:creationId xmlns:a16="http://schemas.microsoft.com/office/drawing/2014/main" id="{77A64DC1-804F-B72D-6A20-41943011D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4" r="25512"/>
          <a:stretch/>
        </p:blipFill>
        <p:spPr bwMode="auto">
          <a:xfrm>
            <a:off x="538609" y="3429000"/>
            <a:ext cx="945674" cy="94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54C4465-942C-C376-964B-766D441FE5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153" t="27953" r="30536" b="25565"/>
          <a:stretch/>
        </p:blipFill>
        <p:spPr>
          <a:xfrm>
            <a:off x="6634541" y="2628900"/>
            <a:ext cx="3566657" cy="3464753"/>
          </a:xfrm>
          <a:prstGeom prst="rect">
            <a:avLst/>
          </a:prstGeom>
        </p:spPr>
      </p:pic>
      <p:pic>
        <p:nvPicPr>
          <p:cNvPr id="9" name="Picture 4" descr="CNN International – Wikipedia">
            <a:extLst>
              <a:ext uri="{FF2B5EF4-FFF2-40B4-BE49-F238E27FC236}">
                <a16:creationId xmlns:a16="http://schemas.microsoft.com/office/drawing/2014/main" id="{29DCED2E-E754-647E-BD1F-C7A9639B4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272" y="3552486"/>
            <a:ext cx="697357" cy="6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00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8F97-BF4B-1109-CE6F-46C2351A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 err="1"/>
              <a:t>Keyness</a:t>
            </a:r>
            <a:endParaRPr lang="en-US" dirty="0"/>
          </a:p>
        </p:txBody>
      </p:sp>
      <p:pic>
        <p:nvPicPr>
          <p:cNvPr id="9" name="Picture 8" descr="A graph with blue and grey bars&#10;&#10;Description automatically generated">
            <a:extLst>
              <a:ext uri="{FF2B5EF4-FFF2-40B4-BE49-F238E27FC236}">
                <a16:creationId xmlns:a16="http://schemas.microsoft.com/office/drawing/2014/main" id="{C77AA1D0-DEB1-4CF1-C203-9C9840B5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51311"/>
            <a:ext cx="4348719" cy="3711161"/>
          </a:xfrm>
          <a:prstGeom prst="rect">
            <a:avLst/>
          </a:prstGeom>
        </p:spPr>
      </p:pic>
      <p:pic>
        <p:nvPicPr>
          <p:cNvPr id="10" name="Picture 8" descr="Fox News - Daily Breaking News - Apps on Google Play">
            <a:extLst>
              <a:ext uri="{FF2B5EF4-FFF2-40B4-BE49-F238E27FC236}">
                <a16:creationId xmlns:a16="http://schemas.microsoft.com/office/drawing/2014/main" id="{1D0C9748-04F9-EC16-3C9E-0658B1507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4" r="25512"/>
          <a:stretch/>
        </p:blipFill>
        <p:spPr bwMode="auto">
          <a:xfrm>
            <a:off x="266900" y="3707341"/>
            <a:ext cx="945674" cy="94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4" descr="A graph with blue and grey bars&#10;&#10;Description automatically generated">
            <a:extLst>
              <a:ext uri="{FF2B5EF4-FFF2-40B4-BE49-F238E27FC236}">
                <a16:creationId xmlns:a16="http://schemas.microsoft.com/office/drawing/2014/main" id="{8CFDA226-9DFB-7395-F973-EFBD26300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79345" y="2351311"/>
            <a:ext cx="4941055" cy="3705791"/>
          </a:xfrm>
        </p:spPr>
      </p:pic>
      <p:pic>
        <p:nvPicPr>
          <p:cNvPr id="12" name="Picture 4" descr="CNN International – Wikipedia">
            <a:extLst>
              <a:ext uri="{FF2B5EF4-FFF2-40B4-BE49-F238E27FC236}">
                <a16:creationId xmlns:a16="http://schemas.microsoft.com/office/drawing/2014/main" id="{C6B5A068-A847-7C22-2CDA-3EF2B351D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309" y="3707341"/>
            <a:ext cx="697357" cy="6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75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4C8B-C319-6772-765F-788D5558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GGPLOT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0679FBB-8D02-8851-9E6A-30D83D9EC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6569" y="1983190"/>
            <a:ext cx="3355009" cy="3819723"/>
          </a:xfrm>
          <a:prstGeom prst="rect">
            <a:avLst/>
          </a:prstGeom>
        </p:spPr>
      </p:pic>
      <p:pic>
        <p:nvPicPr>
          <p:cNvPr id="8" name="Picture 4" descr="CNN International – Wikipedia">
            <a:extLst>
              <a:ext uri="{FF2B5EF4-FFF2-40B4-BE49-F238E27FC236}">
                <a16:creationId xmlns:a16="http://schemas.microsoft.com/office/drawing/2014/main" id="{1244CC7B-E147-6DC2-3C26-9F83335C5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47" y="5936838"/>
            <a:ext cx="697357" cy="6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21A98C1-85CE-14F8-5321-BBDD12EE29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429" y="1831898"/>
            <a:ext cx="3557368" cy="3971015"/>
          </a:xfrm>
          <a:prstGeom prst="rect">
            <a:avLst/>
          </a:prstGeom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0771E1A8-BEB5-1207-5210-1849DD8CA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18" y="5936838"/>
            <a:ext cx="1234937" cy="36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mother-jones-logo-square - Adoptee Rights Law Center">
            <a:extLst>
              <a:ext uri="{FF2B5EF4-FFF2-40B4-BE49-F238E27FC236}">
                <a16:creationId xmlns:a16="http://schemas.microsoft.com/office/drawing/2014/main" id="{76F592E6-2EA5-9BFD-A7E1-9A6ADB879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04" b="38170"/>
          <a:stretch/>
        </p:blipFill>
        <p:spPr bwMode="auto">
          <a:xfrm>
            <a:off x="9441155" y="6074774"/>
            <a:ext cx="1477315" cy="36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0D3B098-3D2B-4BAE-7F88-F48DA9C233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05765" y="1831898"/>
            <a:ext cx="3632289" cy="40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4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911-9DB6-E8B1-133F-CC328AC8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Cluster Plot K-Means</a:t>
            </a:r>
          </a:p>
        </p:txBody>
      </p:sp>
      <p:pic>
        <p:nvPicPr>
          <p:cNvPr id="5" name="Content Placeholder 4" descr="A graph of a cluster plot&#10;&#10;Description automatically generated">
            <a:extLst>
              <a:ext uri="{FF2B5EF4-FFF2-40B4-BE49-F238E27FC236}">
                <a16:creationId xmlns:a16="http://schemas.microsoft.com/office/drawing/2014/main" id="{6BF075B5-3F09-8266-9FBB-52674F617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04704"/>
            <a:ext cx="3211830" cy="2934730"/>
          </a:xfrm>
        </p:spPr>
      </p:pic>
      <p:pic>
        <p:nvPicPr>
          <p:cNvPr id="7" name="Picture 6" descr="A graph with different colored shapes&#10;&#10;Description automatically generated">
            <a:extLst>
              <a:ext uri="{FF2B5EF4-FFF2-40B4-BE49-F238E27FC236}">
                <a16:creationId xmlns:a16="http://schemas.microsoft.com/office/drawing/2014/main" id="{92DDFFCF-AB52-1D66-26C1-CFE5F3EF2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16" y="2288013"/>
            <a:ext cx="3624241" cy="3311561"/>
          </a:xfrm>
          <a:prstGeom prst="rect">
            <a:avLst/>
          </a:prstGeom>
        </p:spPr>
      </p:pic>
      <p:pic>
        <p:nvPicPr>
          <p:cNvPr id="13" name="Picture 8" descr="Fox News - Daily Breaking News - Apps on Google Play">
            <a:extLst>
              <a:ext uri="{FF2B5EF4-FFF2-40B4-BE49-F238E27FC236}">
                <a16:creationId xmlns:a16="http://schemas.microsoft.com/office/drawing/2014/main" id="{27B88512-F1C7-F9FF-7CC7-4278A17E6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4" r="25512"/>
          <a:stretch/>
        </p:blipFill>
        <p:spPr bwMode="auto">
          <a:xfrm>
            <a:off x="9704310" y="3471273"/>
            <a:ext cx="945674" cy="94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24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F9E4-1E57-D287-EDA2-BEEF7B35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LDA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A13460-9AAE-7474-EA03-1671EDC41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058901"/>
              </p:ext>
            </p:extLst>
          </p:nvPr>
        </p:nvGraphicFramePr>
        <p:xfrm>
          <a:off x="45720" y="2539701"/>
          <a:ext cx="5541356" cy="3207850"/>
        </p:xfrm>
        <a:graphic>
          <a:graphicData uri="http://schemas.openxmlformats.org/drawingml/2006/table">
            <a:tbl>
              <a:tblPr/>
              <a:tblGrid>
                <a:gridCol w="1385339">
                  <a:extLst>
                    <a:ext uri="{9D8B030D-6E8A-4147-A177-3AD203B41FA5}">
                      <a16:colId xmlns:a16="http://schemas.microsoft.com/office/drawing/2014/main" val="1928098451"/>
                    </a:ext>
                  </a:extLst>
                </a:gridCol>
                <a:gridCol w="1385339">
                  <a:extLst>
                    <a:ext uri="{9D8B030D-6E8A-4147-A177-3AD203B41FA5}">
                      <a16:colId xmlns:a16="http://schemas.microsoft.com/office/drawing/2014/main" val="1049161957"/>
                    </a:ext>
                  </a:extLst>
                </a:gridCol>
                <a:gridCol w="1385339">
                  <a:extLst>
                    <a:ext uri="{9D8B030D-6E8A-4147-A177-3AD203B41FA5}">
                      <a16:colId xmlns:a16="http://schemas.microsoft.com/office/drawing/2014/main" val="1628305742"/>
                    </a:ext>
                  </a:extLst>
                </a:gridCol>
                <a:gridCol w="1385339">
                  <a:extLst>
                    <a:ext uri="{9D8B030D-6E8A-4147-A177-3AD203B41FA5}">
                      <a16:colId xmlns:a16="http://schemas.microsoft.com/office/drawing/2014/main" val="1556395633"/>
                    </a:ext>
                  </a:extLst>
                </a:gridCol>
              </a:tblGrid>
              <a:tr h="28638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women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planned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court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323594"/>
                  </a:ext>
                </a:extLst>
              </a:tr>
              <a:tr h="28638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women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state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102249"/>
                  </a:ext>
                </a:extLst>
              </a:tr>
              <a:tr h="28638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one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parenthood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law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705998"/>
                  </a:ext>
                </a:extLst>
              </a:tr>
              <a:tr h="28638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pro-life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states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643460"/>
                  </a:ext>
                </a:extLst>
              </a:tr>
              <a:tr h="28638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people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medical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pro-life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261439"/>
                  </a:ext>
                </a:extLst>
              </a:tr>
              <a:tr h="28638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child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care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roe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736498"/>
                  </a:ext>
                </a:extLst>
              </a:tr>
              <a:tr h="28638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pregnancy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democrats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088494"/>
                  </a:ext>
                </a:extLst>
              </a:tr>
              <a:tr h="28638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even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percent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supreme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865118"/>
                  </a:ext>
                </a:extLst>
              </a:tr>
              <a:tr h="28638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human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clinics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right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292739"/>
                  </a:ext>
                </a:extLst>
              </a:tr>
              <a:tr h="28638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baby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clinic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bill</a:t>
                      </a:r>
                    </a:p>
                  </a:txBody>
                  <a:tcPr marL="15985" marR="15985" marT="15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3228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880B89-D3F5-9E49-FFA3-C05B59897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37354"/>
              </p:ext>
            </p:extLst>
          </p:nvPr>
        </p:nvGraphicFramePr>
        <p:xfrm>
          <a:off x="6624160" y="2539701"/>
          <a:ext cx="4862988" cy="3207850"/>
        </p:xfrm>
        <a:graphic>
          <a:graphicData uri="http://schemas.openxmlformats.org/drawingml/2006/table">
            <a:tbl>
              <a:tblPr/>
              <a:tblGrid>
                <a:gridCol w="1215747">
                  <a:extLst>
                    <a:ext uri="{9D8B030D-6E8A-4147-A177-3AD203B41FA5}">
                      <a16:colId xmlns:a16="http://schemas.microsoft.com/office/drawing/2014/main" val="2415542775"/>
                    </a:ext>
                  </a:extLst>
                </a:gridCol>
                <a:gridCol w="1215747">
                  <a:extLst>
                    <a:ext uri="{9D8B030D-6E8A-4147-A177-3AD203B41FA5}">
                      <a16:colId xmlns:a16="http://schemas.microsoft.com/office/drawing/2014/main" val="1243643729"/>
                    </a:ext>
                  </a:extLst>
                </a:gridCol>
                <a:gridCol w="1215747">
                  <a:extLst>
                    <a:ext uri="{9D8B030D-6E8A-4147-A177-3AD203B41FA5}">
                      <a16:colId xmlns:a16="http://schemas.microsoft.com/office/drawing/2014/main" val="2982284715"/>
                    </a:ext>
                  </a:extLst>
                </a:gridCol>
                <a:gridCol w="1215747">
                  <a:extLst>
                    <a:ext uri="{9D8B030D-6E8A-4147-A177-3AD203B41FA5}">
                      <a16:colId xmlns:a16="http://schemas.microsoft.com/office/drawing/2014/main" val="2938969977"/>
                    </a:ext>
                  </a:extLst>
                </a:gridCol>
              </a:tblGrid>
              <a:tr h="32078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news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women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361865"/>
                  </a:ext>
                </a:extLst>
              </a:tr>
              <a:tr h="32078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clinic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168438"/>
                  </a:ext>
                </a:extLst>
              </a:tr>
              <a:tr h="32078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peopl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news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209980"/>
                  </a:ext>
                </a:extLst>
              </a:tr>
              <a:tr h="32078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760772"/>
                  </a:ext>
                </a:extLst>
              </a:tr>
              <a:tr h="32078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pill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817768"/>
                  </a:ext>
                </a:extLst>
              </a:tr>
              <a:tr h="32078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democrat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drug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551002"/>
                  </a:ext>
                </a:extLst>
              </a:tr>
              <a:tr h="32078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trump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mifepriston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663597"/>
                  </a:ext>
                </a:extLst>
              </a:tr>
              <a:tr h="32078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worker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restrict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40434"/>
                  </a:ext>
                </a:extLst>
              </a:tr>
              <a:tr h="32078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588854"/>
                  </a:ext>
                </a:extLst>
              </a:tr>
              <a:tr h="32078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presid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it‚Äô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850883"/>
                  </a:ext>
                </a:extLst>
              </a:tr>
            </a:tbl>
          </a:graphicData>
        </a:graphic>
      </p:graphicFrame>
      <p:pic>
        <p:nvPicPr>
          <p:cNvPr id="6" name="Picture 8" descr="Fox News - Daily Breaking News - Apps on Google Play">
            <a:extLst>
              <a:ext uri="{FF2B5EF4-FFF2-40B4-BE49-F238E27FC236}">
                <a16:creationId xmlns:a16="http://schemas.microsoft.com/office/drawing/2014/main" id="{7917FA04-D00A-F330-7F1F-C14D73ED4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4" r="25512"/>
          <a:stretch/>
        </p:blipFill>
        <p:spPr bwMode="auto">
          <a:xfrm>
            <a:off x="9055654" y="5878590"/>
            <a:ext cx="663528" cy="66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CF3E58F6-D41E-F97A-C463-8F6FB15E7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830" y="5833872"/>
            <a:ext cx="1234937" cy="36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29F8E9-5372-D0B1-8219-9C69BE3974A3}"/>
              </a:ext>
            </a:extLst>
          </p:cNvPr>
          <p:cNvSpPr txBox="1"/>
          <p:nvPr/>
        </p:nvSpPr>
        <p:spPr>
          <a:xfrm>
            <a:off x="1073336" y="2123256"/>
            <a:ext cx="1335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Women’s choice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C6541-74C4-C451-AE2F-5A4C72F70B90}"/>
              </a:ext>
            </a:extLst>
          </p:cNvPr>
          <p:cNvSpPr txBox="1"/>
          <p:nvPr/>
        </p:nvSpPr>
        <p:spPr>
          <a:xfrm>
            <a:off x="2848036" y="2123604"/>
            <a:ext cx="640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Health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18E3E-525E-4C6E-8F3C-A9B8C3A27E04}"/>
              </a:ext>
            </a:extLst>
          </p:cNvPr>
          <p:cNvSpPr txBox="1"/>
          <p:nvPr/>
        </p:nvSpPr>
        <p:spPr>
          <a:xfrm>
            <a:off x="4162486" y="2123604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Law/justice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BF91C-B30E-5160-7AF3-DD4C4E645BCA}"/>
              </a:ext>
            </a:extLst>
          </p:cNvPr>
          <p:cNvSpPr txBox="1"/>
          <p:nvPr/>
        </p:nvSpPr>
        <p:spPr>
          <a:xfrm>
            <a:off x="7640254" y="2123256"/>
            <a:ext cx="741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Politics?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028D7-F7AE-8DD7-FFE9-1104D3A8E281}"/>
              </a:ext>
            </a:extLst>
          </p:cNvPr>
          <p:cNvSpPr txBox="1"/>
          <p:nvPr/>
        </p:nvSpPr>
        <p:spPr>
          <a:xfrm>
            <a:off x="8848786" y="2123604"/>
            <a:ext cx="1343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Women’s rights?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EA9F5C-096D-B9BD-2745-FDBB08093D55}"/>
              </a:ext>
            </a:extLst>
          </p:cNvPr>
          <p:cNvSpPr txBox="1"/>
          <p:nvPr/>
        </p:nvSpPr>
        <p:spPr>
          <a:xfrm>
            <a:off x="10212429" y="2123604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Law/justice</a:t>
            </a:r>
          </a:p>
        </p:txBody>
      </p:sp>
    </p:spTree>
    <p:extLst>
      <p:ext uri="{BB962C8B-B14F-4D97-AF65-F5344CB8AC3E}">
        <p14:creationId xmlns:p14="http://schemas.microsoft.com/office/powerpoint/2010/main" val="208143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EDC1-2799-5CC8-13A3-1D8FCD85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you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9D06-C80C-E5CC-F84C-0AAE5148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6595110" cy="42999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400" b="1" dirty="0"/>
              <a:t>Web scraping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Scraping websites that use lots of JavaScript (e.g. Fox News, VOX)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Selecting blocks without unique identifiers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Had to collect URLs in batches since the “next” button wouldn’t work after p. 5</a:t>
            </a:r>
          </a:p>
          <a:p>
            <a:pPr marL="0" indent="0">
              <a:buNone/>
            </a:pPr>
            <a:r>
              <a:rPr lang="en-US" sz="1400" b="1" dirty="0"/>
              <a:t>Pre-processing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Assigning gender to authors with less common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German language: Many more </a:t>
            </a:r>
            <a:r>
              <a:rPr lang="en-US" sz="1400" dirty="0" err="1"/>
              <a:t>stopwords</a:t>
            </a:r>
            <a:r>
              <a:rPr lang="en-US" sz="1400" dirty="0"/>
              <a:t> in the German language, Umlaut (i.e., </a:t>
            </a:r>
            <a:r>
              <a:rPr lang="en-US" sz="1400" dirty="0" err="1"/>
              <a:t>ä</a:t>
            </a:r>
            <a:r>
              <a:rPr lang="en-US" sz="1400" dirty="0"/>
              <a:t>, </a:t>
            </a:r>
            <a:r>
              <a:rPr lang="en-US" sz="1400" dirty="0" err="1"/>
              <a:t>ü</a:t>
            </a:r>
            <a:r>
              <a:rPr lang="en-US" sz="1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Making sense of features and adjusting </a:t>
            </a:r>
            <a:r>
              <a:rPr lang="en-US" sz="1400" dirty="0" err="1"/>
              <a:t>stopwords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Lots of time spent on plot output and saving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Ambiguous results (e.g. valence analysis)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644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8E85-F016-79E7-DB40-6612F4B6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for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FBAD-7663-962E-8AA9-E10596D5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Collaborate in one code document?</a:t>
            </a:r>
          </a:p>
          <a:p>
            <a:r>
              <a:rPr lang="en-US" dirty="0"/>
              <a:t>Unify datasets early on</a:t>
            </a:r>
          </a:p>
          <a:p>
            <a:r>
              <a:rPr lang="en-US" dirty="0"/>
              <a:t>Make plot output process more efficient</a:t>
            </a:r>
          </a:p>
          <a:p>
            <a:r>
              <a:rPr lang="en-US" dirty="0"/>
              <a:t>Not all analyses make sense</a:t>
            </a:r>
          </a:p>
        </p:txBody>
      </p:sp>
    </p:spTree>
    <p:extLst>
      <p:ext uri="{BB962C8B-B14F-4D97-AF65-F5344CB8AC3E}">
        <p14:creationId xmlns:p14="http://schemas.microsoft.com/office/powerpoint/2010/main" val="415386088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280</Words>
  <Application>Microsoft Macintosh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 Narrow</vt:lpstr>
      <vt:lpstr>Arial</vt:lpstr>
      <vt:lpstr>Avenir Next LT Pro</vt:lpstr>
      <vt:lpstr>GradientRiseVTI</vt:lpstr>
      <vt:lpstr>Abortion</vt:lpstr>
      <vt:lpstr>Summary of Project and Findings</vt:lpstr>
      <vt:lpstr>Results Wordclouds</vt:lpstr>
      <vt:lpstr>Results Keyness</vt:lpstr>
      <vt:lpstr>RESULTS GGPLOT</vt:lpstr>
      <vt:lpstr>Results Cluster Plot K-Means</vt:lpstr>
      <vt:lpstr>Topics LDA</vt:lpstr>
      <vt:lpstr>Problems you encountered</vt:lpstr>
      <vt:lpstr>Learnings for next time</vt:lpstr>
      <vt:lpstr>PowerPoint Presentation</vt:lpstr>
      <vt:lpstr>Valence FOX NEWS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 D.</dc:creator>
  <cp:lastModifiedBy>Mai D.</cp:lastModifiedBy>
  <cp:revision>86</cp:revision>
  <dcterms:created xsi:type="dcterms:W3CDTF">2024-07-18T08:56:48Z</dcterms:created>
  <dcterms:modified xsi:type="dcterms:W3CDTF">2024-07-18T10:28:16Z</dcterms:modified>
</cp:coreProperties>
</file>