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8"/>
  </p:notesMasterIdLst>
  <p:sldIdLst>
    <p:sldId id="267" r:id="rId2"/>
    <p:sldId id="270" r:id="rId3"/>
    <p:sldId id="309" r:id="rId4"/>
    <p:sldId id="311" r:id="rId5"/>
    <p:sldId id="313" r:id="rId6"/>
    <p:sldId id="268" r:id="rId7"/>
    <p:sldId id="271" r:id="rId8"/>
    <p:sldId id="273" r:id="rId9"/>
    <p:sldId id="275" r:id="rId10"/>
    <p:sldId id="256" r:id="rId11"/>
    <p:sldId id="258" r:id="rId12"/>
    <p:sldId id="282" r:id="rId13"/>
    <p:sldId id="289" r:id="rId14"/>
    <p:sldId id="283" r:id="rId15"/>
    <p:sldId id="298" r:id="rId16"/>
    <p:sldId id="300" r:id="rId17"/>
    <p:sldId id="285" r:id="rId18"/>
    <p:sldId id="286" r:id="rId19"/>
    <p:sldId id="284" r:id="rId20"/>
    <p:sldId id="306" r:id="rId21"/>
    <p:sldId id="294" r:id="rId22"/>
    <p:sldId id="301" r:id="rId23"/>
    <p:sldId id="312" r:id="rId24"/>
    <p:sldId id="280" r:id="rId25"/>
    <p:sldId id="281" r:id="rId26"/>
    <p:sldId id="259" r:id="rId27"/>
    <p:sldId id="260" r:id="rId28"/>
    <p:sldId id="307" r:id="rId29"/>
    <p:sldId id="262" r:id="rId30"/>
    <p:sldId id="277" r:id="rId31"/>
    <p:sldId id="263" r:id="rId32"/>
    <p:sldId id="290" r:id="rId33"/>
    <p:sldId id="278" r:id="rId34"/>
    <p:sldId id="279" r:id="rId35"/>
    <p:sldId id="295" r:id="rId36"/>
    <p:sldId id="26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showGuides="1">
      <p:cViewPr varScale="1">
        <p:scale>
          <a:sx n="77" d="100"/>
          <a:sy n="77" d="100"/>
        </p:scale>
        <p:origin x="826" y="67"/>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9FC49-2A21-438B-8E6C-C35816EB6680}" type="datetimeFigureOut">
              <a:rPr lang="de-DE" smtClean="0"/>
              <a:t>08.07.2024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123BD-A7E6-4287-AE4A-71E575CAC1D4}" type="slidenum">
              <a:rPr lang="de-DE" smtClean="0"/>
              <a:t>‹#›</a:t>
            </a:fld>
            <a:endParaRPr lang="de-DE"/>
          </a:p>
        </p:txBody>
      </p:sp>
    </p:spTree>
    <p:extLst>
      <p:ext uri="{BB962C8B-B14F-4D97-AF65-F5344CB8AC3E}">
        <p14:creationId xmlns:p14="http://schemas.microsoft.com/office/powerpoint/2010/main" val="277345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A1BD76-9844-430C-BF30-2F6945F86223}" type="datetimeFigureOut">
              <a:rPr lang="de-DE" smtClean="0"/>
              <a:t>08.07.2024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8822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1BD76-9844-430C-BF30-2F6945F86223}" type="datetimeFigureOut">
              <a:rPr lang="de-DE" smtClean="0"/>
              <a:t>08.07.2024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43540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1BD76-9844-430C-BF30-2F6945F86223}" type="datetimeFigureOut">
              <a:rPr lang="de-DE" smtClean="0"/>
              <a:t>08.07.2024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84836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A1BD76-9844-430C-BF30-2F6945F86223}" type="datetimeFigureOut">
              <a:rPr lang="de-DE" smtClean="0"/>
              <a:t>08.07.2024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763240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A1BD76-9844-430C-BF30-2F6945F86223}" type="datetimeFigureOut">
              <a:rPr lang="de-DE" smtClean="0"/>
              <a:t>08.07.2024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96444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A1BD76-9844-430C-BF30-2F6945F86223}" type="datetimeFigureOut">
              <a:rPr lang="de-DE" smtClean="0"/>
              <a:t>08.07.2024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87219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A1BD76-9844-430C-BF30-2F6945F86223}" type="datetimeFigureOut">
              <a:rPr lang="de-DE" smtClean="0"/>
              <a:t>08.07.2024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15549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A1BD76-9844-430C-BF30-2F6945F86223}" type="datetimeFigureOut">
              <a:rPr lang="de-DE" smtClean="0"/>
              <a:t>08.07.2024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51529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1BD76-9844-430C-BF30-2F6945F86223}" type="datetimeFigureOut">
              <a:rPr lang="de-DE" smtClean="0"/>
              <a:t>08.07.2024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06864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A1BD76-9844-430C-BF30-2F6945F86223}" type="datetimeFigureOut">
              <a:rPr lang="de-DE" smtClean="0"/>
              <a:t>08.07.2024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94270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A1BD76-9844-430C-BF30-2F6945F86223}" type="datetimeFigureOut">
              <a:rPr lang="de-DE" smtClean="0"/>
              <a:t>08.07.2024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94369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1BD76-9844-430C-BF30-2F6945F86223}" type="datetimeFigureOut">
              <a:rPr lang="de-DE" smtClean="0"/>
              <a:t>08.07.2024</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7C640-AAA5-4F3F-AAC6-9A3AAC04CB5E}" type="slidenum">
              <a:rPr lang="de-DE" smtClean="0"/>
              <a:t>‹#›</a:t>
            </a:fld>
            <a:endParaRPr lang="de-DE"/>
          </a:p>
        </p:txBody>
      </p:sp>
    </p:spTree>
    <p:extLst>
      <p:ext uri="{BB962C8B-B14F-4D97-AF65-F5344CB8AC3E}">
        <p14:creationId xmlns:p14="http://schemas.microsoft.com/office/powerpoint/2010/main" val="17999176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pi.congress.go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pi.congress.gov/sign-up/" TargetMode="External"/><Relationship Id="rId2" Type="http://schemas.openxmlformats.org/officeDocument/2006/relationships/hyperlink" Target="https://dip.bundestag.de/%C3%BCber-dip/hilfe/ap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pi.congress.gov/" TargetMode="External"/><Relationship Id="rId2" Type="http://schemas.openxmlformats.org/officeDocument/2006/relationships/hyperlink" Target="file:///D:\SICSS_2024\sessions\day2_webdata\scripts\1_1_api_example.R" TargetMode="External"/><Relationship Id="rId1" Type="http://schemas.openxmlformats.org/officeDocument/2006/relationships/slideLayout" Target="../slideLayouts/slideLayout2.xml"/><Relationship Id="rId4" Type="http://schemas.openxmlformats.org/officeDocument/2006/relationships/hyperlink" Target="https://api.congress.gov/sign-u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mozilla.org/en-US/docs/Learn/HTML/Introduction_to_HTML/Getting_starte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spiegel.de/politik/deutschland/news-cdu-chef-friedrich-merz-und-die-gruenen-berliner-friedrichstrasse-putins-reich-a-aff057e5-4db6-4055-8d12-85cf8bc1fe2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jtr13.github.io/cc19/web-scraping-using-rve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webp"/></Relationships>
</file>

<file path=ppt/slides/_rels/slide5.xml.rels><?xml version="1.0" encoding="UTF-8" standalone="yes"?>
<Relationships xmlns="http://schemas.openxmlformats.org/package/2006/relationships"><Relationship Id="rId3" Type="http://schemas.openxmlformats.org/officeDocument/2006/relationships/hyperlink" Target="file:///D:\SICSS_2024\sessions\day2_webdata\script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C34C76-48A5-7C05-F987-1DAC4B58F98F}"/>
              </a:ext>
            </a:extLst>
          </p:cNvPr>
          <p:cNvSpPr>
            <a:spLocks noGrp="1"/>
          </p:cNvSpPr>
          <p:nvPr>
            <p:ph type="ctrTitle"/>
          </p:nvPr>
        </p:nvSpPr>
        <p:spPr/>
        <p:txBody>
          <a:bodyPr>
            <a:normAutofit/>
          </a:bodyPr>
          <a:lstStyle/>
          <a:p>
            <a:r>
              <a:rPr lang="de-DE" dirty="0" err="1">
                <a:latin typeface="Tahoma" panose="020B0604030504040204" pitchFamily="34" charset="0"/>
                <a:ea typeface="Tahoma" panose="020B0604030504040204" pitchFamily="34" charset="0"/>
                <a:cs typeface="Tahoma" panose="020B0604030504040204" pitchFamily="34" charset="0"/>
              </a:rPr>
              <a:t>What</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is</a:t>
            </a:r>
            <a:r>
              <a:rPr lang="de-DE" dirty="0">
                <a:latin typeface="Tahoma" panose="020B0604030504040204" pitchFamily="34" charset="0"/>
                <a:ea typeface="Tahoma" panose="020B0604030504040204" pitchFamily="34" charset="0"/>
                <a:cs typeface="Tahoma" panose="020B0604030504040204" pitchFamily="34" charset="0"/>
              </a:rPr>
              <a:t> digital </a:t>
            </a:r>
            <a:r>
              <a:rPr lang="de-DE" dirty="0" err="1">
                <a:latin typeface="Tahoma" panose="020B0604030504040204" pitchFamily="34" charset="0"/>
                <a:ea typeface="Tahoma" panose="020B0604030504040204" pitchFamily="34" charset="0"/>
                <a:cs typeface="Tahoma" panose="020B0604030504040204" pitchFamily="34" charset="0"/>
              </a:rPr>
              <a:t>trace</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data</a:t>
            </a:r>
            <a:r>
              <a:rPr lang="de-DE" dirty="0">
                <a:latin typeface="Tahoma" panose="020B0604030504040204" pitchFamily="34" charset="0"/>
                <a:ea typeface="Tahoma" panose="020B0604030504040204" pitchFamily="34" charset="0"/>
                <a:cs typeface="Tahoma" panose="020B0604030504040204" pitchFamily="34" charset="0"/>
              </a:rPr>
              <a:t> and </a:t>
            </a:r>
            <a:r>
              <a:rPr lang="de-DE" dirty="0" err="1">
                <a:latin typeface="Tahoma" panose="020B0604030504040204" pitchFamily="34" charset="0"/>
                <a:ea typeface="Tahoma" panose="020B0604030504040204" pitchFamily="34" charset="0"/>
                <a:cs typeface="Tahoma" panose="020B0604030504040204" pitchFamily="34" charset="0"/>
              </a:rPr>
              <a:t>how</a:t>
            </a:r>
            <a:r>
              <a:rPr lang="de-DE" dirty="0">
                <a:latin typeface="Tahoma" panose="020B0604030504040204" pitchFamily="34" charset="0"/>
                <a:ea typeface="Tahoma" panose="020B0604030504040204" pitchFamily="34" charset="0"/>
                <a:cs typeface="Tahoma" panose="020B0604030504040204" pitchFamily="34" charset="0"/>
              </a:rPr>
              <a:t> do </a:t>
            </a:r>
            <a:r>
              <a:rPr lang="de-DE" dirty="0" err="1">
                <a:latin typeface="Tahoma" panose="020B0604030504040204" pitchFamily="34" charset="0"/>
                <a:ea typeface="Tahoma" panose="020B0604030504040204" pitchFamily="34" charset="0"/>
                <a:cs typeface="Tahoma" panose="020B0604030504040204" pitchFamily="34" charset="0"/>
              </a:rPr>
              <a:t>we</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collect</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it</a:t>
            </a:r>
            <a:r>
              <a:rPr lang="de-DE"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Subtitle 4">
            <a:extLst>
              <a:ext uri="{FF2B5EF4-FFF2-40B4-BE49-F238E27FC236}">
                <a16:creationId xmlns:a16="http://schemas.microsoft.com/office/drawing/2014/main" id="{82CA05FB-0161-905E-D574-A1464D3086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1219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77B47-4460-405A-9F15-B50A8C88F71C}"/>
              </a:ext>
            </a:extLst>
          </p:cNvPr>
          <p:cNvSpPr>
            <a:spLocks noGrp="1"/>
          </p:cNvSpPr>
          <p:nvPr>
            <p:ph type="ctrTitle"/>
          </p:nvPr>
        </p:nvSpPr>
        <p:spPr/>
        <p:txBody>
          <a:bodyPr/>
          <a:lstStyle/>
          <a:p>
            <a:r>
              <a:rPr lang="de-DE" dirty="0"/>
              <a:t>API Intro</a:t>
            </a:r>
          </a:p>
        </p:txBody>
      </p:sp>
      <p:sp>
        <p:nvSpPr>
          <p:cNvPr id="3" name="Untertitel 2">
            <a:extLst>
              <a:ext uri="{FF2B5EF4-FFF2-40B4-BE49-F238E27FC236}">
                <a16:creationId xmlns:a16="http://schemas.microsoft.com/office/drawing/2014/main" id="{6E7014FE-6FAB-4035-A95B-2C85E1E9710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38606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API</a:t>
            </a:r>
          </a:p>
        </p:txBody>
      </p:sp>
      <p:sp>
        <p:nvSpPr>
          <p:cNvPr id="3" name="Inhaltsplatzhalter 2">
            <a:extLst>
              <a:ext uri="{FF2B5EF4-FFF2-40B4-BE49-F238E27FC236}">
                <a16:creationId xmlns:a16="http://schemas.microsoft.com/office/drawing/2014/main" id="{FBC5648F-BD97-40F7-946D-1257EA6D722F}"/>
              </a:ext>
            </a:extLst>
          </p:cNvPr>
          <p:cNvSpPr>
            <a:spLocks noGrp="1"/>
          </p:cNvSpPr>
          <p:nvPr>
            <p:ph idx="1"/>
          </p:nvPr>
        </p:nvSpPr>
        <p:spPr/>
        <p:txBody>
          <a:bodyPr/>
          <a:lstStyle/>
          <a:p>
            <a:r>
              <a:rPr lang="de-DE" dirty="0" err="1"/>
              <a:t>Aplication</a:t>
            </a:r>
            <a:r>
              <a:rPr lang="de-DE" dirty="0"/>
              <a:t> </a:t>
            </a:r>
            <a:r>
              <a:rPr lang="de-DE" dirty="0" err="1"/>
              <a:t>Programming</a:t>
            </a:r>
            <a:r>
              <a:rPr lang="de-DE" dirty="0"/>
              <a:t> Interface</a:t>
            </a:r>
          </a:p>
          <a:p>
            <a:r>
              <a:rPr lang="de-DE" dirty="0"/>
              <a:t>An interface </a:t>
            </a:r>
            <a:r>
              <a:rPr lang="de-DE" dirty="0" err="1"/>
              <a:t>provided</a:t>
            </a:r>
            <a:r>
              <a:rPr lang="de-DE" dirty="0"/>
              <a:t> </a:t>
            </a:r>
            <a:r>
              <a:rPr lang="de-DE" dirty="0" err="1"/>
              <a:t>by</a:t>
            </a:r>
            <a:r>
              <a:rPr lang="de-DE" dirty="0"/>
              <a:t> </a:t>
            </a:r>
            <a:r>
              <a:rPr lang="de-DE" dirty="0" err="1"/>
              <a:t>the</a:t>
            </a:r>
            <a:r>
              <a:rPr lang="de-DE" dirty="0"/>
              <a:t> </a:t>
            </a:r>
            <a:r>
              <a:rPr lang="de-DE" dirty="0" err="1"/>
              <a:t>data</a:t>
            </a:r>
            <a:r>
              <a:rPr lang="de-DE" dirty="0"/>
              <a:t> </a:t>
            </a:r>
            <a:r>
              <a:rPr lang="de-DE" dirty="0" err="1"/>
              <a:t>base</a:t>
            </a:r>
            <a:r>
              <a:rPr lang="de-DE" dirty="0"/>
              <a:t> </a:t>
            </a:r>
            <a:r>
              <a:rPr lang="de-DE" dirty="0" err="1"/>
              <a:t>owner</a:t>
            </a:r>
            <a:r>
              <a:rPr lang="de-DE" dirty="0"/>
              <a:t> </a:t>
            </a:r>
            <a:r>
              <a:rPr lang="de-DE" dirty="0" err="1"/>
              <a:t>which</a:t>
            </a:r>
            <a:r>
              <a:rPr lang="de-DE" dirty="0"/>
              <a:t> </a:t>
            </a:r>
            <a:r>
              <a:rPr lang="de-DE" dirty="0" err="1"/>
              <a:t>enables</a:t>
            </a:r>
            <a:r>
              <a:rPr lang="de-DE" dirty="0"/>
              <a:t> </a:t>
            </a:r>
            <a:r>
              <a:rPr lang="de-DE" dirty="0" err="1"/>
              <a:t>you</a:t>
            </a:r>
            <a:r>
              <a:rPr lang="de-DE" dirty="0"/>
              <a:t> </a:t>
            </a:r>
            <a:r>
              <a:rPr lang="de-DE" dirty="0" err="1"/>
              <a:t>to</a:t>
            </a:r>
            <a:r>
              <a:rPr lang="de-DE" dirty="0"/>
              <a:t> </a:t>
            </a:r>
            <a:r>
              <a:rPr lang="de-DE" dirty="0" err="1"/>
              <a:t>access</a:t>
            </a:r>
            <a:r>
              <a:rPr lang="de-DE" dirty="0"/>
              <a:t> </a:t>
            </a:r>
            <a:r>
              <a:rPr lang="de-DE" dirty="0" err="1"/>
              <a:t>data</a:t>
            </a:r>
            <a:r>
              <a:rPr lang="de-DE" dirty="0"/>
              <a:t> on </a:t>
            </a:r>
            <a:r>
              <a:rPr lang="de-DE" dirty="0" err="1"/>
              <a:t>their</a:t>
            </a:r>
            <a:r>
              <a:rPr lang="de-DE" dirty="0"/>
              <a:t> </a:t>
            </a:r>
            <a:r>
              <a:rPr lang="de-DE" dirty="0" err="1"/>
              <a:t>server</a:t>
            </a:r>
            <a:r>
              <a:rPr lang="de-DE" dirty="0"/>
              <a:t> </a:t>
            </a:r>
            <a:r>
              <a:rPr lang="de-DE" dirty="0" err="1"/>
              <a:t>conveniently</a:t>
            </a:r>
            <a:endParaRPr lang="de-DE" dirty="0"/>
          </a:p>
          <a:p>
            <a:endParaRPr lang="de-DE" dirty="0"/>
          </a:p>
        </p:txBody>
      </p:sp>
      <p:pic>
        <p:nvPicPr>
          <p:cNvPr id="5" name="Picture 4">
            <a:extLst>
              <a:ext uri="{FF2B5EF4-FFF2-40B4-BE49-F238E27FC236}">
                <a16:creationId xmlns:a16="http://schemas.microsoft.com/office/drawing/2014/main" id="{8A33C6C1-21F9-4A2D-828F-D616A50F7C63}"/>
              </a:ext>
            </a:extLst>
          </p:cNvPr>
          <p:cNvPicPr>
            <a:picLocks noChangeAspect="1"/>
          </p:cNvPicPr>
          <p:nvPr/>
        </p:nvPicPr>
        <p:blipFill rotWithShape="1">
          <a:blip r:embed="rId2">
            <a:clrChange>
              <a:clrFrom>
                <a:srgbClr val="E6F3FE"/>
              </a:clrFrom>
              <a:clrTo>
                <a:srgbClr val="E6F3FE">
                  <a:alpha val="0"/>
                </a:srgbClr>
              </a:clrTo>
            </a:clrChange>
            <a:extLst>
              <a:ext uri="{28A0092B-C50C-407E-A947-70E740481C1C}">
                <a14:useLocalDpi xmlns:a14="http://schemas.microsoft.com/office/drawing/2010/main" val="0"/>
              </a:ext>
            </a:extLst>
          </a:blip>
          <a:srcRect t="34551" b="29253"/>
          <a:stretch/>
        </p:blipFill>
        <p:spPr>
          <a:xfrm>
            <a:off x="2038994" y="3836504"/>
            <a:ext cx="8114012" cy="2216831"/>
          </a:xfrm>
          <a:prstGeom prst="rect">
            <a:avLst/>
          </a:prstGeom>
          <a:ln cap="rnd">
            <a:noFill/>
            <a:round/>
          </a:ln>
          <a:effectLst>
            <a:softEdge rad="0"/>
          </a:effec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878787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API</a:t>
            </a:r>
          </a:p>
        </p:txBody>
      </p:sp>
      <p:pic>
        <p:nvPicPr>
          <p:cNvPr id="8" name="Content Placeholder 7">
            <a:extLst>
              <a:ext uri="{FF2B5EF4-FFF2-40B4-BE49-F238E27FC236}">
                <a16:creationId xmlns:a16="http://schemas.microsoft.com/office/drawing/2014/main" id="{AFBAF486-1FFE-4486-A95F-641DE2D6BB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917" y="1825625"/>
            <a:ext cx="9258165" cy="4351338"/>
          </a:xfrm>
        </p:spPr>
      </p:pic>
    </p:spTree>
    <p:extLst>
      <p:ext uri="{BB962C8B-B14F-4D97-AF65-F5344CB8AC3E}">
        <p14:creationId xmlns:p14="http://schemas.microsoft.com/office/powerpoint/2010/main" val="345328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How</a:t>
            </a:r>
            <a:r>
              <a:rPr lang="de-DE" dirty="0"/>
              <a:t> do </a:t>
            </a:r>
            <a:r>
              <a:rPr lang="de-DE" dirty="0" err="1"/>
              <a:t>we</a:t>
            </a:r>
            <a:r>
              <a:rPr lang="de-DE" dirty="0"/>
              <a:t> </a:t>
            </a:r>
            <a:r>
              <a:rPr lang="de-DE" dirty="0" err="1"/>
              <a:t>make</a:t>
            </a:r>
            <a:r>
              <a:rPr lang="de-DE" dirty="0"/>
              <a:t> an </a:t>
            </a:r>
            <a:r>
              <a:rPr lang="de-DE" dirty="0" err="1"/>
              <a:t>order</a:t>
            </a:r>
            <a:r>
              <a:rPr lang="de-DE" dirty="0"/>
              <a:t>?</a:t>
            </a:r>
          </a:p>
        </p:txBody>
      </p:sp>
      <p:sp>
        <p:nvSpPr>
          <p:cNvPr id="4" name="Content Placeholder 3">
            <a:extLst>
              <a:ext uri="{FF2B5EF4-FFF2-40B4-BE49-F238E27FC236}">
                <a16:creationId xmlns:a16="http://schemas.microsoft.com/office/drawing/2014/main" id="{30AB98F6-B582-56A2-ECF3-DDE0BAC883A8}"/>
              </a:ext>
            </a:extLst>
          </p:cNvPr>
          <p:cNvSpPr>
            <a:spLocks noGrp="1"/>
          </p:cNvSpPr>
          <p:nvPr>
            <p:ph idx="1"/>
          </p:nvPr>
        </p:nvSpPr>
        <p:spPr/>
        <p:txBody>
          <a:bodyPr anchor="ctr"/>
          <a:lstStyle/>
          <a:p>
            <a:pPr marL="0" indent="0" algn="ctr">
              <a:buNone/>
            </a:pPr>
            <a:r>
              <a:rPr lang="en-US" sz="2800" dirty="0"/>
              <a:t>https://api.genderize.io?name=anna&amp;country_id=DE</a:t>
            </a:r>
          </a:p>
          <a:p>
            <a:endParaRPr lang="en-US" dirty="0"/>
          </a:p>
        </p:txBody>
      </p:sp>
      <p:sp>
        <p:nvSpPr>
          <p:cNvPr id="5" name="TextBox 4">
            <a:extLst>
              <a:ext uri="{FF2B5EF4-FFF2-40B4-BE49-F238E27FC236}">
                <a16:creationId xmlns:a16="http://schemas.microsoft.com/office/drawing/2014/main" id="{71A9858C-4009-415E-E47D-29DD545B88E4}"/>
              </a:ext>
            </a:extLst>
          </p:cNvPr>
          <p:cNvSpPr txBox="1"/>
          <p:nvPr/>
        </p:nvSpPr>
        <p:spPr>
          <a:xfrm>
            <a:off x="660903" y="3167390"/>
            <a:ext cx="11027121" cy="646331"/>
          </a:xfrm>
          <a:prstGeom prst="rect">
            <a:avLst/>
          </a:prstGeom>
          <a:noFill/>
        </p:spPr>
        <p:txBody>
          <a:bodyPr wrap="square">
            <a:spAutoFit/>
          </a:bodyPr>
          <a:lstStyle/>
          <a:p>
            <a:endParaRPr lang="en-US" sz="3600" dirty="0"/>
          </a:p>
        </p:txBody>
      </p:sp>
    </p:spTree>
    <p:extLst>
      <p:ext uri="{BB962C8B-B14F-4D97-AF65-F5344CB8AC3E}">
        <p14:creationId xmlns:p14="http://schemas.microsoft.com/office/powerpoint/2010/main" val="319226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URL</a:t>
            </a:r>
          </a:p>
        </p:txBody>
      </p:sp>
      <p:sp>
        <p:nvSpPr>
          <p:cNvPr id="4" name="Content Placeholder 3">
            <a:extLst>
              <a:ext uri="{FF2B5EF4-FFF2-40B4-BE49-F238E27FC236}">
                <a16:creationId xmlns:a16="http://schemas.microsoft.com/office/drawing/2014/main" id="{56797BA3-0D24-4CFA-AFE2-4F6CF09D47BF}"/>
              </a:ext>
            </a:extLst>
          </p:cNvPr>
          <p:cNvSpPr>
            <a:spLocks noGrp="1"/>
          </p:cNvSpPr>
          <p:nvPr>
            <p:ph idx="1"/>
          </p:nvPr>
        </p:nvSpPr>
        <p:spPr>
          <a:xfrm>
            <a:off x="838200" y="1825625"/>
            <a:ext cx="10515600" cy="1083236"/>
          </a:xfrm>
        </p:spPr>
        <p:txBody>
          <a:bodyPr/>
          <a:lstStyle/>
          <a:p>
            <a:pPr marL="0" indent="0">
              <a:buNone/>
            </a:pPr>
            <a:r>
              <a:rPr lang="en-US" dirty="0"/>
              <a:t>APIs are always accessed via an URL, therefore it is important to know how an URL is actually structured.</a:t>
            </a:r>
          </a:p>
        </p:txBody>
      </p:sp>
      <p:sp>
        <p:nvSpPr>
          <p:cNvPr id="6" name="TextBox 5">
            <a:extLst>
              <a:ext uri="{FF2B5EF4-FFF2-40B4-BE49-F238E27FC236}">
                <a16:creationId xmlns:a16="http://schemas.microsoft.com/office/drawing/2014/main" id="{16BCDA4B-83A3-4F27-9AE8-64C0CB888634}"/>
              </a:ext>
            </a:extLst>
          </p:cNvPr>
          <p:cNvSpPr txBox="1"/>
          <p:nvPr/>
        </p:nvSpPr>
        <p:spPr>
          <a:xfrm>
            <a:off x="636105" y="3868053"/>
            <a:ext cx="11601449" cy="430887"/>
          </a:xfrm>
          <a:prstGeom prst="rect">
            <a:avLst/>
          </a:prstGeom>
          <a:noFill/>
        </p:spPr>
        <p:txBody>
          <a:bodyPr wrap="square" rtlCol="0">
            <a:spAutoFit/>
          </a:bodyPr>
          <a:lstStyle/>
          <a:p>
            <a:r>
              <a:rPr lang="en-US" sz="2200" dirty="0">
                <a:solidFill>
                  <a:srgbClr val="00B0F0"/>
                </a:solidFill>
              </a:rPr>
              <a:t>https://</a:t>
            </a:r>
            <a:r>
              <a:rPr lang="en-US" sz="2200" dirty="0">
                <a:solidFill>
                  <a:srgbClr val="FF0000"/>
                </a:solidFill>
              </a:rPr>
              <a:t>www.website.com</a:t>
            </a:r>
            <a:r>
              <a:rPr lang="en-US" sz="2200" dirty="0">
                <a:solidFill>
                  <a:srgbClr val="00B050"/>
                </a:solidFill>
              </a:rPr>
              <a:t>/api/cheese/cheesecake</a:t>
            </a:r>
            <a:r>
              <a:rPr lang="en-US" sz="2200" dirty="0">
                <a:solidFill>
                  <a:srgbClr val="7030A0"/>
                </a:solidFill>
              </a:rPr>
              <a:t>?color=yellow&amp;form=circular</a:t>
            </a:r>
          </a:p>
        </p:txBody>
      </p:sp>
      <p:sp>
        <p:nvSpPr>
          <p:cNvPr id="9" name="TextBox 8">
            <a:extLst>
              <a:ext uri="{FF2B5EF4-FFF2-40B4-BE49-F238E27FC236}">
                <a16:creationId xmlns:a16="http://schemas.microsoft.com/office/drawing/2014/main" id="{DEB83A42-897F-44E7-8B56-F22912E69EDE}"/>
              </a:ext>
            </a:extLst>
          </p:cNvPr>
          <p:cNvSpPr txBox="1"/>
          <p:nvPr/>
        </p:nvSpPr>
        <p:spPr>
          <a:xfrm>
            <a:off x="636105" y="3870751"/>
            <a:ext cx="11195682" cy="430887"/>
          </a:xfrm>
          <a:prstGeom prst="rect">
            <a:avLst/>
          </a:prstGeom>
          <a:noFill/>
        </p:spPr>
        <p:txBody>
          <a:bodyPr wrap="square" rtlCol="0">
            <a:spAutoFit/>
          </a:bodyPr>
          <a:lstStyle/>
          <a:p>
            <a:r>
              <a:rPr lang="en-US" sz="2200" dirty="0"/>
              <a:t>https://www.website.com/api/cheese/cheesecake?color=yellow&amp;form=circular</a:t>
            </a:r>
          </a:p>
        </p:txBody>
      </p:sp>
      <p:sp>
        <p:nvSpPr>
          <p:cNvPr id="7" name="TextBox 6">
            <a:extLst>
              <a:ext uri="{FF2B5EF4-FFF2-40B4-BE49-F238E27FC236}">
                <a16:creationId xmlns:a16="http://schemas.microsoft.com/office/drawing/2014/main" id="{3B778683-7D6D-48CF-8F7D-A8F80C82BD1D}"/>
              </a:ext>
            </a:extLst>
          </p:cNvPr>
          <p:cNvSpPr txBox="1"/>
          <p:nvPr/>
        </p:nvSpPr>
        <p:spPr>
          <a:xfrm>
            <a:off x="510209" y="3172677"/>
            <a:ext cx="1198085" cy="707886"/>
          </a:xfrm>
          <a:prstGeom prst="rect">
            <a:avLst/>
          </a:prstGeom>
          <a:noFill/>
        </p:spPr>
        <p:txBody>
          <a:bodyPr wrap="none" rtlCol="0">
            <a:spAutoFit/>
          </a:bodyPr>
          <a:lstStyle/>
          <a:p>
            <a:r>
              <a:rPr lang="en-US" sz="2000" dirty="0">
                <a:solidFill>
                  <a:srgbClr val="00B0F0"/>
                </a:solidFill>
              </a:rPr>
              <a:t>Protocol/</a:t>
            </a:r>
          </a:p>
          <a:p>
            <a:r>
              <a:rPr lang="en-US" sz="2000" dirty="0">
                <a:solidFill>
                  <a:srgbClr val="00B0F0"/>
                </a:solidFill>
              </a:rPr>
              <a:t>scheme</a:t>
            </a:r>
          </a:p>
        </p:txBody>
      </p:sp>
      <p:sp>
        <p:nvSpPr>
          <p:cNvPr id="10" name="TextBox 9">
            <a:extLst>
              <a:ext uri="{FF2B5EF4-FFF2-40B4-BE49-F238E27FC236}">
                <a16:creationId xmlns:a16="http://schemas.microsoft.com/office/drawing/2014/main" id="{7616B1C8-C12C-40E1-B447-F9645EC65D63}"/>
              </a:ext>
            </a:extLst>
          </p:cNvPr>
          <p:cNvSpPr txBox="1"/>
          <p:nvPr/>
        </p:nvSpPr>
        <p:spPr>
          <a:xfrm>
            <a:off x="2603418" y="3326565"/>
            <a:ext cx="1050288" cy="400110"/>
          </a:xfrm>
          <a:prstGeom prst="rect">
            <a:avLst/>
          </a:prstGeom>
          <a:noFill/>
        </p:spPr>
        <p:txBody>
          <a:bodyPr wrap="none" rtlCol="0">
            <a:spAutoFit/>
          </a:bodyPr>
          <a:lstStyle/>
          <a:p>
            <a:r>
              <a:rPr lang="en-US" sz="2000" dirty="0">
                <a:solidFill>
                  <a:srgbClr val="FF0000"/>
                </a:solidFill>
              </a:rPr>
              <a:t>Domain</a:t>
            </a:r>
          </a:p>
        </p:txBody>
      </p:sp>
      <p:sp>
        <p:nvSpPr>
          <p:cNvPr id="11" name="TextBox 10">
            <a:extLst>
              <a:ext uri="{FF2B5EF4-FFF2-40B4-BE49-F238E27FC236}">
                <a16:creationId xmlns:a16="http://schemas.microsoft.com/office/drawing/2014/main" id="{FA0BBF45-CC83-4109-864B-13D0E7525238}"/>
              </a:ext>
            </a:extLst>
          </p:cNvPr>
          <p:cNvSpPr txBox="1"/>
          <p:nvPr/>
        </p:nvSpPr>
        <p:spPr>
          <a:xfrm>
            <a:off x="5550233" y="3375580"/>
            <a:ext cx="683713" cy="400110"/>
          </a:xfrm>
          <a:prstGeom prst="rect">
            <a:avLst/>
          </a:prstGeom>
          <a:noFill/>
        </p:spPr>
        <p:txBody>
          <a:bodyPr wrap="none" rtlCol="0">
            <a:spAutoFit/>
          </a:bodyPr>
          <a:lstStyle/>
          <a:p>
            <a:r>
              <a:rPr lang="en-US" sz="2000" dirty="0">
                <a:solidFill>
                  <a:srgbClr val="00B050"/>
                </a:solidFill>
              </a:rPr>
              <a:t>Path</a:t>
            </a:r>
          </a:p>
        </p:txBody>
      </p:sp>
      <p:sp>
        <p:nvSpPr>
          <p:cNvPr id="12" name="TextBox 11">
            <a:extLst>
              <a:ext uri="{FF2B5EF4-FFF2-40B4-BE49-F238E27FC236}">
                <a16:creationId xmlns:a16="http://schemas.microsoft.com/office/drawing/2014/main" id="{35D58974-4246-42CE-BD68-EC7EA34E41D1}"/>
              </a:ext>
            </a:extLst>
          </p:cNvPr>
          <p:cNvSpPr txBox="1"/>
          <p:nvPr/>
        </p:nvSpPr>
        <p:spPr>
          <a:xfrm>
            <a:off x="9156412" y="3320310"/>
            <a:ext cx="864339" cy="400110"/>
          </a:xfrm>
          <a:prstGeom prst="rect">
            <a:avLst/>
          </a:prstGeom>
          <a:noFill/>
        </p:spPr>
        <p:txBody>
          <a:bodyPr wrap="none" rtlCol="0">
            <a:spAutoFit/>
          </a:bodyPr>
          <a:lstStyle/>
          <a:p>
            <a:r>
              <a:rPr lang="en-US" sz="2000" dirty="0">
                <a:solidFill>
                  <a:srgbClr val="7030A0"/>
                </a:solidFill>
              </a:rPr>
              <a:t>Query</a:t>
            </a:r>
          </a:p>
        </p:txBody>
      </p:sp>
      <p:cxnSp>
        <p:nvCxnSpPr>
          <p:cNvPr id="24" name="Straight Connector 23">
            <a:extLst>
              <a:ext uri="{FF2B5EF4-FFF2-40B4-BE49-F238E27FC236}">
                <a16:creationId xmlns:a16="http://schemas.microsoft.com/office/drawing/2014/main" id="{30111746-4FDE-4C58-834D-B6D6E629D88A}"/>
              </a:ext>
            </a:extLst>
          </p:cNvPr>
          <p:cNvCxnSpPr>
            <a:cxnSpLocks/>
          </p:cNvCxnSpPr>
          <p:nvPr/>
        </p:nvCxnSpPr>
        <p:spPr>
          <a:xfrm>
            <a:off x="7739424" y="4298939"/>
            <a:ext cx="1506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082738-4659-40EF-8BCF-77D30CDF2E80}"/>
              </a:ext>
            </a:extLst>
          </p:cNvPr>
          <p:cNvCxnSpPr>
            <a:cxnSpLocks/>
          </p:cNvCxnSpPr>
          <p:nvPr/>
        </p:nvCxnSpPr>
        <p:spPr>
          <a:xfrm>
            <a:off x="9554881" y="4316260"/>
            <a:ext cx="288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672101-ED74-4543-86F9-5B5B0D6037C2}"/>
              </a:ext>
            </a:extLst>
          </p:cNvPr>
          <p:cNvSpPr txBox="1"/>
          <p:nvPr/>
        </p:nvSpPr>
        <p:spPr>
          <a:xfrm>
            <a:off x="7659076" y="4387504"/>
            <a:ext cx="311304" cy="369332"/>
          </a:xfrm>
          <a:prstGeom prst="rect">
            <a:avLst/>
          </a:prstGeom>
          <a:noFill/>
        </p:spPr>
        <p:txBody>
          <a:bodyPr wrap="none" rtlCol="0">
            <a:spAutoFit/>
          </a:bodyPr>
          <a:lstStyle/>
          <a:p>
            <a:r>
              <a:rPr lang="en-US" dirty="0"/>
              <a:t>1</a:t>
            </a:r>
          </a:p>
        </p:txBody>
      </p:sp>
      <p:sp>
        <p:nvSpPr>
          <p:cNvPr id="27" name="TextBox 26">
            <a:extLst>
              <a:ext uri="{FF2B5EF4-FFF2-40B4-BE49-F238E27FC236}">
                <a16:creationId xmlns:a16="http://schemas.microsoft.com/office/drawing/2014/main" id="{360C01F4-9839-4918-925F-C8EDC3F3E501}"/>
              </a:ext>
            </a:extLst>
          </p:cNvPr>
          <p:cNvSpPr txBox="1"/>
          <p:nvPr/>
        </p:nvSpPr>
        <p:spPr>
          <a:xfrm>
            <a:off x="9543250" y="4326151"/>
            <a:ext cx="311304" cy="369332"/>
          </a:xfrm>
          <a:prstGeom prst="rect">
            <a:avLst/>
          </a:prstGeom>
          <a:noFill/>
        </p:spPr>
        <p:txBody>
          <a:bodyPr wrap="none" rtlCol="0">
            <a:spAutoFit/>
          </a:bodyPr>
          <a:lstStyle/>
          <a:p>
            <a:r>
              <a:rPr lang="en-US" dirty="0"/>
              <a:t>n</a:t>
            </a:r>
          </a:p>
        </p:txBody>
      </p:sp>
    </p:spTree>
    <p:extLst>
      <p:ext uri="{BB962C8B-B14F-4D97-AF65-F5344CB8AC3E}">
        <p14:creationId xmlns:p14="http://schemas.microsoft.com/office/powerpoint/2010/main" val="342098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9"/>
                                        </p:tgtEl>
                                      </p:cBhvr>
                                    </p:animEffect>
                                    <p:set>
                                      <p:cBhvr>
                                        <p:cTn id="9" dur="1" fill="hold">
                                          <p:stCondLst>
                                            <p:cond delay="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P spid="10" grpId="0"/>
      <p:bldP spid="11" grpId="0"/>
      <p:bldP spid="12"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URL</a:t>
            </a:r>
          </a:p>
        </p:txBody>
      </p:sp>
      <p:sp>
        <p:nvSpPr>
          <p:cNvPr id="7" name="TextBox 6">
            <a:extLst>
              <a:ext uri="{FF2B5EF4-FFF2-40B4-BE49-F238E27FC236}">
                <a16:creationId xmlns:a16="http://schemas.microsoft.com/office/drawing/2014/main" id="{3B778683-7D6D-48CF-8F7D-A8F80C82BD1D}"/>
              </a:ext>
            </a:extLst>
          </p:cNvPr>
          <p:cNvSpPr txBox="1"/>
          <p:nvPr/>
        </p:nvSpPr>
        <p:spPr>
          <a:xfrm>
            <a:off x="901675" y="2667890"/>
            <a:ext cx="1100301" cy="400110"/>
          </a:xfrm>
          <a:prstGeom prst="rect">
            <a:avLst/>
          </a:prstGeom>
          <a:noFill/>
        </p:spPr>
        <p:txBody>
          <a:bodyPr wrap="none" rtlCol="0">
            <a:spAutoFit/>
          </a:bodyPr>
          <a:lstStyle/>
          <a:p>
            <a:r>
              <a:rPr lang="en-US" sz="2000" dirty="0">
                <a:solidFill>
                  <a:srgbClr val="00B0F0"/>
                </a:solidFill>
              </a:rPr>
              <a:t>Protocol</a:t>
            </a:r>
          </a:p>
        </p:txBody>
      </p:sp>
      <p:sp>
        <p:nvSpPr>
          <p:cNvPr id="10" name="TextBox 9">
            <a:extLst>
              <a:ext uri="{FF2B5EF4-FFF2-40B4-BE49-F238E27FC236}">
                <a16:creationId xmlns:a16="http://schemas.microsoft.com/office/drawing/2014/main" id="{7616B1C8-C12C-40E1-B447-F9645EC65D63}"/>
              </a:ext>
            </a:extLst>
          </p:cNvPr>
          <p:cNvSpPr txBox="1"/>
          <p:nvPr/>
        </p:nvSpPr>
        <p:spPr>
          <a:xfrm>
            <a:off x="3324291" y="2664810"/>
            <a:ext cx="1050288" cy="400110"/>
          </a:xfrm>
          <a:prstGeom prst="rect">
            <a:avLst/>
          </a:prstGeom>
          <a:noFill/>
        </p:spPr>
        <p:txBody>
          <a:bodyPr wrap="none" rtlCol="0">
            <a:spAutoFit/>
          </a:bodyPr>
          <a:lstStyle/>
          <a:p>
            <a:r>
              <a:rPr lang="en-US" sz="2000" dirty="0">
                <a:solidFill>
                  <a:srgbClr val="FF0000"/>
                </a:solidFill>
              </a:rPr>
              <a:t>Domain</a:t>
            </a:r>
          </a:p>
        </p:txBody>
      </p:sp>
      <p:sp>
        <p:nvSpPr>
          <p:cNvPr id="12" name="TextBox 11">
            <a:extLst>
              <a:ext uri="{FF2B5EF4-FFF2-40B4-BE49-F238E27FC236}">
                <a16:creationId xmlns:a16="http://schemas.microsoft.com/office/drawing/2014/main" id="{35D58974-4246-42CE-BD68-EC7EA34E41D1}"/>
              </a:ext>
            </a:extLst>
          </p:cNvPr>
          <p:cNvSpPr txBox="1"/>
          <p:nvPr/>
        </p:nvSpPr>
        <p:spPr>
          <a:xfrm>
            <a:off x="7979793" y="2664810"/>
            <a:ext cx="864339" cy="400110"/>
          </a:xfrm>
          <a:prstGeom prst="rect">
            <a:avLst/>
          </a:prstGeom>
          <a:noFill/>
        </p:spPr>
        <p:txBody>
          <a:bodyPr wrap="none" rtlCol="0">
            <a:spAutoFit/>
          </a:bodyPr>
          <a:lstStyle/>
          <a:p>
            <a:r>
              <a:rPr lang="en-US" sz="2000" dirty="0">
                <a:solidFill>
                  <a:srgbClr val="7030A0"/>
                </a:solidFill>
              </a:rPr>
              <a:t>Query</a:t>
            </a:r>
          </a:p>
        </p:txBody>
      </p:sp>
      <p:sp>
        <p:nvSpPr>
          <p:cNvPr id="5" name="TextBox 4">
            <a:extLst>
              <a:ext uri="{FF2B5EF4-FFF2-40B4-BE49-F238E27FC236}">
                <a16:creationId xmlns:a16="http://schemas.microsoft.com/office/drawing/2014/main" id="{71A9858C-4009-415E-E47D-29DD545B88E4}"/>
              </a:ext>
            </a:extLst>
          </p:cNvPr>
          <p:cNvSpPr txBox="1"/>
          <p:nvPr/>
        </p:nvSpPr>
        <p:spPr>
          <a:xfrm>
            <a:off x="660903" y="3167390"/>
            <a:ext cx="11027121" cy="584775"/>
          </a:xfrm>
          <a:prstGeom prst="rect">
            <a:avLst/>
          </a:prstGeom>
          <a:noFill/>
        </p:spPr>
        <p:txBody>
          <a:bodyPr wrap="square">
            <a:spAutoFit/>
          </a:bodyPr>
          <a:lstStyle/>
          <a:p>
            <a:r>
              <a:rPr lang="en-US" sz="3200" dirty="0">
                <a:solidFill>
                  <a:srgbClr val="00B0F0"/>
                </a:solidFill>
              </a:rPr>
              <a:t>https://</a:t>
            </a:r>
            <a:r>
              <a:rPr lang="en-US" sz="3200" dirty="0">
                <a:solidFill>
                  <a:srgbClr val="FF0000"/>
                </a:solidFill>
              </a:rPr>
              <a:t>api.genderize.io</a:t>
            </a:r>
            <a:r>
              <a:rPr lang="en-US" sz="3200" dirty="0">
                <a:solidFill>
                  <a:srgbClr val="7030A0"/>
                </a:solidFill>
              </a:rPr>
              <a:t>?name=anna&amp;country_id=DE</a:t>
            </a:r>
          </a:p>
        </p:txBody>
      </p:sp>
      <p:cxnSp>
        <p:nvCxnSpPr>
          <p:cNvPr id="4" name="Straight Connector 3">
            <a:extLst>
              <a:ext uri="{FF2B5EF4-FFF2-40B4-BE49-F238E27FC236}">
                <a16:creationId xmlns:a16="http://schemas.microsoft.com/office/drawing/2014/main" id="{1C881871-48C0-B3EB-8D93-68E9F087215F}"/>
              </a:ext>
            </a:extLst>
          </p:cNvPr>
          <p:cNvCxnSpPr>
            <a:cxnSpLocks/>
          </p:cNvCxnSpPr>
          <p:nvPr/>
        </p:nvCxnSpPr>
        <p:spPr>
          <a:xfrm>
            <a:off x="5356100" y="3770814"/>
            <a:ext cx="269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446582-D8C8-A4C6-BB72-1E179B55525D}"/>
              </a:ext>
            </a:extLst>
          </p:cNvPr>
          <p:cNvCxnSpPr>
            <a:cxnSpLocks/>
          </p:cNvCxnSpPr>
          <p:nvPr/>
        </p:nvCxnSpPr>
        <p:spPr>
          <a:xfrm>
            <a:off x="8088686" y="3770814"/>
            <a:ext cx="269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71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FCAD-4A24-2961-3302-3ABB6CDFBB56}"/>
              </a:ext>
            </a:extLst>
          </p:cNvPr>
          <p:cNvSpPr>
            <a:spLocks noGrp="1"/>
          </p:cNvSpPr>
          <p:nvPr>
            <p:ph type="title"/>
          </p:nvPr>
        </p:nvSpPr>
        <p:spPr/>
        <p:txBody>
          <a:bodyPr/>
          <a:lstStyle/>
          <a:p>
            <a:r>
              <a:rPr lang="de-DE" dirty="0" err="1"/>
              <a:t>How</a:t>
            </a:r>
            <a:r>
              <a:rPr lang="de-DE" dirty="0"/>
              <a:t> do </a:t>
            </a:r>
            <a:r>
              <a:rPr lang="de-DE" dirty="0" err="1"/>
              <a:t>we</a:t>
            </a:r>
            <a:r>
              <a:rPr lang="de-DE" dirty="0"/>
              <a:t> </a:t>
            </a:r>
            <a:r>
              <a:rPr lang="de-DE" dirty="0" err="1"/>
              <a:t>know</a:t>
            </a:r>
            <a:r>
              <a:rPr lang="de-DE" dirty="0"/>
              <a:t> </a:t>
            </a:r>
            <a:r>
              <a:rPr lang="de-DE" dirty="0" err="1"/>
              <a:t>which</a:t>
            </a:r>
            <a:r>
              <a:rPr lang="de-DE" dirty="0"/>
              <a:t> </a:t>
            </a:r>
            <a:r>
              <a:rPr lang="en-US" dirty="0"/>
              <a:t>queries to use</a:t>
            </a:r>
            <a:r>
              <a:rPr lang="de-DE" dirty="0"/>
              <a:t>?</a:t>
            </a:r>
            <a:endParaRPr lang="en-US" dirty="0"/>
          </a:p>
        </p:txBody>
      </p:sp>
      <p:sp>
        <p:nvSpPr>
          <p:cNvPr id="3" name="Content Placeholder 2">
            <a:extLst>
              <a:ext uri="{FF2B5EF4-FFF2-40B4-BE49-F238E27FC236}">
                <a16:creationId xmlns:a16="http://schemas.microsoft.com/office/drawing/2014/main" id="{0331B88D-0D81-4544-A6DF-573086A9E46C}"/>
              </a:ext>
            </a:extLst>
          </p:cNvPr>
          <p:cNvSpPr>
            <a:spLocks noGrp="1"/>
          </p:cNvSpPr>
          <p:nvPr>
            <p:ph idx="1"/>
          </p:nvPr>
        </p:nvSpPr>
        <p:spPr/>
        <p:txBody>
          <a:bodyPr/>
          <a:lstStyle/>
          <a:p>
            <a:pPr marL="0" indent="0">
              <a:buNone/>
            </a:pPr>
            <a:r>
              <a:rPr lang="en-US" dirty="0"/>
              <a:t>Documentation!</a:t>
            </a:r>
          </a:p>
          <a:p>
            <a:pPr marL="0" indent="0">
              <a:buNone/>
            </a:pPr>
            <a:r>
              <a:rPr lang="en-US" dirty="0"/>
              <a:t>Example: </a:t>
            </a:r>
            <a:r>
              <a:rPr lang="en-US" dirty="0">
                <a:hlinkClick r:id="rId2"/>
              </a:rPr>
              <a:t>https://api.congress.gov/</a:t>
            </a:r>
            <a:r>
              <a:rPr lang="en-US" dirty="0"/>
              <a:t> </a:t>
            </a:r>
          </a:p>
        </p:txBody>
      </p:sp>
    </p:spTree>
    <p:extLst>
      <p:ext uri="{BB962C8B-B14F-4D97-AF65-F5344CB8AC3E}">
        <p14:creationId xmlns:p14="http://schemas.microsoft.com/office/powerpoint/2010/main" val="98236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Authentification</a:t>
            </a:r>
            <a:endParaRPr lang="de-DE" dirty="0"/>
          </a:p>
        </p:txBody>
      </p:sp>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p:txBody>
          <a:bodyPr>
            <a:normAutofit/>
          </a:bodyPr>
          <a:lstStyle/>
          <a:p>
            <a:pPr marL="0" indent="0">
              <a:buNone/>
            </a:pPr>
            <a:r>
              <a:rPr lang="en-US" dirty="0"/>
              <a:t>Different forms of authentication.</a:t>
            </a:r>
          </a:p>
          <a:p>
            <a:r>
              <a:rPr lang="en-US" dirty="0"/>
              <a:t>None</a:t>
            </a:r>
          </a:p>
          <a:p>
            <a:r>
              <a:rPr lang="en-US" dirty="0"/>
              <a:t>API key (</a:t>
            </a:r>
            <a:r>
              <a:rPr lang="en-US" dirty="0">
                <a:hlinkClick r:id="rId2"/>
              </a:rPr>
              <a:t>fully open</a:t>
            </a:r>
            <a:r>
              <a:rPr lang="en-US" dirty="0"/>
              <a:t>, </a:t>
            </a:r>
            <a:r>
              <a:rPr lang="en-US" dirty="0">
                <a:hlinkClick r:id="rId3"/>
              </a:rPr>
              <a:t>registration</a:t>
            </a:r>
            <a:r>
              <a:rPr lang="en-US" dirty="0"/>
              <a:t>) </a:t>
            </a:r>
          </a:p>
          <a:p>
            <a:r>
              <a:rPr lang="en-DE" dirty="0"/>
              <a:t>C</a:t>
            </a:r>
            <a:r>
              <a:rPr lang="en-US" dirty="0" err="1"/>
              <a:t>lient</a:t>
            </a:r>
            <a:r>
              <a:rPr lang="en-US" dirty="0"/>
              <a:t> key + secret key (mostly for sensitive or paid data)</a:t>
            </a:r>
          </a:p>
          <a:p>
            <a:r>
              <a:rPr lang="en-US" dirty="0"/>
              <a:t>OAuth2 (most secure, involves separate authentication server)</a:t>
            </a:r>
          </a:p>
        </p:txBody>
      </p:sp>
    </p:spTree>
    <p:extLst>
      <p:ext uri="{BB962C8B-B14F-4D97-AF65-F5344CB8AC3E}">
        <p14:creationId xmlns:p14="http://schemas.microsoft.com/office/powerpoint/2010/main" val="109507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Authentification</a:t>
            </a:r>
            <a:endParaRPr lang="de-DE" dirty="0"/>
          </a:p>
        </p:txBody>
      </p:sp>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p:txBody>
          <a:bodyPr>
            <a:normAutofit/>
          </a:bodyPr>
          <a:lstStyle/>
          <a:p>
            <a:pPr marL="0" indent="0">
              <a:buNone/>
            </a:pPr>
            <a:r>
              <a:rPr lang="en-US" dirty="0"/>
              <a:t>Do not save your key directly in your script.</a:t>
            </a:r>
          </a:p>
          <a:p>
            <a:pPr marL="0" indent="0">
              <a:buNone/>
            </a:pPr>
            <a:r>
              <a:rPr lang="en-US" dirty="0"/>
              <a:t>Instead you can use environment variables:</a:t>
            </a:r>
          </a:p>
          <a:p>
            <a:pPr marL="0" indent="0">
              <a:buNone/>
            </a:pPr>
            <a:endParaRPr lang="en-US" dirty="0"/>
          </a:p>
          <a:p>
            <a:pPr marL="0" indent="0">
              <a:buNone/>
            </a:pPr>
            <a:r>
              <a:rPr lang="en-US" dirty="0">
                <a:latin typeface="+mj-lt"/>
                <a:cs typeface="Courier New" panose="02070309020205020404" pitchFamily="49" charset="0"/>
              </a:rPr>
              <a:t>Run: </a:t>
            </a:r>
            <a:r>
              <a:rPr lang="en-US" dirty="0" err="1">
                <a:latin typeface="Courier New" panose="02070309020205020404" pitchFamily="49" charset="0"/>
                <a:cs typeface="Courier New" panose="02070309020205020404" pitchFamily="49" charset="0"/>
              </a:rPr>
              <a:t>savefile.edit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Renviron</a:t>
            </a:r>
            <a:r>
              <a:rPr lang="en-US" dirty="0">
                <a:latin typeface="Courier New" panose="02070309020205020404" pitchFamily="49" charset="0"/>
                <a:cs typeface="Courier New" panose="02070309020205020404" pitchFamily="49" charset="0"/>
              </a:rPr>
              <a:t>")</a:t>
            </a:r>
          </a:p>
          <a:p>
            <a:pPr marL="0" indent="0">
              <a:buNone/>
            </a:pPr>
            <a:r>
              <a:rPr lang="en-US" dirty="0"/>
              <a:t>Write: </a:t>
            </a:r>
            <a:r>
              <a:rPr lang="en-US" dirty="0">
                <a:latin typeface="Courier New" panose="02070309020205020404" pitchFamily="49" charset="0"/>
                <a:cs typeface="Courier New" panose="02070309020205020404" pitchFamily="49" charset="0"/>
              </a:rPr>
              <a:t>"key = [your key]“</a:t>
            </a:r>
          </a:p>
          <a:p>
            <a:pPr marL="0" indent="0">
              <a:buNone/>
            </a:pPr>
            <a:r>
              <a:rPr lang="en-US" dirty="0">
                <a:latin typeface="+mj-lt"/>
                <a:cs typeface="Courier New" panose="02070309020205020404" pitchFamily="49" charset="0"/>
              </a:rPr>
              <a:t>Save and restart R</a:t>
            </a:r>
          </a:p>
          <a:p>
            <a:pPr marL="0" indent="0">
              <a:buNone/>
            </a:pPr>
            <a:r>
              <a:rPr lang="en-US" dirty="0"/>
              <a:t>Run: </a:t>
            </a:r>
            <a:r>
              <a:rPr lang="en-US" dirty="0" err="1">
                <a:latin typeface="Courier New" panose="02070309020205020404" pitchFamily="49" charset="0"/>
                <a:cs typeface="Courier New" panose="02070309020205020404" pitchFamily="49" charset="0"/>
              </a:rPr>
              <a:t>viaSys.getenv</a:t>
            </a:r>
            <a:r>
              <a:rPr lang="en-US" dirty="0">
                <a:latin typeface="Courier New" panose="02070309020205020404" pitchFamily="49" charset="0"/>
                <a:cs typeface="Courier New" panose="02070309020205020404" pitchFamily="49" charset="0"/>
              </a:rPr>
              <a:t>("key")</a:t>
            </a:r>
          </a:p>
        </p:txBody>
      </p:sp>
    </p:spTree>
    <p:extLst>
      <p:ext uri="{BB962C8B-B14F-4D97-AF65-F5344CB8AC3E}">
        <p14:creationId xmlns:p14="http://schemas.microsoft.com/office/powerpoint/2010/main" val="82161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a:t>API call, example with </a:t>
            </a:r>
            <a:r>
              <a:rPr lang="de-DE">
                <a:latin typeface="Courier New" panose="02070309020205020404" pitchFamily="49" charset="0"/>
                <a:cs typeface="Courier New" panose="02070309020205020404" pitchFamily="49" charset="0"/>
              </a:rPr>
              <a:t>httr</a:t>
            </a:r>
            <a:endParaRPr lang="de-DE" dirty="0">
              <a:latin typeface="Courier New" panose="02070309020205020404" pitchFamily="49" charset="0"/>
              <a:cs typeface="Courier New" panose="02070309020205020404" pitchFamily="49" charset="0"/>
            </a:endParaRPr>
          </a:p>
        </p:txBody>
      </p:sp>
      <p:sp>
        <p:nvSpPr>
          <p:cNvPr id="15" name="Content Placeholder 6">
            <a:extLst>
              <a:ext uri="{FF2B5EF4-FFF2-40B4-BE49-F238E27FC236}">
                <a16:creationId xmlns:a16="http://schemas.microsoft.com/office/drawing/2014/main" id="{5CFB4E08-3FC4-78A7-5151-98CC3951865D}"/>
              </a:ext>
            </a:extLst>
          </p:cNvPr>
          <p:cNvSpPr txBox="1">
            <a:spLocks/>
          </p:cNvSpPr>
          <p:nvPr/>
        </p:nvSpPr>
        <p:spPr>
          <a:xfrm>
            <a:off x="838200" y="2414905"/>
            <a:ext cx="11191240" cy="321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err="1">
                <a:latin typeface="Courier New" panose="02070309020205020404" pitchFamily="49" charset="0"/>
                <a:cs typeface="Courier New" panose="02070309020205020404" pitchFamily="49" charset="0"/>
              </a:rPr>
              <a:t>httr_rec</a:t>
            </a:r>
            <a:r>
              <a:rPr lang="en-US" sz="3200" dirty="0">
                <a:latin typeface="Courier New" panose="02070309020205020404" pitchFamily="49" charset="0"/>
                <a:cs typeface="Courier New" panose="02070309020205020404" pitchFamily="49" charset="0"/>
              </a:rPr>
              <a:t> &lt;- GET(</a:t>
            </a:r>
          </a:p>
          <a:p>
            <a:pPr marL="457200" lvl="1" indent="0">
              <a:buFont typeface="Arial" panose="020B0604020202020204" pitchFamily="34" charset="0"/>
              <a:buNone/>
            </a:pPr>
            <a:r>
              <a:rPr lang="en-US" sz="2800" dirty="0">
                <a:latin typeface="Courier New" panose="02070309020205020404" pitchFamily="49" charset="0"/>
                <a:cs typeface="Courier New" panose="02070309020205020404" pitchFamily="49" charset="0"/>
              </a:rPr>
              <a:t>"</a:t>
            </a:r>
            <a:r>
              <a:rPr lang="en-US" sz="2800" dirty="0">
                <a:solidFill>
                  <a:srgbClr val="0070C0"/>
                </a:solidFill>
                <a:latin typeface="Courier New" panose="02070309020205020404" pitchFamily="49" charset="0"/>
                <a:cs typeface="Courier New" panose="02070309020205020404" pitchFamily="49" charset="0"/>
              </a:rPr>
              <a:t>https://</a:t>
            </a:r>
            <a:r>
              <a:rPr lang="en-US" sz="2800" dirty="0">
                <a:solidFill>
                  <a:srgbClr val="FF0000"/>
                </a:solidFill>
                <a:latin typeface="Courier New" panose="02070309020205020404" pitchFamily="49" charset="0"/>
                <a:cs typeface="Courier New" panose="02070309020205020404" pitchFamily="49" charset="0"/>
              </a:rPr>
              <a:t>www.website.com/</a:t>
            </a:r>
            <a:r>
              <a:rPr lang="en-US" sz="2800" dirty="0">
                <a:latin typeface="Courier New" panose="02070309020205020404" pitchFamily="49" charset="0"/>
                <a:cs typeface="Courier New" panose="02070309020205020404" pitchFamily="49" charset="0"/>
              </a:rPr>
              <a:t>",</a:t>
            </a:r>
          </a:p>
          <a:p>
            <a:pPr marL="457200" lvl="1" indent="0">
              <a:buNone/>
            </a:pPr>
            <a:r>
              <a:rPr lang="en-US" sz="2800" dirty="0">
                <a:latin typeface="Courier New" panose="02070309020205020404" pitchFamily="49" charset="0"/>
                <a:cs typeface="Courier New" panose="02070309020205020404" pitchFamily="49" charset="0"/>
              </a:rPr>
              <a:t>path = "</a:t>
            </a:r>
            <a:r>
              <a:rPr lang="en-US" sz="2800" dirty="0" err="1">
                <a:solidFill>
                  <a:srgbClr val="00B050"/>
                </a:solidFill>
                <a:latin typeface="Courier New" panose="02070309020205020404" pitchFamily="49" charset="0"/>
                <a:cs typeface="Courier New" panose="02070309020205020404" pitchFamily="49" charset="0"/>
              </a:rPr>
              <a:t>api</a:t>
            </a:r>
            <a:r>
              <a:rPr lang="en-US" sz="2800" dirty="0">
                <a:solidFill>
                  <a:srgbClr val="00B050"/>
                </a:solidFill>
                <a:latin typeface="Courier New" panose="02070309020205020404" pitchFamily="49" charset="0"/>
                <a:cs typeface="Courier New" panose="02070309020205020404" pitchFamily="49" charset="0"/>
              </a:rPr>
              <a:t>/cheese/cheesecake</a:t>
            </a:r>
            <a:r>
              <a:rPr lang="en-US" sz="2800" dirty="0">
                <a:latin typeface="Courier New" panose="02070309020205020404" pitchFamily="49" charset="0"/>
                <a:cs typeface="Courier New" panose="02070309020205020404" pitchFamily="49" charset="0"/>
              </a:rPr>
              <a:t>", </a:t>
            </a:r>
          </a:p>
          <a:p>
            <a:pPr marL="457200" lvl="1" indent="0">
              <a:buFont typeface="Arial" panose="020B0604020202020204" pitchFamily="34" charset="0"/>
              <a:buNone/>
            </a:pPr>
            <a:r>
              <a:rPr lang="en-US" sz="2800" dirty="0">
                <a:latin typeface="Courier New" panose="02070309020205020404" pitchFamily="49" charset="0"/>
                <a:cs typeface="Courier New" panose="02070309020205020404" pitchFamily="49" charset="0"/>
              </a:rPr>
              <a:t>query = list(</a:t>
            </a:r>
            <a:r>
              <a:rPr lang="en-US" sz="2800" dirty="0">
                <a:solidFill>
                  <a:srgbClr val="7030A0"/>
                </a:solidFill>
                <a:latin typeface="Courier New" panose="02070309020205020404" pitchFamily="49" charset="0"/>
                <a:cs typeface="Courier New" panose="02070309020205020404" pitchFamily="49" charset="0"/>
              </a:rPr>
              <a:t>color = yellow</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a:solidFill>
                  <a:srgbClr val="7030A0"/>
                </a:solidFill>
                <a:latin typeface="Courier New" panose="02070309020205020404" pitchFamily="49" charset="0"/>
                <a:cs typeface="Courier New" panose="02070309020205020404" pitchFamily="49" charset="0"/>
              </a:rPr>
              <a:t>form = circular</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			 </a:t>
            </a:r>
            <a:r>
              <a:rPr lang="en-US" sz="2800" dirty="0" err="1">
                <a:solidFill>
                  <a:srgbClr val="7030A0"/>
                </a:solidFill>
                <a:latin typeface="Courier New" panose="02070309020205020404" pitchFamily="49" charset="0"/>
                <a:cs typeface="Courier New" panose="02070309020205020404" pitchFamily="49" charset="0"/>
              </a:rPr>
              <a:t>api_key</a:t>
            </a:r>
            <a:r>
              <a:rPr lang="en-US" sz="2800" dirty="0">
                <a:solidFill>
                  <a:srgbClr val="7030A0"/>
                </a:solidFill>
                <a:latin typeface="Courier New" panose="02070309020205020404" pitchFamily="49" charset="0"/>
                <a:cs typeface="Courier New" panose="02070309020205020404" pitchFamily="49" charset="0"/>
              </a:rPr>
              <a:t> = </a:t>
            </a:r>
            <a:r>
              <a:rPr lang="en-US" sz="2800" dirty="0" err="1">
                <a:solidFill>
                  <a:srgbClr val="7030A0"/>
                </a:solidFill>
                <a:latin typeface="Courier New" panose="02070309020205020404" pitchFamily="49" charset="0"/>
                <a:cs typeface="Courier New" panose="02070309020205020404" pitchFamily="49" charset="0"/>
              </a:rPr>
              <a:t>viaSys.getenv</a:t>
            </a:r>
            <a:r>
              <a:rPr lang="en-US" sz="2800" dirty="0">
                <a:solidFill>
                  <a:srgbClr val="7030A0"/>
                </a:solidFill>
                <a:latin typeface="Courier New" panose="02070309020205020404" pitchFamily="49" charset="0"/>
                <a:cs typeface="Courier New" panose="02070309020205020404" pitchFamily="49" charset="0"/>
              </a:rPr>
              <a:t>("key")</a:t>
            </a:r>
            <a:r>
              <a:rPr lang="en-US" sz="28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4FD390D8-EB96-151B-5504-9B0D6BED61B2}"/>
              </a:ext>
            </a:extLst>
          </p:cNvPr>
          <p:cNvSpPr txBox="1"/>
          <p:nvPr/>
        </p:nvSpPr>
        <p:spPr>
          <a:xfrm>
            <a:off x="838198" y="1459855"/>
            <a:ext cx="11601449" cy="430887"/>
          </a:xfrm>
          <a:prstGeom prst="rect">
            <a:avLst/>
          </a:prstGeom>
          <a:noFill/>
        </p:spPr>
        <p:txBody>
          <a:bodyPr wrap="square" rtlCol="0">
            <a:spAutoFit/>
          </a:bodyPr>
          <a:lstStyle/>
          <a:p>
            <a:r>
              <a:rPr lang="en-US" sz="2200" dirty="0">
                <a:solidFill>
                  <a:srgbClr val="0070C0"/>
                </a:solidFill>
              </a:rPr>
              <a:t>https://</a:t>
            </a:r>
            <a:r>
              <a:rPr lang="en-US" sz="2200" dirty="0">
                <a:solidFill>
                  <a:srgbClr val="FF0000"/>
                </a:solidFill>
              </a:rPr>
              <a:t>www.website.com/</a:t>
            </a:r>
            <a:r>
              <a:rPr lang="en-US" sz="2200" dirty="0">
                <a:solidFill>
                  <a:srgbClr val="00B050"/>
                </a:solidFill>
              </a:rPr>
              <a:t>api/cheese/cheesecake</a:t>
            </a:r>
            <a:r>
              <a:rPr lang="en-US" sz="2200" dirty="0">
                <a:solidFill>
                  <a:srgbClr val="7030A0"/>
                </a:solidFill>
              </a:rPr>
              <a:t>?color=yellow&amp;form=circular</a:t>
            </a:r>
          </a:p>
        </p:txBody>
      </p:sp>
      <p:sp>
        <p:nvSpPr>
          <p:cNvPr id="17" name="TextBox 16">
            <a:extLst>
              <a:ext uri="{FF2B5EF4-FFF2-40B4-BE49-F238E27FC236}">
                <a16:creationId xmlns:a16="http://schemas.microsoft.com/office/drawing/2014/main" id="{2BA1B543-E6F0-D041-6F76-AB32AE790817}"/>
              </a:ext>
            </a:extLst>
          </p:cNvPr>
          <p:cNvSpPr txBox="1"/>
          <p:nvPr/>
        </p:nvSpPr>
        <p:spPr>
          <a:xfrm>
            <a:off x="838198" y="5763296"/>
            <a:ext cx="8915389" cy="830997"/>
          </a:xfrm>
          <a:prstGeom prst="rect">
            <a:avLst/>
          </a:prstGeom>
          <a:noFill/>
        </p:spPr>
        <p:txBody>
          <a:bodyPr wrap="none" rtlCol="0">
            <a:spAutoFit/>
          </a:bodyPr>
          <a:lstStyle/>
          <a:p>
            <a:r>
              <a:rPr lang="en-US" sz="2400" dirty="0"/>
              <a:t>Note, that in some cases you may want to also supply a header </a:t>
            </a:r>
          </a:p>
          <a:p>
            <a:r>
              <a:rPr lang="en-US" sz="2400" dirty="0"/>
              <a:t>(mostly for authentication), see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httr</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add_headers</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65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4C9-4AF6-4F36-8823-5546F83669EA}"/>
              </a:ext>
            </a:extLst>
          </p:cNvPr>
          <p:cNvSpPr>
            <a:spLocks noGrp="1"/>
          </p:cNvSpPr>
          <p:nvPr>
            <p:ph type="title"/>
          </p:nvPr>
        </p:nvSpPr>
        <p:spPr/>
        <p:txBody>
          <a:bodyPr/>
          <a:lstStyle/>
          <a:p>
            <a:r>
              <a:rPr lang="en-US" dirty="0"/>
              <a:t>Game plan</a:t>
            </a:r>
          </a:p>
        </p:txBody>
      </p:sp>
      <p:sp>
        <p:nvSpPr>
          <p:cNvPr id="6" name="Text Placeholder 5">
            <a:extLst>
              <a:ext uri="{FF2B5EF4-FFF2-40B4-BE49-F238E27FC236}">
                <a16:creationId xmlns:a16="http://schemas.microsoft.com/office/drawing/2014/main" id="{663EF3DC-E4C4-2AC6-2C02-7AA4BDB935A7}"/>
              </a:ext>
            </a:extLst>
          </p:cNvPr>
          <p:cNvSpPr>
            <a:spLocks noGrp="1"/>
          </p:cNvSpPr>
          <p:nvPr>
            <p:ph type="body" idx="1"/>
          </p:nvPr>
        </p:nvSpPr>
        <p:spPr/>
        <p:txBody>
          <a:bodyPr>
            <a:normAutofit/>
          </a:bodyPr>
          <a:lstStyle/>
          <a:p>
            <a:r>
              <a:rPr lang="en-DE" dirty="0"/>
              <a:t>Tuesday</a:t>
            </a:r>
          </a:p>
        </p:txBody>
      </p:sp>
      <p:sp>
        <p:nvSpPr>
          <p:cNvPr id="7" name="Content Placeholder 6">
            <a:extLst>
              <a:ext uri="{FF2B5EF4-FFF2-40B4-BE49-F238E27FC236}">
                <a16:creationId xmlns:a16="http://schemas.microsoft.com/office/drawing/2014/main" id="{A2B623E7-48CE-3A4E-3EB2-05E174B24BFD}"/>
              </a:ext>
            </a:extLst>
          </p:cNvPr>
          <p:cNvSpPr>
            <a:spLocks noGrp="1"/>
          </p:cNvSpPr>
          <p:nvPr>
            <p:ph sz="half" idx="2"/>
          </p:nvPr>
        </p:nvSpPr>
        <p:spPr/>
        <p:txBody>
          <a:bodyPr/>
          <a:lstStyle/>
          <a:p>
            <a:r>
              <a:rPr lang="en-DE" dirty="0"/>
              <a:t>Collecting data: API</a:t>
            </a:r>
          </a:p>
          <a:p>
            <a:r>
              <a:rPr lang="en-DE" dirty="0"/>
              <a:t>Collecting data: Web Scraping</a:t>
            </a:r>
          </a:p>
        </p:txBody>
      </p:sp>
      <p:sp>
        <p:nvSpPr>
          <p:cNvPr id="8" name="Text Placeholder 7">
            <a:extLst>
              <a:ext uri="{FF2B5EF4-FFF2-40B4-BE49-F238E27FC236}">
                <a16:creationId xmlns:a16="http://schemas.microsoft.com/office/drawing/2014/main" id="{D80A31C1-B01D-7816-17F1-DE21170DCF73}"/>
              </a:ext>
            </a:extLst>
          </p:cNvPr>
          <p:cNvSpPr>
            <a:spLocks noGrp="1"/>
          </p:cNvSpPr>
          <p:nvPr>
            <p:ph type="body" sz="quarter" idx="3"/>
          </p:nvPr>
        </p:nvSpPr>
        <p:spPr/>
        <p:txBody>
          <a:bodyPr>
            <a:normAutofit/>
          </a:bodyPr>
          <a:lstStyle/>
          <a:p>
            <a:r>
              <a:rPr lang="en-DE" dirty="0"/>
              <a:t>Wednesday</a:t>
            </a:r>
          </a:p>
        </p:txBody>
      </p:sp>
      <p:sp>
        <p:nvSpPr>
          <p:cNvPr id="9" name="Content Placeholder 8">
            <a:extLst>
              <a:ext uri="{FF2B5EF4-FFF2-40B4-BE49-F238E27FC236}">
                <a16:creationId xmlns:a16="http://schemas.microsoft.com/office/drawing/2014/main" id="{EFAC9A59-E693-8D27-4D02-6C99939D2D01}"/>
              </a:ext>
            </a:extLst>
          </p:cNvPr>
          <p:cNvSpPr>
            <a:spLocks noGrp="1"/>
          </p:cNvSpPr>
          <p:nvPr>
            <p:ph sz="quarter" idx="4"/>
          </p:nvPr>
        </p:nvSpPr>
        <p:spPr/>
        <p:txBody>
          <a:bodyPr/>
          <a:lstStyle/>
          <a:p>
            <a:r>
              <a:rPr lang="en-DE" dirty="0"/>
              <a:t>Collecting: Browser Automation</a:t>
            </a:r>
          </a:p>
          <a:p>
            <a:r>
              <a:rPr lang="en-DE" dirty="0"/>
              <a:t>Cleaning: String Operations</a:t>
            </a:r>
          </a:p>
          <a:p>
            <a:r>
              <a:rPr lang="en-DE" dirty="0"/>
              <a:t>Cleaning: Regular Expressions</a:t>
            </a:r>
            <a:endParaRPr lang="en-US" dirty="0"/>
          </a:p>
        </p:txBody>
      </p:sp>
    </p:spTree>
    <p:extLst>
      <p:ext uri="{BB962C8B-B14F-4D97-AF65-F5344CB8AC3E}">
        <p14:creationId xmlns:p14="http://schemas.microsoft.com/office/powerpoint/2010/main" val="257883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call</a:t>
            </a:r>
            <a:r>
              <a:rPr lang="de-DE" dirty="0"/>
              <a:t>, </a:t>
            </a:r>
            <a:r>
              <a:rPr lang="de-DE" dirty="0" err="1"/>
              <a:t>example</a:t>
            </a:r>
            <a:r>
              <a:rPr lang="de-DE" dirty="0"/>
              <a:t> </a:t>
            </a:r>
            <a:r>
              <a:rPr lang="de-DE" dirty="0" err="1"/>
              <a:t>with</a:t>
            </a:r>
            <a:r>
              <a:rPr lang="de-DE" dirty="0"/>
              <a:t> </a:t>
            </a:r>
            <a:r>
              <a:rPr lang="de-DE" dirty="0" err="1">
                <a:latin typeface="Courier New" panose="02070309020205020404" pitchFamily="49" charset="0"/>
                <a:cs typeface="Courier New" panose="02070309020205020404" pitchFamily="49" charset="0"/>
              </a:rPr>
              <a:t>httr</a:t>
            </a:r>
            <a:endParaRPr lang="de-DE" dirty="0">
              <a:latin typeface="Courier New" panose="02070309020205020404" pitchFamily="49" charset="0"/>
              <a:cs typeface="Courier New" panose="02070309020205020404" pitchFamily="49" charset="0"/>
            </a:endParaRPr>
          </a:p>
        </p:txBody>
      </p:sp>
      <p:sp>
        <p:nvSpPr>
          <p:cNvPr id="7" name="Content Placeholder 6">
            <a:extLst>
              <a:ext uri="{FF2B5EF4-FFF2-40B4-BE49-F238E27FC236}">
                <a16:creationId xmlns:a16="http://schemas.microsoft.com/office/drawing/2014/main" id="{BCDBA61C-E5DB-CE1E-04FD-CEADEF68D080}"/>
              </a:ext>
            </a:extLst>
          </p:cNvPr>
          <p:cNvSpPr>
            <a:spLocks noGrp="1"/>
          </p:cNvSpPr>
          <p:nvPr>
            <p:ph idx="1"/>
          </p:nvPr>
        </p:nvSpPr>
        <p:spPr>
          <a:xfrm>
            <a:off x="838200" y="2414905"/>
            <a:ext cx="11191240" cy="2360295"/>
          </a:xfrm>
        </p:spPr>
        <p:txBody>
          <a:bodyPr>
            <a:normAutofit/>
          </a:bodyPr>
          <a:lstStyle/>
          <a:p>
            <a:pPr marL="0" indent="0">
              <a:buNone/>
            </a:pPr>
            <a:r>
              <a:rPr lang="en-US" sz="3200" dirty="0" err="1">
                <a:latin typeface="Courier New" panose="02070309020205020404" pitchFamily="49" charset="0"/>
                <a:cs typeface="Courier New" panose="02070309020205020404" pitchFamily="49" charset="0"/>
              </a:rPr>
              <a:t>httr_rec</a:t>
            </a:r>
            <a:r>
              <a:rPr lang="en-US" sz="3200" dirty="0">
                <a:latin typeface="Courier New" panose="02070309020205020404" pitchFamily="49" charset="0"/>
                <a:cs typeface="Courier New" panose="02070309020205020404" pitchFamily="49" charset="0"/>
              </a:rPr>
              <a:t> &lt;- GET(</a:t>
            </a:r>
          </a:p>
          <a:p>
            <a:pPr marL="457200" lvl="1" indent="0">
              <a:buNone/>
            </a:pPr>
            <a:r>
              <a:rPr lang="en-US" sz="2800" dirty="0">
                <a:latin typeface="Courier New" panose="02070309020205020404" pitchFamily="49" charset="0"/>
                <a:cs typeface="Courier New" panose="02070309020205020404" pitchFamily="49" charset="0"/>
              </a:rPr>
              <a:t>"</a:t>
            </a:r>
            <a:r>
              <a:rPr lang="en-US" sz="2800" dirty="0">
                <a:solidFill>
                  <a:srgbClr val="0070C0"/>
                </a:solidFill>
                <a:latin typeface="Courier New" panose="02070309020205020404" pitchFamily="49" charset="0"/>
                <a:cs typeface="Courier New" panose="02070309020205020404" pitchFamily="49" charset="0"/>
              </a:rPr>
              <a:t>https://</a:t>
            </a:r>
            <a:r>
              <a:rPr lang="en-US" sz="2800" dirty="0">
                <a:solidFill>
                  <a:srgbClr val="FF0000"/>
                </a:solidFill>
                <a:latin typeface="Courier New" panose="02070309020205020404" pitchFamily="49" charset="0"/>
                <a:cs typeface="Courier New" panose="02070309020205020404" pitchFamily="49" charset="0"/>
              </a:rPr>
              <a:t>www.website.com/</a:t>
            </a:r>
            <a:r>
              <a:rPr lang="en-US" sz="2800" dirty="0">
                <a:solidFill>
                  <a:srgbClr val="00B050"/>
                </a:solidFill>
                <a:latin typeface="Courier New" panose="02070309020205020404" pitchFamily="49" charset="0"/>
                <a:cs typeface="Courier New" panose="02070309020205020404" pitchFamily="49" charset="0"/>
              </a:rPr>
              <a:t>api/cheese/cheesecake</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query = list(</a:t>
            </a:r>
            <a:r>
              <a:rPr lang="en-US" sz="2800" dirty="0">
                <a:solidFill>
                  <a:srgbClr val="7030A0"/>
                </a:solidFill>
                <a:latin typeface="Courier New" panose="02070309020205020404" pitchFamily="49" charset="0"/>
                <a:cs typeface="Courier New" panose="02070309020205020404" pitchFamily="49" charset="0"/>
              </a:rPr>
              <a:t>color = yellow</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a:solidFill>
                  <a:srgbClr val="7030A0"/>
                </a:solidFill>
                <a:latin typeface="Courier New" panose="02070309020205020404" pitchFamily="49" charset="0"/>
                <a:cs typeface="Courier New" panose="02070309020205020404" pitchFamily="49" charset="0"/>
              </a:rPr>
              <a:t>form = circular</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			  </a:t>
            </a:r>
            <a:r>
              <a:rPr lang="en-US" sz="2800" dirty="0" err="1">
                <a:solidFill>
                  <a:srgbClr val="7030A0"/>
                </a:solidFill>
                <a:latin typeface="Courier New" panose="02070309020205020404" pitchFamily="49" charset="0"/>
                <a:cs typeface="Courier New" panose="02070309020205020404" pitchFamily="49" charset="0"/>
              </a:rPr>
              <a:t>api_key</a:t>
            </a:r>
            <a:r>
              <a:rPr lang="en-US" sz="2800" dirty="0">
                <a:solidFill>
                  <a:srgbClr val="7030A0"/>
                </a:solidFill>
                <a:latin typeface="Courier New" panose="02070309020205020404" pitchFamily="49" charset="0"/>
                <a:cs typeface="Courier New" panose="02070309020205020404" pitchFamily="49" charset="0"/>
              </a:rPr>
              <a:t> = </a:t>
            </a:r>
            <a:r>
              <a:rPr lang="en-US" sz="2800" dirty="0" err="1">
                <a:solidFill>
                  <a:srgbClr val="7030A0"/>
                </a:solidFill>
                <a:latin typeface="Courier New" panose="02070309020205020404" pitchFamily="49" charset="0"/>
                <a:cs typeface="Courier New" panose="02070309020205020404" pitchFamily="49" charset="0"/>
              </a:rPr>
              <a:t>viaSys.getenv</a:t>
            </a:r>
            <a:r>
              <a:rPr lang="en-US" sz="2800" dirty="0">
                <a:solidFill>
                  <a:srgbClr val="7030A0"/>
                </a:solidFill>
                <a:latin typeface="Courier New" panose="02070309020205020404" pitchFamily="49" charset="0"/>
                <a:cs typeface="Courier New" panose="02070309020205020404" pitchFamily="49" charset="0"/>
              </a:rPr>
              <a:t>("key")</a:t>
            </a:r>
            <a:r>
              <a:rPr lang="en-US" sz="28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BF60B236-E745-4EAE-5EF3-4A705B2D58AE}"/>
              </a:ext>
            </a:extLst>
          </p:cNvPr>
          <p:cNvSpPr txBox="1"/>
          <p:nvPr/>
        </p:nvSpPr>
        <p:spPr>
          <a:xfrm>
            <a:off x="838198" y="1459855"/>
            <a:ext cx="11601449" cy="430887"/>
          </a:xfrm>
          <a:prstGeom prst="rect">
            <a:avLst/>
          </a:prstGeom>
          <a:noFill/>
        </p:spPr>
        <p:txBody>
          <a:bodyPr wrap="square" rtlCol="0">
            <a:spAutoFit/>
          </a:bodyPr>
          <a:lstStyle/>
          <a:p>
            <a:r>
              <a:rPr lang="en-US" sz="2200" dirty="0">
                <a:solidFill>
                  <a:srgbClr val="0070C0"/>
                </a:solidFill>
              </a:rPr>
              <a:t>https://</a:t>
            </a:r>
            <a:r>
              <a:rPr lang="en-US" sz="2200" dirty="0">
                <a:solidFill>
                  <a:srgbClr val="FF0000"/>
                </a:solidFill>
              </a:rPr>
              <a:t>www.website.com/</a:t>
            </a:r>
            <a:r>
              <a:rPr lang="en-US" sz="2200" dirty="0">
                <a:solidFill>
                  <a:srgbClr val="00B050"/>
                </a:solidFill>
              </a:rPr>
              <a:t>api/cheese/cheesecake</a:t>
            </a:r>
            <a:r>
              <a:rPr lang="en-US" sz="2200" dirty="0">
                <a:solidFill>
                  <a:srgbClr val="7030A0"/>
                </a:solidFill>
              </a:rPr>
              <a:t>?color=yellow&amp;form=circular</a:t>
            </a:r>
          </a:p>
        </p:txBody>
      </p:sp>
      <p:sp>
        <p:nvSpPr>
          <p:cNvPr id="5" name="TextBox 4">
            <a:extLst>
              <a:ext uri="{FF2B5EF4-FFF2-40B4-BE49-F238E27FC236}">
                <a16:creationId xmlns:a16="http://schemas.microsoft.com/office/drawing/2014/main" id="{79EAB8BE-01E8-0DB2-39EC-E263E8629C54}"/>
              </a:ext>
            </a:extLst>
          </p:cNvPr>
          <p:cNvSpPr txBox="1"/>
          <p:nvPr/>
        </p:nvSpPr>
        <p:spPr>
          <a:xfrm>
            <a:off x="838198" y="5763296"/>
            <a:ext cx="8915389" cy="830997"/>
          </a:xfrm>
          <a:prstGeom prst="rect">
            <a:avLst/>
          </a:prstGeom>
          <a:noFill/>
        </p:spPr>
        <p:txBody>
          <a:bodyPr wrap="none" rtlCol="0">
            <a:spAutoFit/>
          </a:bodyPr>
          <a:lstStyle/>
          <a:p>
            <a:r>
              <a:rPr lang="en-US" sz="2400" dirty="0"/>
              <a:t>Note, that in some cases you may want to also supply a header </a:t>
            </a:r>
          </a:p>
          <a:p>
            <a:r>
              <a:rPr lang="en-US" sz="2400" dirty="0"/>
              <a:t>(mostly for authentication), see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httr</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add_headers</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1700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Response</a:t>
            </a:r>
            <a:endParaRPr lang="de-DE" dirty="0">
              <a:latin typeface="Courier New" panose="02070309020205020404" pitchFamily="49" charset="0"/>
              <a:cs typeface="Courier New" panose="02070309020205020404" pitchFamily="49" charset="0"/>
            </a:endParaRPr>
          </a:p>
        </p:txBody>
      </p:sp>
      <p:sp>
        <p:nvSpPr>
          <p:cNvPr id="7" name="Content Placeholder 6">
            <a:extLst>
              <a:ext uri="{FF2B5EF4-FFF2-40B4-BE49-F238E27FC236}">
                <a16:creationId xmlns:a16="http://schemas.microsoft.com/office/drawing/2014/main" id="{CD00A22E-C165-8820-0B81-83B0F5026B7F}"/>
              </a:ext>
            </a:extLst>
          </p:cNvPr>
          <p:cNvSpPr>
            <a:spLocks noGrp="1"/>
          </p:cNvSpPr>
          <p:nvPr>
            <p:ph idx="1"/>
          </p:nvPr>
        </p:nvSpPr>
        <p:spPr/>
        <p:txBody>
          <a:bodyPr>
            <a:normAutofit lnSpcReduction="10000"/>
          </a:bodyPr>
          <a:lstStyle/>
          <a:p>
            <a:pPr marL="0" indent="0">
              <a:buNone/>
            </a:pPr>
            <a:endParaRPr lang="en-DE" dirty="0"/>
          </a:p>
          <a:p>
            <a:endParaRPr lang="en-DE" dirty="0"/>
          </a:p>
          <a:p>
            <a:endParaRPr lang="en-DE" dirty="0"/>
          </a:p>
          <a:p>
            <a:pPr marL="0" indent="0">
              <a:buNone/>
            </a:pPr>
            <a:endParaRPr lang="en-DE" dirty="0"/>
          </a:p>
          <a:p>
            <a:r>
              <a:rPr lang="en-US" dirty="0"/>
              <a:t>An HTTP status code (200 is what you want)</a:t>
            </a:r>
          </a:p>
          <a:p>
            <a:r>
              <a:rPr lang="en-US" dirty="0"/>
              <a:t>Headers</a:t>
            </a:r>
          </a:p>
          <a:p>
            <a:r>
              <a:rPr lang="en-US" dirty="0"/>
              <a:t>A body typically consisting of XML, JSON, plain text, HTML, or some kind of binary representation.</a:t>
            </a:r>
          </a:p>
          <a:p>
            <a:pPr marL="0" indent="0">
              <a:buNone/>
            </a:pPr>
            <a:r>
              <a:rPr lang="en-US" dirty="0"/>
              <a:t>	Extract body using </a:t>
            </a:r>
            <a:r>
              <a:rPr lang="en-US" dirty="0">
                <a:latin typeface="Courier New" panose="02070309020205020404" pitchFamily="49" charset="0"/>
                <a:cs typeface="Courier New" panose="02070309020205020404" pitchFamily="49" charset="0"/>
              </a:rPr>
              <a:t>content()</a:t>
            </a:r>
            <a:r>
              <a:rPr lang="en-US" dirty="0"/>
              <a:t> from the </a:t>
            </a:r>
            <a:r>
              <a:rPr lang="en-US" dirty="0" err="1">
                <a:latin typeface="Courier New" panose="02070309020205020404" pitchFamily="49" charset="0"/>
                <a:cs typeface="Courier New" panose="02070309020205020404" pitchFamily="49" charset="0"/>
              </a:rPr>
              <a:t>httr</a:t>
            </a:r>
            <a:r>
              <a:rPr lang="en-US" dirty="0"/>
              <a:t> package</a:t>
            </a:r>
          </a:p>
        </p:txBody>
      </p:sp>
      <p:pic>
        <p:nvPicPr>
          <p:cNvPr id="4" name="Graphic 3">
            <a:extLst>
              <a:ext uri="{FF2B5EF4-FFF2-40B4-BE49-F238E27FC236}">
                <a16:creationId xmlns:a16="http://schemas.microsoft.com/office/drawing/2014/main" id="{AA4E70F1-8C6A-1E8F-E81C-17607552C1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0962" y="1600200"/>
            <a:ext cx="4410075" cy="1828800"/>
          </a:xfrm>
          <a:prstGeom prst="rect">
            <a:avLst/>
          </a:prstGeom>
        </p:spPr>
      </p:pic>
    </p:spTree>
    <p:extLst>
      <p:ext uri="{BB962C8B-B14F-4D97-AF65-F5344CB8AC3E}">
        <p14:creationId xmlns:p14="http://schemas.microsoft.com/office/powerpoint/2010/main" val="207582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4F3A29FA-DC65-8C48-5904-70FC7D11AAFF}"/>
              </a:ext>
            </a:extLst>
          </p:cNvPr>
          <p:cNvSpPr txBox="1">
            <a:spLocks/>
          </p:cNvSpPr>
          <p:nvPr/>
        </p:nvSpPr>
        <p:spPr>
          <a:xfrm>
            <a:off x="839787" y="880203"/>
            <a:ext cx="5157787" cy="8239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8" name="Title 1">
            <a:extLst>
              <a:ext uri="{FF2B5EF4-FFF2-40B4-BE49-F238E27FC236}">
                <a16:creationId xmlns:a16="http://schemas.microsoft.com/office/drawing/2014/main" id="{4051415A-7868-9195-66EC-99F21C975A0B}"/>
              </a:ext>
            </a:extLst>
          </p:cNvPr>
          <p:cNvSpPr txBox="1">
            <a:spLocks/>
          </p:cNvSpPr>
          <p:nvPr/>
        </p:nvSpPr>
        <p:spPr>
          <a:xfrm>
            <a:off x="839788" y="51617"/>
            <a:ext cx="10515600" cy="82391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p>
        </p:txBody>
      </p:sp>
      <p:sp>
        <p:nvSpPr>
          <p:cNvPr id="2" name="Title 1">
            <a:extLst>
              <a:ext uri="{FF2B5EF4-FFF2-40B4-BE49-F238E27FC236}">
                <a16:creationId xmlns:a16="http://schemas.microsoft.com/office/drawing/2014/main" id="{53A1D8B0-4825-1E91-D05B-EC2AA1360570}"/>
              </a:ext>
            </a:extLst>
          </p:cNvPr>
          <p:cNvSpPr>
            <a:spLocks noGrp="1"/>
          </p:cNvSpPr>
          <p:nvPr>
            <p:ph type="title"/>
          </p:nvPr>
        </p:nvSpPr>
        <p:spPr/>
        <p:txBody>
          <a:bodyPr/>
          <a:lstStyle/>
          <a:p>
            <a:r>
              <a:rPr lang="en-DE" dirty="0"/>
              <a:t>API – Example</a:t>
            </a:r>
            <a:endParaRPr lang="en-US" dirty="0"/>
          </a:p>
        </p:txBody>
      </p:sp>
      <p:sp>
        <p:nvSpPr>
          <p:cNvPr id="5" name="Content Placeholder 4">
            <a:extLst>
              <a:ext uri="{FF2B5EF4-FFF2-40B4-BE49-F238E27FC236}">
                <a16:creationId xmlns:a16="http://schemas.microsoft.com/office/drawing/2014/main" id="{796D2C0B-FDB9-726D-605B-0A44618F06BD}"/>
              </a:ext>
            </a:extLst>
          </p:cNvPr>
          <p:cNvSpPr>
            <a:spLocks noGrp="1"/>
          </p:cNvSpPr>
          <p:nvPr>
            <p:ph idx="1"/>
          </p:nvPr>
        </p:nvSpPr>
        <p:spPr/>
        <p:txBody>
          <a:bodyPr/>
          <a:lstStyle/>
          <a:p>
            <a:pPr marL="0" indent="0">
              <a:buNone/>
            </a:pPr>
            <a:r>
              <a:rPr lang="en-DE" dirty="0">
                <a:hlinkClick r:id="rId2" action="ppaction://hlinkfile"/>
              </a:rPr>
              <a:t>Example script</a:t>
            </a:r>
            <a:endParaRPr lang="en-DE" dirty="0"/>
          </a:p>
          <a:p>
            <a:pPr marL="0" indent="0">
              <a:buNone/>
            </a:pPr>
            <a:endParaRPr lang="en-DE" dirty="0"/>
          </a:p>
          <a:p>
            <a:pPr marL="0" indent="0">
              <a:buNone/>
            </a:pPr>
            <a:r>
              <a:rPr lang="en-US" dirty="0">
                <a:hlinkClick r:id="rId3"/>
              </a:rPr>
              <a:t>https://api.congress.gov/</a:t>
            </a:r>
            <a:r>
              <a:rPr lang="en-DE" dirty="0"/>
              <a:t> </a:t>
            </a:r>
          </a:p>
          <a:p>
            <a:pPr marL="0" indent="0">
              <a:buNone/>
            </a:pPr>
            <a:endParaRPr lang="en-DE" dirty="0"/>
          </a:p>
          <a:p>
            <a:pPr marL="0" indent="0">
              <a:buNone/>
            </a:pPr>
            <a:r>
              <a:rPr lang="en-DE" dirty="0"/>
              <a:t>API-KEY: </a:t>
            </a:r>
            <a:r>
              <a:rPr lang="en-US" dirty="0">
                <a:hlinkClick r:id="rId4"/>
              </a:rPr>
              <a:t>https://api.congress.gov/sign-up/</a:t>
            </a:r>
            <a:endParaRPr lang="en-DE" dirty="0"/>
          </a:p>
          <a:p>
            <a:pPr marL="0" indent="0">
              <a:buNone/>
            </a:pPr>
            <a:endParaRPr lang="en-DE" dirty="0"/>
          </a:p>
          <a:p>
            <a:pPr marL="0" indent="0">
              <a:buNone/>
            </a:pPr>
            <a:endParaRPr lang="en-US" dirty="0"/>
          </a:p>
        </p:txBody>
      </p:sp>
    </p:spTree>
    <p:extLst>
      <p:ext uri="{BB962C8B-B14F-4D97-AF65-F5344CB8AC3E}">
        <p14:creationId xmlns:p14="http://schemas.microsoft.com/office/powerpoint/2010/main" val="427571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4F3A29FA-DC65-8C48-5904-70FC7D11AAFF}"/>
              </a:ext>
            </a:extLst>
          </p:cNvPr>
          <p:cNvSpPr txBox="1">
            <a:spLocks/>
          </p:cNvSpPr>
          <p:nvPr/>
        </p:nvSpPr>
        <p:spPr>
          <a:xfrm>
            <a:off x="839787" y="880203"/>
            <a:ext cx="5157787" cy="8239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8" name="Title 1">
            <a:extLst>
              <a:ext uri="{FF2B5EF4-FFF2-40B4-BE49-F238E27FC236}">
                <a16:creationId xmlns:a16="http://schemas.microsoft.com/office/drawing/2014/main" id="{4051415A-7868-9195-66EC-99F21C975A0B}"/>
              </a:ext>
            </a:extLst>
          </p:cNvPr>
          <p:cNvSpPr txBox="1">
            <a:spLocks/>
          </p:cNvSpPr>
          <p:nvPr/>
        </p:nvSpPr>
        <p:spPr>
          <a:xfrm>
            <a:off x="839788" y="51617"/>
            <a:ext cx="10515600" cy="82391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p>
        </p:txBody>
      </p:sp>
      <p:sp>
        <p:nvSpPr>
          <p:cNvPr id="2" name="Title 1">
            <a:extLst>
              <a:ext uri="{FF2B5EF4-FFF2-40B4-BE49-F238E27FC236}">
                <a16:creationId xmlns:a16="http://schemas.microsoft.com/office/drawing/2014/main" id="{53A1D8B0-4825-1E91-D05B-EC2AA1360570}"/>
              </a:ext>
            </a:extLst>
          </p:cNvPr>
          <p:cNvSpPr>
            <a:spLocks noGrp="1"/>
          </p:cNvSpPr>
          <p:nvPr>
            <p:ph type="title"/>
          </p:nvPr>
        </p:nvSpPr>
        <p:spPr/>
        <p:txBody>
          <a:bodyPr/>
          <a:lstStyle/>
          <a:p>
            <a:r>
              <a:rPr lang="en-DE" dirty="0"/>
              <a:t>API – </a:t>
            </a:r>
            <a:r>
              <a:rPr lang="en-US" dirty="0"/>
              <a:t>Task</a:t>
            </a:r>
            <a:r>
              <a:rPr lang="en-DE" dirty="0"/>
              <a:t>s</a:t>
            </a:r>
            <a:endParaRPr lang="en-US" dirty="0"/>
          </a:p>
        </p:txBody>
      </p:sp>
      <p:sp>
        <p:nvSpPr>
          <p:cNvPr id="5" name="Content Placeholder 4">
            <a:extLst>
              <a:ext uri="{FF2B5EF4-FFF2-40B4-BE49-F238E27FC236}">
                <a16:creationId xmlns:a16="http://schemas.microsoft.com/office/drawing/2014/main" id="{796D2C0B-FDB9-726D-605B-0A44618F06BD}"/>
              </a:ext>
            </a:extLst>
          </p:cNvPr>
          <p:cNvSpPr>
            <a:spLocks noGrp="1"/>
          </p:cNvSpPr>
          <p:nvPr>
            <p:ph idx="1"/>
          </p:nvPr>
        </p:nvSpPr>
        <p:spPr>
          <a:xfrm>
            <a:off x="838200" y="1825625"/>
            <a:ext cx="10999304" cy="4351338"/>
          </a:xfrm>
        </p:spPr>
        <p:txBody>
          <a:bodyPr/>
          <a:lstStyle/>
          <a:p>
            <a:pPr marL="0" indent="0" algn="ctr">
              <a:buNone/>
            </a:pPr>
            <a:r>
              <a:rPr lang="en-DE" b="1" dirty="0"/>
              <a:t>/sessions/day2_webdata/</a:t>
            </a:r>
          </a:p>
          <a:p>
            <a:pPr marL="0" indent="0" algn="ctr">
              <a:buNone/>
            </a:pPr>
            <a:endParaRPr lang="en-DE" dirty="0">
              <a:solidFill>
                <a:srgbClr val="FF0000"/>
              </a:solidFill>
            </a:endParaRPr>
          </a:p>
          <a:p>
            <a:pPr marL="0" indent="0" algn="ctr">
              <a:buNone/>
            </a:pPr>
            <a:r>
              <a:rPr lang="en-DE" dirty="0">
                <a:solidFill>
                  <a:srgbClr val="FF0000"/>
                </a:solidFill>
              </a:rPr>
              <a:t>PLEASE ALWAYS COPY THE EXERCISES TO YOUR OWN FOLDER BEFORE OPENING AND CHANGING THEM!</a:t>
            </a:r>
          </a:p>
          <a:p>
            <a:pPr marL="0" indent="0" algn="ctr">
              <a:buNone/>
            </a:pPr>
            <a:endParaRPr lang="en-DE" dirty="0"/>
          </a:p>
          <a:p>
            <a:pPr marL="0" indent="0" algn="ctr">
              <a:buNone/>
            </a:pPr>
            <a:r>
              <a:rPr lang="en-DE" dirty="0"/>
              <a:t>Open </a:t>
            </a:r>
            <a:r>
              <a:rPr lang="en-DE" b="1" dirty="0"/>
              <a:t>1_2_api_exercise.qmd</a:t>
            </a:r>
            <a:r>
              <a:rPr lang="en-DE" dirty="0"/>
              <a:t> and/or </a:t>
            </a:r>
            <a:r>
              <a:rPr lang="en-DE" b="1" dirty="0"/>
              <a:t>1_2_api_exercise.html</a:t>
            </a:r>
          </a:p>
          <a:p>
            <a:pPr marL="0" indent="0" algn="ctr">
              <a:buNone/>
            </a:pPr>
            <a:endParaRPr lang="en-DE" dirty="0"/>
          </a:p>
          <a:p>
            <a:pPr marL="0" indent="0" algn="ctr">
              <a:buNone/>
            </a:pPr>
            <a:r>
              <a:rPr lang="en-DE" dirty="0"/>
              <a:t>Copy liberally from </a:t>
            </a:r>
            <a:r>
              <a:rPr lang="en-DE" b="1" dirty="0"/>
              <a:t>1_1_api_example.R</a:t>
            </a:r>
            <a:r>
              <a:rPr lang="en-DE" dirty="0"/>
              <a:t>, but try to understand what you are doing! </a:t>
            </a:r>
            <a:endParaRPr lang="en-US" dirty="0"/>
          </a:p>
        </p:txBody>
      </p:sp>
    </p:spTree>
    <p:extLst>
      <p:ext uri="{BB962C8B-B14F-4D97-AF65-F5344CB8AC3E}">
        <p14:creationId xmlns:p14="http://schemas.microsoft.com/office/powerpoint/2010/main" val="248635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77B47-4460-405A-9F15-B50A8C88F71C}"/>
              </a:ext>
            </a:extLst>
          </p:cNvPr>
          <p:cNvSpPr>
            <a:spLocks noGrp="1"/>
          </p:cNvSpPr>
          <p:nvPr>
            <p:ph type="ctrTitle"/>
          </p:nvPr>
        </p:nvSpPr>
        <p:spPr/>
        <p:txBody>
          <a:bodyPr/>
          <a:lstStyle/>
          <a:p>
            <a:r>
              <a:rPr lang="de-DE" dirty="0"/>
              <a:t>Web </a:t>
            </a:r>
            <a:r>
              <a:rPr lang="de-DE" dirty="0" err="1"/>
              <a:t>Scraping</a:t>
            </a:r>
            <a:r>
              <a:rPr lang="de-DE" dirty="0"/>
              <a:t> Intro</a:t>
            </a:r>
          </a:p>
        </p:txBody>
      </p:sp>
      <p:sp>
        <p:nvSpPr>
          <p:cNvPr id="4" name="Subtitle 3">
            <a:extLst>
              <a:ext uri="{FF2B5EF4-FFF2-40B4-BE49-F238E27FC236}">
                <a16:creationId xmlns:a16="http://schemas.microsoft.com/office/drawing/2014/main" id="{D34B7DE4-6CBE-AA05-3C7E-92CC1D7E1F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61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web </a:t>
            </a:r>
            <a:r>
              <a:rPr lang="de-DE" dirty="0" err="1"/>
              <a:t>scraping</a:t>
            </a:r>
            <a:endParaRPr lang="de-DE" dirty="0"/>
          </a:p>
        </p:txBody>
      </p:sp>
      <p:sp>
        <p:nvSpPr>
          <p:cNvPr id="3" name="Inhaltsplatzhalter 2">
            <a:extLst>
              <a:ext uri="{FF2B5EF4-FFF2-40B4-BE49-F238E27FC236}">
                <a16:creationId xmlns:a16="http://schemas.microsoft.com/office/drawing/2014/main" id="{FBC5648F-BD97-40F7-946D-1257EA6D722F}"/>
              </a:ext>
            </a:extLst>
          </p:cNvPr>
          <p:cNvSpPr>
            <a:spLocks noGrp="1"/>
          </p:cNvSpPr>
          <p:nvPr>
            <p:ph idx="1"/>
          </p:nvPr>
        </p:nvSpPr>
        <p:spPr/>
        <p:txBody>
          <a:bodyPr/>
          <a:lstStyle/>
          <a:p>
            <a:r>
              <a:rPr lang="de-DE" dirty="0" err="1"/>
              <a:t>Automated</a:t>
            </a:r>
            <a:r>
              <a:rPr lang="de-DE" dirty="0"/>
              <a:t> </a:t>
            </a:r>
            <a:r>
              <a:rPr lang="de-DE" dirty="0" err="1"/>
              <a:t>extraction</a:t>
            </a:r>
            <a:r>
              <a:rPr lang="de-DE" dirty="0"/>
              <a:t> </a:t>
            </a:r>
            <a:r>
              <a:rPr lang="de-DE" dirty="0" err="1"/>
              <a:t>of</a:t>
            </a:r>
            <a:r>
              <a:rPr lang="de-DE" dirty="0"/>
              <a:t> </a:t>
            </a:r>
            <a:r>
              <a:rPr lang="de-DE" dirty="0" err="1"/>
              <a:t>data</a:t>
            </a:r>
            <a:r>
              <a:rPr lang="de-DE" dirty="0"/>
              <a:t> </a:t>
            </a:r>
            <a:r>
              <a:rPr lang="de-DE" dirty="0" err="1"/>
              <a:t>from</a:t>
            </a:r>
            <a:r>
              <a:rPr lang="de-DE" dirty="0"/>
              <a:t> </a:t>
            </a:r>
            <a:r>
              <a:rPr lang="de-DE" dirty="0" err="1"/>
              <a:t>websites</a:t>
            </a:r>
            <a:r>
              <a:rPr lang="de-DE" dirty="0"/>
              <a:t> </a:t>
            </a:r>
          </a:p>
          <a:p>
            <a:r>
              <a:rPr lang="de-DE" dirty="0"/>
              <a:t>Data </a:t>
            </a:r>
            <a:r>
              <a:rPr lang="de-DE" dirty="0" err="1"/>
              <a:t>can</a:t>
            </a:r>
            <a:r>
              <a:rPr lang="de-DE" dirty="0"/>
              <a:t> </a:t>
            </a:r>
            <a:r>
              <a:rPr lang="de-DE" dirty="0" err="1"/>
              <a:t>be</a:t>
            </a:r>
            <a:r>
              <a:rPr lang="de-DE" dirty="0"/>
              <a:t> </a:t>
            </a:r>
            <a:r>
              <a:rPr lang="de-DE" dirty="0" err="1"/>
              <a:t>text</a:t>
            </a:r>
            <a:r>
              <a:rPr lang="de-DE" dirty="0"/>
              <a:t>, </a:t>
            </a:r>
            <a:r>
              <a:rPr lang="de-DE" dirty="0" err="1"/>
              <a:t>images</a:t>
            </a:r>
            <a:r>
              <a:rPr lang="de-DE" dirty="0"/>
              <a:t>, links, and </a:t>
            </a:r>
            <a:r>
              <a:rPr lang="de-DE" dirty="0" err="1"/>
              <a:t>more</a:t>
            </a:r>
            <a:endParaRPr lang="de-DE" dirty="0"/>
          </a:p>
          <a:p>
            <a:r>
              <a:rPr lang="de-DE" dirty="0"/>
              <a:t>Alternative </a:t>
            </a:r>
            <a:r>
              <a:rPr lang="de-DE" dirty="0" err="1"/>
              <a:t>to</a:t>
            </a:r>
            <a:r>
              <a:rPr lang="de-DE" dirty="0"/>
              <a:t> </a:t>
            </a:r>
            <a:r>
              <a:rPr lang="de-DE" dirty="0" err="1"/>
              <a:t>manually</a:t>
            </a:r>
            <a:r>
              <a:rPr lang="de-DE" dirty="0"/>
              <a:t> </a:t>
            </a:r>
            <a:r>
              <a:rPr lang="de-DE" dirty="0" err="1"/>
              <a:t>copying</a:t>
            </a:r>
            <a:r>
              <a:rPr lang="de-DE" dirty="0"/>
              <a:t> </a:t>
            </a:r>
            <a:r>
              <a:rPr lang="de-DE" dirty="0" err="1"/>
              <a:t>information</a:t>
            </a:r>
            <a:r>
              <a:rPr lang="de-DE" dirty="0"/>
              <a:t> </a:t>
            </a:r>
            <a:r>
              <a:rPr lang="de-DE" dirty="0" err="1"/>
              <a:t>from</a:t>
            </a:r>
            <a:r>
              <a:rPr lang="de-DE" dirty="0"/>
              <a:t> </a:t>
            </a:r>
            <a:r>
              <a:rPr lang="de-DE" dirty="0" err="1"/>
              <a:t>websites</a:t>
            </a:r>
            <a:r>
              <a:rPr lang="de-DE" dirty="0"/>
              <a:t> </a:t>
            </a:r>
            <a:endParaRPr lang="de-DE" dirty="0">
              <a:sym typeface="Wingdings" panose="05000000000000000000" pitchFamily="2" charset="2"/>
            </a:endParaRPr>
          </a:p>
          <a:p>
            <a:pPr marL="457200" lvl="1" indent="0">
              <a:buNone/>
            </a:pPr>
            <a:r>
              <a:rPr lang="de-DE" dirty="0">
                <a:sym typeface="Wingdings" panose="05000000000000000000" pitchFamily="2" charset="2"/>
              </a:rPr>
              <a:t> </a:t>
            </a:r>
            <a:r>
              <a:rPr lang="de-DE" dirty="0" err="1">
                <a:sym typeface="Wingdings" panose="05000000000000000000" pitchFamily="2" charset="2"/>
              </a:rPr>
              <a:t>Enabling</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extraction</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large </a:t>
            </a:r>
            <a:r>
              <a:rPr lang="de-DE" dirty="0" err="1">
                <a:sym typeface="Wingdings" panose="05000000000000000000" pitchFamily="2" charset="2"/>
              </a:rPr>
              <a:t>amounts</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up</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date </a:t>
            </a:r>
            <a:r>
              <a:rPr lang="de-DE" dirty="0" err="1">
                <a:sym typeface="Wingdings" panose="05000000000000000000" pitchFamily="2" charset="2"/>
              </a:rPr>
              <a:t>data</a:t>
            </a:r>
            <a:endParaRPr lang="de-DE" dirty="0"/>
          </a:p>
        </p:txBody>
      </p:sp>
    </p:spTree>
    <p:extLst>
      <p:ext uri="{BB962C8B-B14F-4D97-AF65-F5344CB8AC3E}">
        <p14:creationId xmlns:p14="http://schemas.microsoft.com/office/powerpoint/2010/main" val="414532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But </a:t>
            </a:r>
            <a:r>
              <a:rPr lang="de-DE" dirty="0" err="1"/>
              <a:t>how</a:t>
            </a:r>
            <a:r>
              <a:rPr lang="de-DE" dirty="0"/>
              <a:t>?</a:t>
            </a:r>
          </a:p>
        </p:txBody>
      </p:sp>
      <p:pic>
        <p:nvPicPr>
          <p:cNvPr id="6" name="Picture 5">
            <a:extLst>
              <a:ext uri="{FF2B5EF4-FFF2-40B4-BE49-F238E27FC236}">
                <a16:creationId xmlns:a16="http://schemas.microsoft.com/office/drawing/2014/main" id="{28C5AFFB-F904-79C0-DB78-489B4BCF39E7}"/>
              </a:ext>
            </a:extLst>
          </p:cNvPr>
          <p:cNvPicPr>
            <a:picLocks noChangeAspect="1"/>
          </p:cNvPicPr>
          <p:nvPr/>
        </p:nvPicPr>
        <p:blipFill>
          <a:blip r:embed="rId2"/>
          <a:stretch>
            <a:fillRect/>
          </a:stretch>
        </p:blipFill>
        <p:spPr>
          <a:xfrm>
            <a:off x="4106266" y="657917"/>
            <a:ext cx="7279256" cy="5834958"/>
          </a:xfrm>
          <a:prstGeom prst="rect">
            <a:avLst/>
          </a:prstGeom>
        </p:spPr>
      </p:pic>
    </p:spTree>
    <p:extLst>
      <p:ext uri="{BB962C8B-B14F-4D97-AF65-F5344CB8AC3E}">
        <p14:creationId xmlns:p14="http://schemas.microsoft.com/office/powerpoint/2010/main" val="1738899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4" name="Inhaltsplatzhalter 3">
            <a:extLst>
              <a:ext uri="{FF2B5EF4-FFF2-40B4-BE49-F238E27FC236}">
                <a16:creationId xmlns:a16="http://schemas.microsoft.com/office/drawing/2014/main" id="{081A4A63-E016-42C2-8448-B3417EC2AAFD}"/>
              </a:ext>
            </a:extLst>
          </p:cNvPr>
          <p:cNvSpPr>
            <a:spLocks noGrp="1"/>
          </p:cNvSpPr>
          <p:nvPr>
            <p:ph idx="1"/>
          </p:nvPr>
        </p:nvSpPr>
        <p:spPr>
          <a:xfrm>
            <a:off x="838200" y="1399032"/>
            <a:ext cx="10515600" cy="5458968"/>
          </a:xfrm>
        </p:spPr>
        <p:txBody>
          <a:bodyPr>
            <a:normAutofit/>
          </a:bodyPr>
          <a:lstStyle/>
          <a:p>
            <a:pPr marL="0" indent="0">
              <a:buNone/>
            </a:pPr>
            <a:r>
              <a:rPr lang="en-US" sz="1200" kern="100" dirty="0">
                <a:effectLst/>
                <a:latin typeface="Calibri" panose="020F0502020204030204" pitchFamily="34" charset="0"/>
                <a:ea typeface="Calibri" panose="020F0502020204030204" pitchFamily="34" charset="0"/>
                <a:cs typeface="Arial" panose="020B0604020202020204" pitchFamily="34" charset="0"/>
              </a:rPr>
              <a:t>&lt;!doctype html&gt;&lt;html x-data lang="de" :class="{ 'audio-player-open':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store.WebAudio.clip</a:t>
            </a:r>
            <a:r>
              <a:rPr lang="en-US" sz="1200" kern="100" dirty="0">
                <a:effectLst/>
                <a:latin typeface="Calibri" panose="020F0502020204030204" pitchFamily="34" charset="0"/>
                <a:ea typeface="Calibri" panose="020F0502020204030204" pitchFamily="34" charset="0"/>
                <a:cs typeface="Arial" panose="020B0604020202020204" pitchFamily="34" charset="0"/>
              </a:rPr>
              <a:t> }"&gt;&lt;head&gt;&lt;title&gt;News: CDU-Chef Friedrich Merz und die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Grünen</a:t>
            </a:r>
            <a:r>
              <a:rPr lang="en-US" sz="1200" kern="100" dirty="0">
                <a:effectLst/>
                <a:latin typeface="Calibri" panose="020F0502020204030204" pitchFamily="34" charset="0"/>
                <a:ea typeface="Calibri" panose="020F0502020204030204" pitchFamily="34" charset="0"/>
                <a:cs typeface="Arial" panose="020B0604020202020204" pitchFamily="34" charset="0"/>
              </a:rPr>
              <a:t>, Berliner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Friedrichstraße</a:t>
            </a:r>
            <a:r>
              <a:rPr lang="en-US" sz="1200" kern="100" dirty="0">
                <a:effectLst/>
                <a:latin typeface="Calibri" panose="020F0502020204030204" pitchFamily="34" charset="0"/>
                <a:ea typeface="Calibri" panose="020F0502020204030204" pitchFamily="34" charset="0"/>
                <a:cs typeface="Arial" panose="020B0604020202020204" pitchFamily="34" charset="0"/>
              </a:rPr>
              <a:t>, Wladimir Putin - DER SPIEGEL&lt;/title&gt;&lt;meta charset="utf-8"&gt;&lt;meta name="viewport" content="width=device-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width,initial</a:t>
            </a:r>
            <a:r>
              <a:rPr lang="en-US" sz="1200" kern="100" dirty="0">
                <a:effectLst/>
                <a:latin typeface="Calibri" panose="020F0502020204030204" pitchFamily="34" charset="0"/>
                <a:ea typeface="Calibri" panose="020F0502020204030204" pitchFamily="34" charset="0"/>
                <a:cs typeface="Arial" panose="020B0604020202020204" pitchFamily="34" charset="0"/>
              </a:rPr>
              <a:t>-scale=1,user-scalable=no"&gt;&lt;meta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MSSmartTagsPreventParsing</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content="true"&gt;&lt;meta http-</a:t>
            </a:r>
            <a:r>
              <a:rPr lang="en-US" sz="1200" kern="100" dirty="0" err="1">
                <a:effectLst/>
                <a:latin typeface="Calibri" panose="020F0502020204030204" pitchFamily="34" charset="0"/>
                <a:ea typeface="Calibri" panose="020F0502020204030204" pitchFamily="34" charset="0"/>
                <a:cs typeface="Arial" panose="020B0604020202020204" pitchFamily="34" charset="0"/>
              </a:rPr>
              <a:t>equiv</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imagetoolbar</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content="no"&gt;&lt;meta name="apple-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itunes</a:t>
            </a:r>
            <a:r>
              <a:rPr lang="en-US" sz="1200" kern="100" dirty="0">
                <a:effectLst/>
                <a:latin typeface="Calibri" panose="020F0502020204030204" pitchFamily="34" charset="0"/>
                <a:ea typeface="Calibri" panose="020F0502020204030204" pitchFamily="34" charset="0"/>
                <a:cs typeface="Arial" panose="020B0604020202020204" pitchFamily="34" charset="0"/>
              </a:rPr>
              <a:t>-app" content="app-id=424881832"&gt;&lt;link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rel</a:t>
            </a:r>
            <a:r>
              <a:rPr lang="en-US" sz="1200" kern="100" dirty="0">
                <a:effectLst/>
                <a:latin typeface="Calibri" panose="020F0502020204030204" pitchFamily="34" charset="0"/>
                <a:ea typeface="Calibri" panose="020F0502020204030204" pitchFamily="34" charset="0"/>
                <a:cs typeface="Arial" panose="020B0604020202020204" pitchFamily="34" charset="0"/>
              </a:rPr>
              <a:t>="manifest"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="https://www.spiegel.de/public/spon/json/manifest.json"&gt;&lt;meta name="theme-color" content="#e64415" media="(prefers-color-scheme: light)"&gt;&lt;="2023-07-01T07:48:02+02:00"&gt;&lt;meta name="locale"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de_DE</a:t>
            </a:r>
            <a:r>
              <a:rPr lang="en-US" sz="1200" kern="100" dirty="0">
                <a:effectLst/>
                <a:latin typeface="Calibri" panose="020F0502020204030204" pitchFamily="34" charset="0"/>
                <a:ea typeface="Calibri" panose="020F0502020204030204" pitchFamily="34" charset="0"/>
                <a:cs typeface="Arial" panose="020B0604020202020204" pitchFamily="34" charset="0"/>
              </a:rPr>
              <a:t>"&gt;&lt;meta name="description" content="Die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Unionsparteien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ringen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mit</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Gegnern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Feinden</a:t>
            </a:r>
            <a:r>
              <a:rPr lang="en-US" sz="1200" kern="100" dirty="0">
                <a:effectLst/>
                <a:latin typeface="Calibri" panose="020F0502020204030204" pitchFamily="34" charset="0"/>
                <a:ea typeface="Calibri" panose="020F0502020204030204" pitchFamily="34" charset="0"/>
                <a:cs typeface="Arial" panose="020B0604020202020204" pitchFamily="34" charset="0"/>
              </a:rPr>
              <a:t> und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Partnern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a:effectLst/>
                <a:latin typeface="Calibri" panose="020F0502020204030204" pitchFamily="34" charset="0"/>
                <a:ea typeface="Calibri" panose="020F0502020204030204" pitchFamily="34" charset="0"/>
                <a:cs typeface="Arial" panose="020B0604020202020204" pitchFamily="34" charset="0"/>
              </a:rPr>
              <a:t>In Berlin gewinnt das Auto heute 500 Meter zurück. Und Putins Reich bröselt. Das ist die Lage am Samstag."&gt;&lt;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news_keywords</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="Politik, Deutschland, Die Lage am Morgen"&gt;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twitter:card</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summary_large_image</a:t>
            </a:r>
            <a:r>
              <a:rPr lang="en-US" sz="1200" kern="100" dirty="0">
                <a:effectLst/>
                <a:latin typeface="Calibri" panose="020F0502020204030204" pitchFamily="34" charset="0"/>
                <a:ea typeface="Calibri" panose="020F0502020204030204" pitchFamily="34" charset="0"/>
                <a:cs typeface="Arial" panose="020B0604020202020204" pitchFamily="34" charset="0"/>
              </a:rPr>
              <a:t>"&gt;&lt;meta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twitter:site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derspiegel</a:t>
            </a:r>
            <a:r>
              <a:rPr lang="en-US" sz="1200" kern="100" dirty="0">
                <a:effectLst/>
                <a:latin typeface="Calibri" panose="020F0502020204030204" pitchFamily="34" charset="0"/>
                <a:ea typeface="Calibri" panose="020F0502020204030204" pitchFamily="34" charset="0"/>
                <a:cs typeface="Arial" panose="020B0604020202020204" pitchFamily="34" charset="0"/>
              </a:rPr>
              <a:t>"&gt;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twitter:title</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Lage am Morgen - CDU-Chef Friedrich Merz und die Grünen, Berliner Friedrichstraße, Putins Reich"&gt;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twitter:creator</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content="@sefi99"&gt;&lt;meta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twitter:image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content="https://cdn.prod.www.spiegel.de/images/dd17189a-707c-4b57-af32-bf59855d3d25_w1195_r1.77_fpx28.09_fpy49.93.png"&gt;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property</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og:title</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Lage am Morgen - CDU-Chef Friedrich Merz und die Grünen, Berliner Friedrichstraße, Putins Reich"&gt;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og:type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content="article"&gt;&lt;meta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og:url</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content="https://www.spiegel.de/politik/deutschland/news-cdu-chef-friedrich-merz-und-die-gruenen-berliner-friedrichstrasse-putins-reich-a-aff057e5-4db6-4055-8d12-85cf8bc1fe2c"&gt;&lt;meta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og:image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content="https://cdn.prod.www.spiegel.de/images/dd17189a-707c-4b57-af32-bf59855d3d25_w1195_r1.77_fpx28.09_fpy49.93.png"&gt;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property</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og:description</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Unionsparteien ringen mit Gegnern, Feinden und Partnern. In Berlin gewinnt das Auto heute 500 Meter zurück. Und Putins Reich bröselt. Das ist die Lage am Samstag."&gt;&lt;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script</a:t>
            </a:r>
            <a:r>
              <a:rPr lang="de-DE" sz="1200" kern="100" dirty="0">
                <a:effectLst/>
                <a:latin typeface="Calibri" panose="020F0502020204030204" pitchFamily="34" charset="0"/>
                <a:ea typeface="Calibri" panose="020F0502020204030204" pitchFamily="34" charset="0"/>
                <a:cs typeface="Arial" panose="020B0604020202020204" pitchFamily="34" charset="0"/>
              </a:rPr>
              <a:t> type="</a:t>
            </a:r>
            <a:r>
              <a:rPr lang="de-DE" sz="1200" kern="100" dirty="0" err="1">
                <a:effectLst/>
                <a:latin typeface="Calibri" panose="020F0502020204030204" pitchFamily="34" charset="0"/>
                <a:ea typeface="Calibri" panose="020F0502020204030204" pitchFamily="34" charset="0"/>
                <a:cs typeface="Arial" panose="020B0604020202020204" pitchFamily="34" charset="0"/>
              </a:rPr>
              <a:t>application</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ld+json</a:t>
            </a:r>
            <a:r>
              <a:rPr lang="de-DE" sz="1200" kern="100" dirty="0">
                <a:effectLst/>
                <a:latin typeface="Calibri" panose="020F0502020204030204" pitchFamily="34" charset="0"/>
                <a:ea typeface="Calibri" panose="020F0502020204030204" pitchFamily="34" charset="0"/>
                <a:cs typeface="Arial" panose="020B0604020202020204" pitchFamily="34" charset="0"/>
              </a:rPr>
              <a:t>"&gt;[{"@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context</a:t>
            </a:r>
            <a:r>
              <a:rPr lang="de-DE" sz="1200" kern="100" dirty="0">
                <a:effectLst/>
                <a:latin typeface="Calibri" panose="020F0502020204030204" pitchFamily="34" charset="0"/>
                <a:ea typeface="Calibri" panose="020F0502020204030204" pitchFamily="34" charset="0"/>
                <a:cs typeface="Arial" panose="020B0604020202020204" pitchFamily="34" charset="0"/>
              </a:rPr>
              <a:t>":"http://schema.org","@type":"NewsArticle","articleSection":"Politik","author":{"@type":"Person","</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":"Sebastian Fischer"},"dateCreated":"2023-07-01T05:27:01+02:00","dateModified":"2023-07-01T07:48:02+02:00","datePublished":"2023-07-01T05:27:01+02:00","headline":"Die Lage am Morgen: Holt sich das Auto die Stadt […] </a:t>
            </a:r>
            <a:r>
              <a:rPr lang="en-US" sz="1200" kern="100" dirty="0">
                <a:effectLst/>
                <a:latin typeface="Calibri" panose="020F0502020204030204" pitchFamily="34" charset="0"/>
                <a:ea typeface="Calibri" panose="020F0502020204030204" pitchFamily="34" charset="0"/>
                <a:cs typeface="Arial" panose="020B0604020202020204" pitchFamily="34" charset="0"/>
              </a:rPr>
              <a:t>&lt;span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bg</a:t>
            </a:r>
            <a:r>
              <a:rPr lang="en-US" sz="1200" kern="100" dirty="0">
                <a:effectLst/>
                <a:latin typeface="Calibri" panose="020F0502020204030204" pitchFamily="34" charset="0"/>
                <a:ea typeface="Calibri" panose="020F0502020204030204" pitchFamily="34" charset="0"/>
                <a:cs typeface="Arial" panose="020B0604020202020204" pitchFamily="34" charset="0"/>
              </a:rPr>
              <a:t>-gradient-to-r from-white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dark:from-dm-shade-darkest</a:t>
            </a:r>
            <a:r>
              <a:rPr lang="en-US" sz="1200" kern="100" dirty="0">
                <a:effectLst/>
                <a:latin typeface="Calibri" panose="020F0502020204030204" pitchFamily="34" charset="0"/>
                <a:ea typeface="Calibri" panose="020F0502020204030204" pitchFamily="34" charset="0"/>
                <a:cs typeface="Arial" panose="020B0604020202020204" pitchFamily="34" charset="0"/>
              </a:rPr>
              <a:t> w-24 lg:h-56 md:h-56 sm:h-40"&gt;&lt;/span&gt;&lt;/div&gt;&lt;/div&gt;&lt;/div&gt;&lt;nav role="navigation" class="polygon-swiper flex items-center grow relative overflow-hidden h-full bottom-negative"&gt;&lt;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ul</a:t>
            </a:r>
            <a:r>
              <a:rPr lang="en-US" sz="1200" kern="100" dirty="0">
                <a:effectLst/>
                <a:latin typeface="Calibri" panose="020F0502020204030204" pitchFamily="34" charset="0"/>
                <a:ea typeface="Calibri" panose="020F0502020204030204" pitchFamily="34" charset="0"/>
                <a:cs typeface="Arial" panose="020B0604020202020204" pitchFamily="34" charset="0"/>
              </a:rPr>
              <a:t> class="polygon-swiper-wrapper flex items-center lg:h-56 md:h-56 sm:h-40 relative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bottom-px:focus:border-white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Politik</a:t>
            </a:r>
            <a:r>
              <a:rPr lang="en-US" sz="1200" kern="100" dirty="0">
                <a:effectLst/>
                <a:latin typeface="Calibri" panose="020F0502020204030204" pitchFamily="34" charset="0"/>
                <a:ea typeface="Calibri" panose="020F0502020204030204" pitchFamily="34" charset="0"/>
                <a:cs typeface="Arial" panose="020B0604020202020204" pitchFamily="34" charset="0"/>
              </a:rPr>
              <a:t>&lt;/span&gt;&lt;span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&gt;&lt;/span&gt;&lt;/a&gt;&lt;/li&gt;&lt;li class="polygon-swiper-slide flex items-center h-full shrink-0"&gt;&lt;a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="https://www.spiegel.de/politik/deutschland/" target="_self" title="Deutschland"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focus:border-black</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border-inherit"&gt;Deutschland&lt;/span&gt;&lt;span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&gt;&lt;/span&gt;&lt;/a&gt;&lt;/li&gt;&lt;li class="polygon-swiper-slide flex items-center h-full shrink-0"&gt;&lt;a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="https://www.spiegel.de/thema/morningbriefing/" target="_self" title="Die Lage am Morgen"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focus:border-black</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border-inherit"&gt;Die Lage am Morgen&lt;/span&gt;&lt;span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a:t>
            </a:r>
          </a:p>
          <a:p>
            <a:pPr marL="0" indent="0">
              <a:buNone/>
            </a:pPr>
            <a:r>
              <a:rPr lang="en-US" sz="1000" dirty="0"/>
              <a:t>+ a few hundred lines of html</a:t>
            </a:r>
          </a:p>
        </p:txBody>
      </p:sp>
    </p:spTree>
    <p:extLst>
      <p:ext uri="{BB962C8B-B14F-4D97-AF65-F5344CB8AC3E}">
        <p14:creationId xmlns:p14="http://schemas.microsoft.com/office/powerpoint/2010/main" val="2979500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a:extLst>
              <a:ext uri="{FF2B5EF4-FFF2-40B4-BE49-F238E27FC236}">
                <a16:creationId xmlns:a16="http://schemas.microsoft.com/office/drawing/2014/main" id="{F342CF42-3AEE-466D-9E17-727E8F294E2E}"/>
              </a:ext>
            </a:extLst>
          </p:cNvPr>
          <p:cNvSpPr>
            <a:spLocks noGrp="1"/>
          </p:cNvSpPr>
          <p:nvPr>
            <p:ph type="title"/>
          </p:nvPr>
        </p:nvSpPr>
        <p:spPr/>
        <p:txBody>
          <a:bodyPr/>
          <a:lstStyle/>
          <a:p>
            <a:r>
              <a:rPr lang="de-DE" dirty="0"/>
              <a:t>Background Info: HTML</a:t>
            </a:r>
          </a:p>
        </p:txBody>
      </p:sp>
      <p:sp>
        <p:nvSpPr>
          <p:cNvPr id="4" name="Rectangle 3">
            <a:extLst>
              <a:ext uri="{FF2B5EF4-FFF2-40B4-BE49-F238E27FC236}">
                <a16:creationId xmlns:a16="http://schemas.microsoft.com/office/drawing/2014/main" id="{E938B501-0024-EBCA-C1A3-514B129B3048}"/>
              </a:ext>
            </a:extLst>
          </p:cNvPr>
          <p:cNvSpPr/>
          <p:nvPr/>
        </p:nvSpPr>
        <p:spPr>
          <a:xfrm>
            <a:off x="5673587" y="1690688"/>
            <a:ext cx="844826" cy="844826"/>
          </a:xfrm>
          <a:prstGeom prst="rect">
            <a:avLst/>
          </a:prstGeom>
          <a:solidFill>
            <a:schemeClr val="tx1">
              <a:lumMod val="50000"/>
            </a:schemeClr>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dirty="0"/>
              <a:t>html</a:t>
            </a:r>
            <a:endParaRPr lang="en-US" dirty="0"/>
          </a:p>
        </p:txBody>
      </p:sp>
      <p:sp>
        <p:nvSpPr>
          <p:cNvPr id="7" name="Rectangle 6">
            <a:extLst>
              <a:ext uri="{FF2B5EF4-FFF2-40B4-BE49-F238E27FC236}">
                <a16:creationId xmlns:a16="http://schemas.microsoft.com/office/drawing/2014/main" id="{CE5D7FB1-1222-0DB8-2F26-F2C64D86AB98}"/>
              </a:ext>
            </a:extLst>
          </p:cNvPr>
          <p:cNvSpPr/>
          <p:nvPr/>
        </p:nvSpPr>
        <p:spPr>
          <a:xfrm>
            <a:off x="3319258" y="3016251"/>
            <a:ext cx="844826" cy="844826"/>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head</a:t>
            </a:r>
            <a:endParaRPr lang="en-US" dirty="0"/>
          </a:p>
        </p:txBody>
      </p:sp>
      <p:sp>
        <p:nvSpPr>
          <p:cNvPr id="9" name="Rectangle 8">
            <a:extLst>
              <a:ext uri="{FF2B5EF4-FFF2-40B4-BE49-F238E27FC236}">
                <a16:creationId xmlns:a16="http://schemas.microsoft.com/office/drawing/2014/main" id="{D43CF50F-7806-78D2-57C9-94B8F621D6AD}"/>
              </a:ext>
            </a:extLst>
          </p:cNvPr>
          <p:cNvSpPr/>
          <p:nvPr/>
        </p:nvSpPr>
        <p:spPr>
          <a:xfrm>
            <a:off x="8027918" y="3016251"/>
            <a:ext cx="844826" cy="844826"/>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body</a:t>
            </a:r>
            <a:endParaRPr lang="en-US" dirty="0"/>
          </a:p>
        </p:txBody>
      </p:sp>
      <p:sp>
        <p:nvSpPr>
          <p:cNvPr id="10" name="Rectangle 9">
            <a:extLst>
              <a:ext uri="{FF2B5EF4-FFF2-40B4-BE49-F238E27FC236}">
                <a16:creationId xmlns:a16="http://schemas.microsoft.com/office/drawing/2014/main" id="{1856C951-3B3D-76EC-265D-BB6B4D18B5E4}"/>
              </a:ext>
            </a:extLst>
          </p:cNvPr>
          <p:cNvSpPr/>
          <p:nvPr/>
        </p:nvSpPr>
        <p:spPr>
          <a:xfrm>
            <a:off x="2170462" y="4342587"/>
            <a:ext cx="844826" cy="844826"/>
          </a:xfrm>
          <a:prstGeom prst="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title</a:t>
            </a:r>
            <a:endParaRPr lang="en-US" dirty="0"/>
          </a:p>
        </p:txBody>
      </p:sp>
      <p:sp>
        <p:nvSpPr>
          <p:cNvPr id="11" name="Rectangle 10">
            <a:extLst>
              <a:ext uri="{FF2B5EF4-FFF2-40B4-BE49-F238E27FC236}">
                <a16:creationId xmlns:a16="http://schemas.microsoft.com/office/drawing/2014/main" id="{87C00D9D-6A57-5675-7AF9-0575F1EFDF09}"/>
              </a:ext>
            </a:extLst>
          </p:cNvPr>
          <p:cNvSpPr/>
          <p:nvPr/>
        </p:nvSpPr>
        <p:spPr>
          <a:xfrm>
            <a:off x="4463086" y="4342587"/>
            <a:ext cx="844826" cy="844826"/>
          </a:xfrm>
          <a:prstGeom prst="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meta</a:t>
            </a:r>
            <a:endParaRPr lang="en-US" dirty="0"/>
          </a:p>
        </p:txBody>
      </p:sp>
      <p:sp>
        <p:nvSpPr>
          <p:cNvPr id="12" name="Rectangle 11">
            <a:extLst>
              <a:ext uri="{FF2B5EF4-FFF2-40B4-BE49-F238E27FC236}">
                <a16:creationId xmlns:a16="http://schemas.microsoft.com/office/drawing/2014/main" id="{34ED61C9-CA69-FEE9-77C4-72A80CFE249B}"/>
              </a:ext>
            </a:extLst>
          </p:cNvPr>
          <p:cNvSpPr/>
          <p:nvPr/>
        </p:nvSpPr>
        <p:spPr>
          <a:xfrm>
            <a:off x="3316774" y="4342587"/>
            <a:ext cx="844826" cy="844826"/>
          </a:xfrm>
          <a:prstGeom prst="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meta</a:t>
            </a:r>
            <a:endParaRPr lang="en-US" dirty="0"/>
          </a:p>
        </p:txBody>
      </p:sp>
      <p:sp>
        <p:nvSpPr>
          <p:cNvPr id="16" name="Rectangle 15">
            <a:extLst>
              <a:ext uri="{FF2B5EF4-FFF2-40B4-BE49-F238E27FC236}">
                <a16:creationId xmlns:a16="http://schemas.microsoft.com/office/drawing/2014/main" id="{B438CEAC-A7CB-2F5E-9790-8E3A67D8DE64}"/>
              </a:ext>
            </a:extLst>
          </p:cNvPr>
          <p:cNvSpPr/>
          <p:nvPr/>
        </p:nvSpPr>
        <p:spPr>
          <a:xfrm>
            <a:off x="8027918" y="5670996"/>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a</a:t>
            </a:r>
            <a:endParaRPr lang="en-US" dirty="0"/>
          </a:p>
        </p:txBody>
      </p:sp>
      <p:sp>
        <p:nvSpPr>
          <p:cNvPr id="17" name="Rectangle 16">
            <a:extLst>
              <a:ext uri="{FF2B5EF4-FFF2-40B4-BE49-F238E27FC236}">
                <a16:creationId xmlns:a16="http://schemas.microsoft.com/office/drawing/2014/main" id="{AB549B1E-CE49-6F23-6F50-CD02FD3E0510}"/>
              </a:ext>
            </a:extLst>
          </p:cNvPr>
          <p:cNvSpPr/>
          <p:nvPr/>
        </p:nvSpPr>
        <p:spPr>
          <a:xfrm>
            <a:off x="9178041" y="5670996"/>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li</a:t>
            </a:r>
            <a:endParaRPr lang="en-US" dirty="0"/>
          </a:p>
        </p:txBody>
      </p:sp>
      <p:sp>
        <p:nvSpPr>
          <p:cNvPr id="18" name="Rectangle 17">
            <a:extLst>
              <a:ext uri="{FF2B5EF4-FFF2-40B4-BE49-F238E27FC236}">
                <a16:creationId xmlns:a16="http://schemas.microsoft.com/office/drawing/2014/main" id="{058A1791-7DE1-4C67-1F27-1C3732A42A6B}"/>
              </a:ext>
            </a:extLst>
          </p:cNvPr>
          <p:cNvSpPr/>
          <p:nvPr/>
        </p:nvSpPr>
        <p:spPr>
          <a:xfrm>
            <a:off x="10324353" y="5670996"/>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li</a:t>
            </a:r>
            <a:endParaRPr lang="en-US" dirty="0"/>
          </a:p>
        </p:txBody>
      </p:sp>
      <p:sp>
        <p:nvSpPr>
          <p:cNvPr id="21" name="Rectangle 20">
            <a:extLst>
              <a:ext uri="{FF2B5EF4-FFF2-40B4-BE49-F238E27FC236}">
                <a16:creationId xmlns:a16="http://schemas.microsoft.com/office/drawing/2014/main" id="{1D9F147A-6D59-7B3D-92C3-E3D501ADB04B}"/>
              </a:ext>
            </a:extLst>
          </p:cNvPr>
          <p:cNvSpPr/>
          <p:nvPr/>
        </p:nvSpPr>
        <p:spPr>
          <a:xfrm>
            <a:off x="6881607" y="4342587"/>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h1</a:t>
            </a:r>
            <a:endParaRPr lang="en-US" dirty="0"/>
          </a:p>
        </p:txBody>
      </p:sp>
      <p:sp>
        <p:nvSpPr>
          <p:cNvPr id="22" name="Rectangle 21">
            <a:extLst>
              <a:ext uri="{FF2B5EF4-FFF2-40B4-BE49-F238E27FC236}">
                <a16:creationId xmlns:a16="http://schemas.microsoft.com/office/drawing/2014/main" id="{44D613CC-9620-614B-D8FA-E1076C779624}"/>
              </a:ext>
            </a:extLst>
          </p:cNvPr>
          <p:cNvSpPr/>
          <p:nvPr/>
        </p:nvSpPr>
        <p:spPr>
          <a:xfrm>
            <a:off x="9174231" y="4342587"/>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err="1"/>
              <a:t>ul</a:t>
            </a:r>
            <a:endParaRPr lang="en-US" dirty="0"/>
          </a:p>
        </p:txBody>
      </p:sp>
      <p:sp>
        <p:nvSpPr>
          <p:cNvPr id="23" name="Rectangle 22">
            <a:extLst>
              <a:ext uri="{FF2B5EF4-FFF2-40B4-BE49-F238E27FC236}">
                <a16:creationId xmlns:a16="http://schemas.microsoft.com/office/drawing/2014/main" id="{27EAB899-7256-9D49-379D-342E90DE3263}"/>
              </a:ext>
            </a:extLst>
          </p:cNvPr>
          <p:cNvSpPr/>
          <p:nvPr/>
        </p:nvSpPr>
        <p:spPr>
          <a:xfrm>
            <a:off x="8027919" y="4342587"/>
            <a:ext cx="844826" cy="84482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p</a:t>
            </a:r>
            <a:endParaRPr lang="en-US" dirty="0"/>
          </a:p>
        </p:txBody>
      </p:sp>
      <p:cxnSp>
        <p:nvCxnSpPr>
          <p:cNvPr id="25" name="Connector: Elbow 24">
            <a:extLst>
              <a:ext uri="{FF2B5EF4-FFF2-40B4-BE49-F238E27FC236}">
                <a16:creationId xmlns:a16="http://schemas.microsoft.com/office/drawing/2014/main" id="{202D5779-2E40-E50A-F0AB-AEEC959C3E08}"/>
              </a:ext>
            </a:extLst>
          </p:cNvPr>
          <p:cNvCxnSpPr>
            <a:cxnSpLocks/>
            <a:stCxn id="4" idx="2"/>
            <a:endCxn id="9" idx="0"/>
          </p:cNvCxnSpPr>
          <p:nvPr/>
        </p:nvCxnSpPr>
        <p:spPr>
          <a:xfrm rot="16200000" flipH="1">
            <a:off x="7032797" y="1598716"/>
            <a:ext cx="480737" cy="235433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58ECBC4-7509-869F-B210-CD687C884021}"/>
              </a:ext>
            </a:extLst>
          </p:cNvPr>
          <p:cNvCxnSpPr>
            <a:cxnSpLocks/>
            <a:stCxn id="4" idx="2"/>
            <a:endCxn id="7" idx="0"/>
          </p:cNvCxnSpPr>
          <p:nvPr/>
        </p:nvCxnSpPr>
        <p:spPr>
          <a:xfrm rot="5400000">
            <a:off x="4678468" y="1598718"/>
            <a:ext cx="480737" cy="235432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4728107B-9E77-C984-5802-670C87B01806}"/>
              </a:ext>
            </a:extLst>
          </p:cNvPr>
          <p:cNvCxnSpPr>
            <a:cxnSpLocks/>
            <a:stCxn id="10" idx="0"/>
            <a:endCxn id="7" idx="2"/>
          </p:cNvCxnSpPr>
          <p:nvPr/>
        </p:nvCxnSpPr>
        <p:spPr>
          <a:xfrm rot="5400000" flipH="1" flipV="1">
            <a:off x="2926518" y="3527434"/>
            <a:ext cx="481510" cy="1148796"/>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D9BADE-D4F8-90C3-71B9-AD344553A04F}"/>
              </a:ext>
            </a:extLst>
          </p:cNvPr>
          <p:cNvCxnSpPr>
            <a:cxnSpLocks/>
            <a:stCxn id="11" idx="0"/>
            <a:endCxn id="7" idx="2"/>
          </p:cNvCxnSpPr>
          <p:nvPr/>
        </p:nvCxnSpPr>
        <p:spPr>
          <a:xfrm rot="16200000" flipV="1">
            <a:off x="4072830" y="3529918"/>
            <a:ext cx="481510" cy="11438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C0A9787-348D-FA44-3612-1D2D31C2ED5A}"/>
              </a:ext>
            </a:extLst>
          </p:cNvPr>
          <p:cNvCxnSpPr>
            <a:stCxn id="7" idx="2"/>
            <a:endCxn id="12" idx="0"/>
          </p:cNvCxnSpPr>
          <p:nvPr/>
        </p:nvCxnSpPr>
        <p:spPr>
          <a:xfrm flipH="1">
            <a:off x="3739187" y="3861077"/>
            <a:ext cx="2484" cy="481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FDB3DDF-D815-2175-85AE-F3A2B4F55ADA}"/>
              </a:ext>
            </a:extLst>
          </p:cNvPr>
          <p:cNvCxnSpPr>
            <a:cxnSpLocks/>
          </p:cNvCxnSpPr>
          <p:nvPr/>
        </p:nvCxnSpPr>
        <p:spPr>
          <a:xfrm rot="5400000" flipH="1" flipV="1">
            <a:off x="7635179" y="3508107"/>
            <a:ext cx="481510" cy="1148796"/>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774C7DF-AE3B-F44A-3BBC-B10A23167C47}"/>
              </a:ext>
            </a:extLst>
          </p:cNvPr>
          <p:cNvCxnSpPr>
            <a:cxnSpLocks/>
          </p:cNvCxnSpPr>
          <p:nvPr/>
        </p:nvCxnSpPr>
        <p:spPr>
          <a:xfrm rot="16200000" flipV="1">
            <a:off x="8781491" y="3510591"/>
            <a:ext cx="481510" cy="11438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547187E-1879-9CB8-8213-45C2C1517783}"/>
              </a:ext>
            </a:extLst>
          </p:cNvPr>
          <p:cNvCxnSpPr/>
          <p:nvPr/>
        </p:nvCxnSpPr>
        <p:spPr>
          <a:xfrm flipH="1">
            <a:off x="8447848" y="3841750"/>
            <a:ext cx="2484" cy="481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D723F3B-6AB6-42D1-E88C-A3DD21DBF611}"/>
              </a:ext>
            </a:extLst>
          </p:cNvPr>
          <p:cNvCxnSpPr>
            <a:stCxn id="23" idx="2"/>
            <a:endCxn id="16" idx="0"/>
          </p:cNvCxnSpPr>
          <p:nvPr/>
        </p:nvCxnSpPr>
        <p:spPr>
          <a:xfrm flipH="1">
            <a:off x="8450331" y="5187413"/>
            <a:ext cx="1" cy="4835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6D4AA0B-0377-FBC4-3050-7038C7407585}"/>
              </a:ext>
            </a:extLst>
          </p:cNvPr>
          <p:cNvCxnSpPr>
            <a:stCxn id="22" idx="2"/>
            <a:endCxn id="17" idx="0"/>
          </p:cNvCxnSpPr>
          <p:nvPr/>
        </p:nvCxnSpPr>
        <p:spPr>
          <a:xfrm>
            <a:off x="9596644" y="5187413"/>
            <a:ext cx="3810" cy="4835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452438-988E-2DDD-6D36-B1CE67F0E0E7}"/>
              </a:ext>
            </a:extLst>
          </p:cNvPr>
          <p:cNvCxnSpPr>
            <a:cxnSpLocks/>
            <a:stCxn id="18" idx="0"/>
            <a:endCxn id="22" idx="2"/>
          </p:cNvCxnSpPr>
          <p:nvPr/>
        </p:nvCxnSpPr>
        <p:spPr>
          <a:xfrm rot="16200000" flipV="1">
            <a:off x="9929914" y="4854144"/>
            <a:ext cx="483583" cy="1150122"/>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537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grpSp>
        <p:nvGrpSpPr>
          <p:cNvPr id="4" name="Group 3">
            <a:extLst>
              <a:ext uri="{FF2B5EF4-FFF2-40B4-BE49-F238E27FC236}">
                <a16:creationId xmlns:a16="http://schemas.microsoft.com/office/drawing/2014/main" id="{0E04C41C-A369-0DFD-4A3F-DEB3C6DCEE67}"/>
              </a:ext>
            </a:extLst>
          </p:cNvPr>
          <p:cNvGrpSpPr/>
          <p:nvPr/>
        </p:nvGrpSpPr>
        <p:grpSpPr>
          <a:xfrm>
            <a:off x="3548944" y="1566871"/>
            <a:ext cx="6500553" cy="5143909"/>
            <a:chOff x="997527" y="1348966"/>
            <a:chExt cx="6500553" cy="5143909"/>
          </a:xfrm>
        </p:grpSpPr>
        <p:sp>
          <p:nvSpPr>
            <p:cNvPr id="6" name="Rectangle 5">
              <a:extLst>
                <a:ext uri="{FF2B5EF4-FFF2-40B4-BE49-F238E27FC236}">
                  <a16:creationId xmlns:a16="http://schemas.microsoft.com/office/drawing/2014/main" id="{E96F6E1D-B05A-12FC-7622-25FDD1DA79D3}"/>
                </a:ext>
              </a:extLst>
            </p:cNvPr>
            <p:cNvSpPr/>
            <p:nvPr/>
          </p:nvSpPr>
          <p:spPr>
            <a:xfrm>
              <a:off x="997527" y="1348966"/>
              <a:ext cx="6500553" cy="5143909"/>
            </a:xfrm>
            <a:prstGeom prst="rect">
              <a:avLst/>
            </a:prstGeom>
            <a:solidFill>
              <a:schemeClr val="tx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D6A5FAC-0502-C565-DE4C-E4F94DB2DF83}"/>
                </a:ext>
              </a:extLst>
            </p:cNvPr>
            <p:cNvSpPr/>
            <p:nvPr/>
          </p:nvSpPr>
          <p:spPr>
            <a:xfrm>
              <a:off x="1210147" y="1774479"/>
              <a:ext cx="6096000" cy="14711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915F1E1-4E84-107D-FFF2-69D3FD95E281}"/>
                </a:ext>
              </a:extLst>
            </p:cNvPr>
            <p:cNvSpPr/>
            <p:nvPr/>
          </p:nvSpPr>
          <p:spPr>
            <a:xfrm>
              <a:off x="1249377" y="3494637"/>
              <a:ext cx="6056769" cy="2435383"/>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AA42DC-DE66-DEF2-B2B8-54873CF7A678}"/>
                </a:ext>
              </a:extLst>
            </p:cNvPr>
            <p:cNvSpPr/>
            <p:nvPr/>
          </p:nvSpPr>
          <p:spPr>
            <a:xfrm>
              <a:off x="1530035" y="2116201"/>
              <a:ext cx="5540719" cy="777673"/>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9A5A8D-23E0-9E94-4FF5-68B26C967218}"/>
                </a:ext>
              </a:extLst>
            </p:cNvPr>
            <p:cNvSpPr/>
            <p:nvPr/>
          </p:nvSpPr>
          <p:spPr>
            <a:xfrm>
              <a:off x="1530036" y="3921558"/>
              <a:ext cx="5540719" cy="161742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9D7643F-C7C2-27C6-5AF9-4B43634B78A0}"/>
                </a:ext>
              </a:extLst>
            </p:cNvPr>
            <p:cNvSpPr txBox="1"/>
            <p:nvPr/>
          </p:nvSpPr>
          <p:spPr>
            <a:xfrm>
              <a:off x="997527" y="1348966"/>
              <a:ext cx="849400" cy="369332"/>
            </a:xfrm>
            <a:prstGeom prst="rect">
              <a:avLst/>
            </a:prstGeom>
            <a:noFill/>
          </p:spPr>
          <p:txBody>
            <a:bodyPr wrap="none" rtlCol="0">
              <a:spAutoFit/>
            </a:bodyPr>
            <a:lstStyle/>
            <a:p>
              <a:r>
                <a:rPr lang="de-DE" dirty="0"/>
                <a:t>&lt;</a:t>
              </a:r>
              <a:r>
                <a:rPr lang="de-DE" dirty="0" err="1"/>
                <a:t>html</a:t>
              </a:r>
              <a:r>
                <a:rPr lang="de-DE" dirty="0"/>
                <a:t>&gt;</a:t>
              </a:r>
              <a:endParaRPr lang="en-US" dirty="0"/>
            </a:p>
          </p:txBody>
        </p:sp>
        <p:sp>
          <p:nvSpPr>
            <p:cNvPr id="12" name="TextBox 11">
              <a:extLst>
                <a:ext uri="{FF2B5EF4-FFF2-40B4-BE49-F238E27FC236}">
                  <a16:creationId xmlns:a16="http://schemas.microsoft.com/office/drawing/2014/main" id="{B5E99E3B-1075-6F86-CDF1-15E1BA3325DA}"/>
                </a:ext>
              </a:extLst>
            </p:cNvPr>
            <p:cNvSpPr txBox="1"/>
            <p:nvPr/>
          </p:nvSpPr>
          <p:spPr>
            <a:xfrm>
              <a:off x="998360" y="6064087"/>
              <a:ext cx="939168" cy="369332"/>
            </a:xfrm>
            <a:prstGeom prst="rect">
              <a:avLst/>
            </a:prstGeom>
            <a:noFill/>
          </p:spPr>
          <p:txBody>
            <a:bodyPr wrap="none" rtlCol="0">
              <a:spAutoFit/>
            </a:bodyPr>
            <a:lstStyle/>
            <a:p>
              <a:r>
                <a:rPr lang="de-DE" dirty="0"/>
                <a:t>&lt;/</a:t>
              </a:r>
              <a:r>
                <a:rPr lang="de-DE" dirty="0" err="1"/>
                <a:t>html</a:t>
              </a:r>
              <a:r>
                <a:rPr lang="de-DE" dirty="0"/>
                <a:t>&gt;</a:t>
              </a:r>
              <a:endParaRPr lang="en-US" dirty="0"/>
            </a:p>
          </p:txBody>
        </p:sp>
        <p:sp>
          <p:nvSpPr>
            <p:cNvPr id="13" name="TextBox 12">
              <a:extLst>
                <a:ext uri="{FF2B5EF4-FFF2-40B4-BE49-F238E27FC236}">
                  <a16:creationId xmlns:a16="http://schemas.microsoft.com/office/drawing/2014/main" id="{AEEAE686-7F54-DE3F-B388-C42276E07841}"/>
                </a:ext>
              </a:extLst>
            </p:cNvPr>
            <p:cNvSpPr txBox="1"/>
            <p:nvPr/>
          </p:nvSpPr>
          <p:spPr>
            <a:xfrm>
              <a:off x="1210147" y="1746869"/>
              <a:ext cx="885179" cy="369332"/>
            </a:xfrm>
            <a:prstGeom prst="rect">
              <a:avLst/>
            </a:prstGeom>
            <a:noFill/>
          </p:spPr>
          <p:txBody>
            <a:bodyPr wrap="none" rtlCol="0">
              <a:spAutoFit/>
            </a:bodyPr>
            <a:lstStyle/>
            <a:p>
              <a:r>
                <a:rPr lang="de-DE" dirty="0"/>
                <a:t>&lt;</a:t>
              </a:r>
              <a:r>
                <a:rPr lang="de-DE" dirty="0" err="1"/>
                <a:t>head</a:t>
              </a:r>
              <a:r>
                <a:rPr lang="de-DE" dirty="0"/>
                <a:t>&gt;</a:t>
              </a:r>
              <a:endParaRPr lang="en-US" dirty="0"/>
            </a:p>
          </p:txBody>
        </p:sp>
        <p:sp>
          <p:nvSpPr>
            <p:cNvPr id="14" name="TextBox 13">
              <a:extLst>
                <a:ext uri="{FF2B5EF4-FFF2-40B4-BE49-F238E27FC236}">
                  <a16:creationId xmlns:a16="http://schemas.microsoft.com/office/drawing/2014/main" id="{51F6959C-873A-8449-05DA-B5D843FABB89}"/>
                </a:ext>
              </a:extLst>
            </p:cNvPr>
            <p:cNvSpPr txBox="1"/>
            <p:nvPr/>
          </p:nvSpPr>
          <p:spPr>
            <a:xfrm>
              <a:off x="1165262" y="2893874"/>
              <a:ext cx="974947" cy="369332"/>
            </a:xfrm>
            <a:prstGeom prst="rect">
              <a:avLst/>
            </a:prstGeom>
            <a:noFill/>
          </p:spPr>
          <p:txBody>
            <a:bodyPr wrap="none" rtlCol="0">
              <a:spAutoFit/>
            </a:bodyPr>
            <a:lstStyle/>
            <a:p>
              <a:r>
                <a:rPr lang="de-DE" dirty="0"/>
                <a:t>&lt;/</a:t>
              </a:r>
              <a:r>
                <a:rPr lang="de-DE" dirty="0" err="1"/>
                <a:t>head</a:t>
              </a:r>
              <a:r>
                <a:rPr lang="de-DE" dirty="0"/>
                <a:t>&gt;</a:t>
              </a:r>
              <a:endParaRPr lang="en-US" dirty="0"/>
            </a:p>
          </p:txBody>
        </p:sp>
        <p:sp>
          <p:nvSpPr>
            <p:cNvPr id="15" name="TextBox 14">
              <a:extLst>
                <a:ext uri="{FF2B5EF4-FFF2-40B4-BE49-F238E27FC236}">
                  <a16:creationId xmlns:a16="http://schemas.microsoft.com/office/drawing/2014/main" id="{58C778B2-5F9D-8966-E39C-E262DF1BEA7A}"/>
                </a:ext>
              </a:extLst>
            </p:cNvPr>
            <p:cNvSpPr txBox="1"/>
            <p:nvPr/>
          </p:nvSpPr>
          <p:spPr>
            <a:xfrm>
              <a:off x="1608383" y="2056189"/>
              <a:ext cx="2992871" cy="923330"/>
            </a:xfrm>
            <a:prstGeom prst="rect">
              <a:avLst/>
            </a:prstGeom>
            <a:noFill/>
          </p:spPr>
          <p:txBody>
            <a:bodyPr wrap="none" rtlCol="0">
              <a:spAutoFit/>
            </a:bodyPr>
            <a:lstStyle/>
            <a:p>
              <a:r>
                <a:rPr lang="de-DE" dirty="0"/>
                <a:t>&lt;title&gt;Title </a:t>
              </a:r>
              <a:r>
                <a:rPr lang="de-DE" dirty="0" err="1"/>
                <a:t>of</a:t>
              </a:r>
              <a:r>
                <a:rPr lang="de-DE" dirty="0"/>
                <a:t> </a:t>
              </a:r>
              <a:r>
                <a:rPr lang="de-DE" dirty="0" err="1"/>
                <a:t>page</a:t>
              </a:r>
              <a:r>
                <a:rPr lang="de-DE" dirty="0"/>
                <a:t>&lt;/title&gt;</a:t>
              </a:r>
            </a:p>
            <a:p>
              <a:r>
                <a:rPr lang="de-DE" dirty="0"/>
                <a:t>&lt;style&gt; … &lt;/style&gt;</a:t>
              </a:r>
            </a:p>
            <a:p>
              <a:r>
                <a:rPr lang="de-DE" dirty="0"/>
                <a:t>…</a:t>
              </a:r>
              <a:endParaRPr lang="en-US" dirty="0"/>
            </a:p>
          </p:txBody>
        </p:sp>
        <p:sp>
          <p:nvSpPr>
            <p:cNvPr id="16" name="TextBox 15">
              <a:extLst>
                <a:ext uri="{FF2B5EF4-FFF2-40B4-BE49-F238E27FC236}">
                  <a16:creationId xmlns:a16="http://schemas.microsoft.com/office/drawing/2014/main" id="{2F3870C6-6F2D-D857-1760-38EC0ABD7D6D}"/>
                </a:ext>
              </a:extLst>
            </p:cNvPr>
            <p:cNvSpPr txBox="1"/>
            <p:nvPr/>
          </p:nvSpPr>
          <p:spPr>
            <a:xfrm>
              <a:off x="1249377" y="3463885"/>
              <a:ext cx="885179" cy="369332"/>
            </a:xfrm>
            <a:prstGeom prst="rect">
              <a:avLst/>
            </a:prstGeom>
            <a:noFill/>
          </p:spPr>
          <p:txBody>
            <a:bodyPr wrap="none" rtlCol="0">
              <a:spAutoFit/>
            </a:bodyPr>
            <a:lstStyle/>
            <a:p>
              <a:r>
                <a:rPr lang="de-DE" dirty="0"/>
                <a:t>&lt;</a:t>
              </a:r>
              <a:r>
                <a:rPr lang="de-DE" dirty="0" err="1"/>
                <a:t>body</a:t>
              </a:r>
              <a:r>
                <a:rPr lang="de-DE" dirty="0"/>
                <a:t>&gt;</a:t>
              </a:r>
              <a:endParaRPr lang="en-US" dirty="0"/>
            </a:p>
          </p:txBody>
        </p:sp>
        <p:sp>
          <p:nvSpPr>
            <p:cNvPr id="17" name="TextBox 16">
              <a:extLst>
                <a:ext uri="{FF2B5EF4-FFF2-40B4-BE49-F238E27FC236}">
                  <a16:creationId xmlns:a16="http://schemas.microsoft.com/office/drawing/2014/main" id="{BA15DB90-1E88-C4C4-356D-93BA435DB43A}"/>
                </a:ext>
              </a:extLst>
            </p:cNvPr>
            <p:cNvSpPr txBox="1"/>
            <p:nvPr/>
          </p:nvSpPr>
          <p:spPr>
            <a:xfrm>
              <a:off x="1249376" y="5538986"/>
              <a:ext cx="974947" cy="369332"/>
            </a:xfrm>
            <a:prstGeom prst="rect">
              <a:avLst/>
            </a:prstGeom>
            <a:noFill/>
          </p:spPr>
          <p:txBody>
            <a:bodyPr wrap="none" rtlCol="0">
              <a:spAutoFit/>
            </a:bodyPr>
            <a:lstStyle/>
            <a:p>
              <a:r>
                <a:rPr lang="de-DE" dirty="0"/>
                <a:t>&lt;/</a:t>
              </a:r>
              <a:r>
                <a:rPr lang="de-DE" dirty="0" err="1"/>
                <a:t>body</a:t>
              </a:r>
              <a:r>
                <a:rPr lang="de-DE" dirty="0"/>
                <a:t>&gt;</a:t>
              </a:r>
              <a:endParaRPr lang="en-US" dirty="0"/>
            </a:p>
          </p:txBody>
        </p:sp>
        <p:sp>
          <p:nvSpPr>
            <p:cNvPr id="18" name="TextBox 17">
              <a:extLst>
                <a:ext uri="{FF2B5EF4-FFF2-40B4-BE49-F238E27FC236}">
                  <a16:creationId xmlns:a16="http://schemas.microsoft.com/office/drawing/2014/main" id="{CE9F94BB-90AE-D60E-3991-52F2D9A17A45}"/>
                </a:ext>
              </a:extLst>
            </p:cNvPr>
            <p:cNvSpPr txBox="1"/>
            <p:nvPr/>
          </p:nvSpPr>
          <p:spPr>
            <a:xfrm>
              <a:off x="1497343" y="3956034"/>
              <a:ext cx="3377912" cy="1200329"/>
            </a:xfrm>
            <a:prstGeom prst="rect">
              <a:avLst/>
            </a:prstGeom>
            <a:noFill/>
          </p:spPr>
          <p:txBody>
            <a:bodyPr wrap="none" rtlCol="0">
              <a:spAutoFit/>
            </a:bodyPr>
            <a:lstStyle/>
            <a:p>
              <a:r>
                <a:rPr lang="de-DE" dirty="0"/>
                <a:t>&lt;h1&gt;Title </a:t>
              </a:r>
              <a:r>
                <a:rPr lang="de-DE" dirty="0" err="1"/>
                <a:t>of</a:t>
              </a:r>
              <a:r>
                <a:rPr lang="de-DE" dirty="0"/>
                <a:t> </a:t>
              </a:r>
              <a:r>
                <a:rPr lang="de-DE" dirty="0" err="1"/>
                <a:t>paragraph</a:t>
              </a:r>
              <a:r>
                <a:rPr lang="de-DE" dirty="0"/>
                <a:t>&lt;/h1&gt;</a:t>
              </a:r>
            </a:p>
            <a:p>
              <a:r>
                <a:rPr lang="de-DE" dirty="0"/>
                <a:t>&lt;p&gt;Content </a:t>
              </a:r>
              <a:r>
                <a:rPr lang="de-DE" dirty="0" err="1"/>
                <a:t>of</a:t>
              </a:r>
              <a:r>
                <a:rPr lang="de-DE" dirty="0"/>
                <a:t> </a:t>
              </a:r>
              <a:r>
                <a:rPr lang="de-DE" dirty="0" err="1"/>
                <a:t>paragraph</a:t>
              </a:r>
              <a:r>
                <a:rPr lang="de-DE" dirty="0"/>
                <a:t>&lt;/p&gt;</a:t>
              </a:r>
            </a:p>
            <a:p>
              <a:r>
                <a:rPr lang="de-DE" dirty="0"/>
                <a:t>&lt;a </a:t>
              </a:r>
              <a:r>
                <a:rPr lang="de-DE" dirty="0" err="1"/>
                <a:t>href</a:t>
              </a:r>
              <a:r>
                <a:rPr lang="de-DE" dirty="0"/>
                <a:t>=„</a:t>
              </a:r>
              <a:r>
                <a:rPr lang="de-DE" dirty="0" err="1"/>
                <a:t>url</a:t>
              </a:r>
              <a:r>
                <a:rPr lang="de-DE" dirty="0"/>
                <a:t>“&gt;link </a:t>
              </a:r>
              <a:r>
                <a:rPr lang="de-DE" dirty="0" err="1"/>
                <a:t>text</a:t>
              </a:r>
              <a:r>
                <a:rPr lang="de-DE" dirty="0"/>
                <a:t>&lt;/a&gt;</a:t>
              </a:r>
            </a:p>
            <a:p>
              <a:r>
                <a:rPr lang="en-DE" dirty="0"/>
                <a:t>… </a:t>
              </a:r>
              <a:endParaRPr lang="de-DE" dirty="0"/>
            </a:p>
          </p:txBody>
        </p:sp>
      </p:grpSp>
      <p:sp>
        <p:nvSpPr>
          <p:cNvPr id="3" name="TextBox 2">
            <a:extLst>
              <a:ext uri="{FF2B5EF4-FFF2-40B4-BE49-F238E27FC236}">
                <a16:creationId xmlns:a16="http://schemas.microsoft.com/office/drawing/2014/main" id="{F84CA3C0-71FF-4352-8BB9-28CCAE6B4D68}"/>
              </a:ext>
            </a:extLst>
          </p:cNvPr>
          <p:cNvSpPr txBox="1"/>
          <p:nvPr/>
        </p:nvSpPr>
        <p:spPr>
          <a:xfrm>
            <a:off x="838200" y="2492500"/>
            <a:ext cx="2604434" cy="400110"/>
          </a:xfrm>
          <a:prstGeom prst="rect">
            <a:avLst/>
          </a:prstGeom>
          <a:noFill/>
        </p:spPr>
        <p:txBody>
          <a:bodyPr wrap="square" rtlCol="0">
            <a:spAutoFit/>
          </a:bodyPr>
          <a:lstStyle/>
          <a:p>
            <a:pPr algn="ctr"/>
            <a:r>
              <a:rPr lang="en-US" sz="2000" dirty="0"/>
              <a:t>Meta data of website</a:t>
            </a:r>
          </a:p>
        </p:txBody>
      </p:sp>
      <p:sp>
        <p:nvSpPr>
          <p:cNvPr id="19" name="TextBox 18">
            <a:extLst>
              <a:ext uri="{FF2B5EF4-FFF2-40B4-BE49-F238E27FC236}">
                <a16:creationId xmlns:a16="http://schemas.microsoft.com/office/drawing/2014/main" id="{96C4DF92-3A5B-4C74-8F0A-4F3988A6C954}"/>
              </a:ext>
            </a:extLst>
          </p:cNvPr>
          <p:cNvSpPr txBox="1"/>
          <p:nvPr/>
        </p:nvSpPr>
        <p:spPr>
          <a:xfrm>
            <a:off x="1028955" y="4730178"/>
            <a:ext cx="2413679" cy="400110"/>
          </a:xfrm>
          <a:prstGeom prst="rect">
            <a:avLst/>
          </a:prstGeom>
          <a:noFill/>
        </p:spPr>
        <p:txBody>
          <a:bodyPr wrap="square" rtlCol="0">
            <a:spAutoFit/>
          </a:bodyPr>
          <a:lstStyle/>
          <a:p>
            <a:pPr algn="ctr"/>
            <a:r>
              <a:rPr lang="en-US" sz="2000" dirty="0"/>
              <a:t>Content of website</a:t>
            </a:r>
          </a:p>
        </p:txBody>
      </p:sp>
    </p:spTree>
    <p:extLst>
      <p:ext uri="{BB962C8B-B14F-4D97-AF65-F5344CB8AC3E}">
        <p14:creationId xmlns:p14="http://schemas.microsoft.com/office/powerpoint/2010/main" val="120725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4C9-4AF6-4F36-8823-5546F83669EA}"/>
              </a:ext>
            </a:extLst>
          </p:cNvPr>
          <p:cNvSpPr>
            <a:spLocks noGrp="1"/>
          </p:cNvSpPr>
          <p:nvPr>
            <p:ph type="title"/>
          </p:nvPr>
        </p:nvSpPr>
        <p:spPr/>
        <p:txBody>
          <a:bodyPr/>
          <a:lstStyle/>
          <a:p>
            <a:r>
              <a:rPr lang="en-US" dirty="0"/>
              <a:t>Game plan</a:t>
            </a:r>
          </a:p>
        </p:txBody>
      </p:sp>
      <p:sp>
        <p:nvSpPr>
          <p:cNvPr id="7" name="Content Placeholder 6">
            <a:extLst>
              <a:ext uri="{FF2B5EF4-FFF2-40B4-BE49-F238E27FC236}">
                <a16:creationId xmlns:a16="http://schemas.microsoft.com/office/drawing/2014/main" id="{A2B623E7-48CE-3A4E-3EB2-05E174B24BFD}"/>
              </a:ext>
            </a:extLst>
          </p:cNvPr>
          <p:cNvSpPr>
            <a:spLocks noGrp="1"/>
          </p:cNvSpPr>
          <p:nvPr>
            <p:ph idx="1"/>
          </p:nvPr>
        </p:nvSpPr>
        <p:spPr/>
        <p:txBody>
          <a:bodyPr/>
          <a:lstStyle/>
          <a:p>
            <a:r>
              <a:rPr lang="en-DE" dirty="0"/>
              <a:t>Alternating between lecture-style introduction and exercises</a:t>
            </a:r>
          </a:p>
          <a:p>
            <a:r>
              <a:rPr lang="en-DE" dirty="0"/>
              <a:t>Starting real basic!</a:t>
            </a:r>
          </a:p>
          <a:p>
            <a:r>
              <a:rPr lang="en-DE" dirty="0"/>
              <a:t>But tasks are not easy.</a:t>
            </a:r>
          </a:p>
        </p:txBody>
      </p:sp>
    </p:spTree>
    <p:extLst>
      <p:ext uri="{BB962C8B-B14F-4D97-AF65-F5344CB8AC3E}">
        <p14:creationId xmlns:p14="http://schemas.microsoft.com/office/powerpoint/2010/main" val="66235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4" name="Content Placeholder 3">
            <a:extLst>
              <a:ext uri="{FF2B5EF4-FFF2-40B4-BE49-F238E27FC236}">
                <a16:creationId xmlns:a16="http://schemas.microsoft.com/office/drawing/2014/main" id="{D7436FB9-84A8-43C8-B46D-8BEC7A6D8A5A}"/>
              </a:ext>
            </a:extLst>
          </p:cNvPr>
          <p:cNvSpPr>
            <a:spLocks noGrp="1"/>
          </p:cNvSpPr>
          <p:nvPr>
            <p:ph idx="1"/>
          </p:nvPr>
        </p:nvSpPr>
        <p:spPr>
          <a:xfrm>
            <a:off x="0" y="3355849"/>
            <a:ext cx="12192000" cy="420623"/>
          </a:xfrm>
        </p:spPr>
        <p:txBody>
          <a:bodyPr>
            <a:noAutofit/>
          </a:bodyPr>
          <a:lstStyle/>
          <a:p>
            <a:pPr marL="0" indent="0">
              <a:buNone/>
            </a:pPr>
            <a:r>
              <a:rPr lang="en-US" sz="2000" b="1" dirty="0">
                <a:solidFill>
                  <a:srgbClr val="7030A0"/>
                </a:solidFill>
                <a:latin typeface="Courier New" panose="02070309020205020404" pitchFamily="49" charset="0"/>
                <a:ea typeface="Verdana" panose="020B0604030504040204" pitchFamily="34" charset="0"/>
                <a:cs typeface="Courier New" panose="02070309020205020404" pitchFamily="49" charset="0"/>
              </a:rPr>
              <a:t>&lt;a </a:t>
            </a:r>
            <a:r>
              <a:rPr lang="en-US" sz="2000" b="1" dirty="0">
                <a:solidFill>
                  <a:srgbClr val="00B050"/>
                </a:solidFill>
                <a:latin typeface="Courier New" panose="02070309020205020404" pitchFamily="49" charset="0"/>
                <a:ea typeface="Verdana" panose="020B0604030504040204" pitchFamily="34" charset="0"/>
                <a:cs typeface="Courier New" panose="02070309020205020404" pitchFamily="49" charset="0"/>
              </a:rPr>
              <a:t>id=</a:t>
            </a:r>
            <a:r>
              <a:rPr lang="en-US" sz="2000" b="1" dirty="0">
                <a:solidFill>
                  <a:srgbClr val="FF0000"/>
                </a:solidFill>
                <a:latin typeface="Courier New" panose="02070309020205020404" pitchFamily="49" charset="0"/>
                <a:ea typeface="Verdana" panose="020B0604030504040204" pitchFamily="34" charset="0"/>
                <a:cs typeface="Courier New" panose="02070309020205020404" pitchFamily="49" charset="0"/>
              </a:rPr>
              <a:t>"link1" </a:t>
            </a:r>
            <a:r>
              <a:rPr lang="en-US" sz="2000" b="1" dirty="0">
                <a:solidFill>
                  <a:srgbClr val="00B050"/>
                </a:solidFill>
                <a:latin typeface="Courier New" panose="02070309020205020404" pitchFamily="49" charset="0"/>
                <a:ea typeface="Verdana" panose="020B0604030504040204" pitchFamily="34" charset="0"/>
                <a:cs typeface="Courier New" panose="02070309020205020404" pitchFamily="49" charset="0"/>
              </a:rPr>
              <a:t>class=</a:t>
            </a:r>
            <a:r>
              <a:rPr lang="en-US" sz="2000" b="1" dirty="0">
                <a:solidFill>
                  <a:srgbClr val="FF0000"/>
                </a:solidFill>
                <a:latin typeface="Courier New" panose="02070309020205020404" pitchFamily="49" charset="0"/>
                <a:ea typeface="Verdana" panose="020B0604030504040204" pitchFamily="34" charset="0"/>
                <a:cs typeface="Courier New" panose="02070309020205020404" pitchFamily="49" charset="0"/>
              </a:rPr>
              <a:t>"title-link" </a:t>
            </a:r>
            <a:r>
              <a:rPr lang="en-US" sz="2000" b="1" dirty="0" err="1">
                <a:solidFill>
                  <a:srgbClr val="00B050"/>
                </a:solidFill>
                <a:latin typeface="Courier New" panose="02070309020205020404" pitchFamily="49" charset="0"/>
                <a:ea typeface="Verdana" panose="020B0604030504040204" pitchFamily="34" charset="0"/>
                <a:cs typeface="Courier New" panose="02070309020205020404" pitchFamily="49" charset="0"/>
              </a:rPr>
              <a:t>href</a:t>
            </a:r>
            <a:r>
              <a:rPr lang="en-US" sz="2000" b="1" dirty="0">
                <a:solidFill>
                  <a:srgbClr val="00B050"/>
                </a:solidFill>
                <a:latin typeface="Courier New" panose="02070309020205020404" pitchFamily="49" charset="0"/>
                <a:ea typeface="Verdana" panose="020B0604030504040204" pitchFamily="34" charset="0"/>
                <a:cs typeface="Courier New" panose="02070309020205020404" pitchFamily="49" charset="0"/>
              </a:rPr>
              <a:t>=</a:t>
            </a:r>
            <a:r>
              <a:rPr lang="en-US" sz="2000" b="1" dirty="0">
                <a:solidFill>
                  <a:srgbClr val="FF0000"/>
                </a:solidFill>
                <a:latin typeface="Courier New" panose="02070309020205020404" pitchFamily="49" charset="0"/>
                <a:ea typeface="Verdana" panose="020B0604030504040204" pitchFamily="34" charset="0"/>
                <a:cs typeface="Courier New" panose="02070309020205020404" pitchFamily="49" charset="0"/>
              </a:rPr>
              <a:t>"https://www.xy.com"</a:t>
            </a:r>
            <a:r>
              <a:rPr lang="en-US" sz="2000" b="1" dirty="0">
                <a:solidFill>
                  <a:srgbClr val="7030A0"/>
                </a:solidFill>
                <a:latin typeface="Courier New" panose="02070309020205020404" pitchFamily="49" charset="0"/>
                <a:ea typeface="Verdana" panose="020B0604030504040204" pitchFamily="34" charset="0"/>
                <a:cs typeface="Courier New" panose="02070309020205020404" pitchFamily="49" charset="0"/>
              </a:rPr>
              <a:t>&gt;</a:t>
            </a:r>
            <a:r>
              <a:rPr lang="en-US" sz="2000" b="1" dirty="0">
                <a:solidFill>
                  <a:srgbClr val="0070C0"/>
                </a:solidFill>
                <a:latin typeface="Courier New" panose="02070309020205020404" pitchFamily="49" charset="0"/>
                <a:ea typeface="Verdana" panose="020B0604030504040204" pitchFamily="34" charset="0"/>
                <a:cs typeface="Courier New" panose="02070309020205020404" pitchFamily="49" charset="0"/>
              </a:rPr>
              <a:t>Display Text</a:t>
            </a:r>
            <a:r>
              <a:rPr lang="en-US" sz="2000" b="1" dirty="0">
                <a:solidFill>
                  <a:srgbClr val="7030A0"/>
                </a:solidFill>
                <a:latin typeface="Courier New" panose="02070309020205020404" pitchFamily="49" charset="0"/>
                <a:ea typeface="Verdana" panose="020B0604030504040204" pitchFamily="34" charset="0"/>
                <a:cs typeface="Courier New" panose="02070309020205020404" pitchFamily="49" charset="0"/>
              </a:rPr>
              <a:t>&lt;/a&gt;</a:t>
            </a:r>
          </a:p>
        </p:txBody>
      </p:sp>
      <p:sp>
        <p:nvSpPr>
          <p:cNvPr id="57" name="Content Placeholder 3">
            <a:extLst>
              <a:ext uri="{FF2B5EF4-FFF2-40B4-BE49-F238E27FC236}">
                <a16:creationId xmlns:a16="http://schemas.microsoft.com/office/drawing/2014/main" id="{5CD96B3A-1591-49E2-81CC-9032227BC990}"/>
              </a:ext>
            </a:extLst>
          </p:cNvPr>
          <p:cNvSpPr txBox="1">
            <a:spLocks/>
          </p:cNvSpPr>
          <p:nvPr/>
        </p:nvSpPr>
        <p:spPr>
          <a:xfrm>
            <a:off x="0" y="3353743"/>
            <a:ext cx="12192000" cy="4206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Courier New" panose="02070309020205020404" pitchFamily="49" charset="0"/>
                <a:ea typeface="Verdana" panose="020B0604030504040204" pitchFamily="34" charset="0"/>
                <a:cs typeface="Courier New" panose="02070309020205020404" pitchFamily="49" charset="0"/>
              </a:rPr>
              <a:t>&lt;a id="link1" class="title-link" </a:t>
            </a:r>
            <a:r>
              <a:rPr lang="en-US" sz="2000" b="1" dirty="0" err="1">
                <a:latin typeface="Courier New" panose="02070309020205020404" pitchFamily="49" charset="0"/>
                <a:ea typeface="Verdana" panose="020B0604030504040204" pitchFamily="34" charset="0"/>
                <a:cs typeface="Courier New" panose="02070309020205020404" pitchFamily="49" charset="0"/>
              </a:rPr>
              <a:t>href</a:t>
            </a:r>
            <a:r>
              <a:rPr lang="en-US" sz="2000" b="1" dirty="0">
                <a:latin typeface="Courier New" panose="02070309020205020404" pitchFamily="49" charset="0"/>
                <a:ea typeface="Verdana" panose="020B0604030504040204" pitchFamily="34" charset="0"/>
                <a:cs typeface="Courier New" panose="02070309020205020404" pitchFamily="49" charset="0"/>
              </a:rPr>
              <a:t>="https://www.xy.com"&gt;Display Text&lt;/a&gt;</a:t>
            </a:r>
          </a:p>
        </p:txBody>
      </p:sp>
      <p:grpSp>
        <p:nvGrpSpPr>
          <p:cNvPr id="38" name="Group 37">
            <a:extLst>
              <a:ext uri="{FF2B5EF4-FFF2-40B4-BE49-F238E27FC236}">
                <a16:creationId xmlns:a16="http://schemas.microsoft.com/office/drawing/2014/main" id="{623A0625-B1F1-486A-811A-1791DE6ED970}"/>
              </a:ext>
            </a:extLst>
          </p:cNvPr>
          <p:cNvGrpSpPr/>
          <p:nvPr/>
        </p:nvGrpSpPr>
        <p:grpSpPr>
          <a:xfrm flipV="1">
            <a:off x="10870096" y="2841251"/>
            <a:ext cx="669234" cy="344233"/>
            <a:chOff x="146304" y="3776472"/>
            <a:chExt cx="10908792" cy="328803"/>
          </a:xfrm>
        </p:grpSpPr>
        <p:cxnSp>
          <p:nvCxnSpPr>
            <p:cNvPr id="39" name="Straight Connector 38">
              <a:extLst>
                <a:ext uri="{FF2B5EF4-FFF2-40B4-BE49-F238E27FC236}">
                  <a16:creationId xmlns:a16="http://schemas.microsoft.com/office/drawing/2014/main" id="{3A3C342E-DFB2-4021-BCCA-324301F75830}"/>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558415-EEED-4274-8340-223735BFB3E0}"/>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E18A67-E6FE-4336-8864-8BC68B409A65}"/>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6086A71F-BE87-430F-947C-312585DDD5E0}"/>
              </a:ext>
            </a:extLst>
          </p:cNvPr>
          <p:cNvGrpSpPr/>
          <p:nvPr/>
        </p:nvGrpSpPr>
        <p:grpSpPr>
          <a:xfrm flipV="1">
            <a:off x="95251" y="2841950"/>
            <a:ext cx="8991457" cy="344233"/>
            <a:chOff x="146304" y="3776472"/>
            <a:chExt cx="10908792" cy="328803"/>
          </a:xfrm>
        </p:grpSpPr>
        <p:cxnSp>
          <p:nvCxnSpPr>
            <p:cNvPr id="43" name="Straight Connector 42">
              <a:extLst>
                <a:ext uri="{FF2B5EF4-FFF2-40B4-BE49-F238E27FC236}">
                  <a16:creationId xmlns:a16="http://schemas.microsoft.com/office/drawing/2014/main" id="{E006D975-70CD-4E1F-9673-EB1CF7BBAE77}"/>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B9E96D-8C09-4460-913A-96FC46B21F18}"/>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427867-1730-4C37-B0D0-BF3C633A173B}"/>
                </a:ext>
              </a:extLst>
            </p:cNvPr>
            <p:cNvCxnSpPr>
              <a:cxnSpLocks/>
            </p:cNvCxnSpPr>
            <p:nvPr/>
          </p:nvCxnSpPr>
          <p:spPr>
            <a:xfrm flipV="1">
              <a:off x="11055096" y="3777804"/>
              <a:ext cx="0" cy="3274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A7A3D055-2A8C-45BA-9508-7AADEAB472A5}"/>
              </a:ext>
            </a:extLst>
          </p:cNvPr>
          <p:cNvSpPr txBox="1"/>
          <p:nvPr/>
        </p:nvSpPr>
        <p:spPr>
          <a:xfrm>
            <a:off x="4194470" y="2352655"/>
            <a:ext cx="1569660" cy="400110"/>
          </a:xfrm>
          <a:prstGeom prst="rect">
            <a:avLst/>
          </a:prstGeom>
          <a:noFill/>
        </p:spPr>
        <p:txBody>
          <a:bodyPr wrap="none" rtlCol="0">
            <a:spAutoFit/>
          </a:bodyPr>
          <a:lstStyle/>
          <a:p>
            <a:r>
              <a:rPr lang="en-US" sz="2000" dirty="0">
                <a:solidFill>
                  <a:srgbClr val="7030A0"/>
                </a:solidFill>
              </a:rPr>
              <a:t>Opening tag</a:t>
            </a:r>
          </a:p>
        </p:txBody>
      </p:sp>
      <p:sp>
        <p:nvSpPr>
          <p:cNvPr id="47" name="TextBox 46">
            <a:extLst>
              <a:ext uri="{FF2B5EF4-FFF2-40B4-BE49-F238E27FC236}">
                <a16:creationId xmlns:a16="http://schemas.microsoft.com/office/drawing/2014/main" id="{EB96160D-8E8C-4CC7-A30C-7C68B8532F5B}"/>
              </a:ext>
            </a:extLst>
          </p:cNvPr>
          <p:cNvSpPr txBox="1"/>
          <p:nvPr/>
        </p:nvSpPr>
        <p:spPr>
          <a:xfrm>
            <a:off x="10560152" y="2366256"/>
            <a:ext cx="1436612" cy="400110"/>
          </a:xfrm>
          <a:prstGeom prst="rect">
            <a:avLst/>
          </a:prstGeom>
          <a:noFill/>
        </p:spPr>
        <p:txBody>
          <a:bodyPr wrap="none" rtlCol="0">
            <a:spAutoFit/>
          </a:bodyPr>
          <a:lstStyle/>
          <a:p>
            <a:r>
              <a:rPr lang="en-US" sz="2000" dirty="0">
                <a:solidFill>
                  <a:srgbClr val="7030A0"/>
                </a:solidFill>
              </a:rPr>
              <a:t>Closing tag</a:t>
            </a:r>
          </a:p>
        </p:txBody>
      </p:sp>
      <p:grpSp>
        <p:nvGrpSpPr>
          <p:cNvPr id="54" name="Group 53">
            <a:extLst>
              <a:ext uri="{FF2B5EF4-FFF2-40B4-BE49-F238E27FC236}">
                <a16:creationId xmlns:a16="http://schemas.microsoft.com/office/drawing/2014/main" id="{12E3A29D-0309-4F2F-B4A5-5B1F460E8488}"/>
              </a:ext>
            </a:extLst>
          </p:cNvPr>
          <p:cNvGrpSpPr/>
          <p:nvPr/>
        </p:nvGrpSpPr>
        <p:grpSpPr>
          <a:xfrm>
            <a:off x="9086717" y="3773563"/>
            <a:ext cx="1783380" cy="742782"/>
            <a:chOff x="8669274" y="3621024"/>
            <a:chExt cx="1693926" cy="742782"/>
          </a:xfrm>
        </p:grpSpPr>
        <p:grpSp>
          <p:nvGrpSpPr>
            <p:cNvPr id="26" name="Group 25">
              <a:extLst>
                <a:ext uri="{FF2B5EF4-FFF2-40B4-BE49-F238E27FC236}">
                  <a16:creationId xmlns:a16="http://schemas.microsoft.com/office/drawing/2014/main" id="{8D43FB28-8D04-4032-88F5-BBC85BB29AAC}"/>
                </a:ext>
              </a:extLst>
            </p:cNvPr>
            <p:cNvGrpSpPr/>
            <p:nvPr/>
          </p:nvGrpSpPr>
          <p:grpSpPr>
            <a:xfrm>
              <a:off x="8669274" y="3621024"/>
              <a:ext cx="1693926" cy="328803"/>
              <a:chOff x="146304" y="3776472"/>
              <a:chExt cx="10908792" cy="328803"/>
            </a:xfrm>
          </p:grpSpPr>
          <p:cxnSp>
            <p:nvCxnSpPr>
              <p:cNvPr id="27" name="Straight Connector 26">
                <a:extLst>
                  <a:ext uri="{FF2B5EF4-FFF2-40B4-BE49-F238E27FC236}">
                    <a16:creationId xmlns:a16="http://schemas.microsoft.com/office/drawing/2014/main" id="{6E5CAA59-55EB-4426-9ADF-18BA92E73792}"/>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A8F680A-CCC6-4DB1-B272-BC7295D2BE06}"/>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FB2A9C8-A9D3-442C-BA45-A1B04B4F2748}"/>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FF0A8B98-F4A2-4B2D-8D59-11AE9BD248C9}"/>
                </a:ext>
              </a:extLst>
            </p:cNvPr>
            <p:cNvSpPr txBox="1"/>
            <p:nvPr/>
          </p:nvSpPr>
          <p:spPr>
            <a:xfrm>
              <a:off x="8980673" y="3963696"/>
              <a:ext cx="1071127" cy="400110"/>
            </a:xfrm>
            <a:prstGeom prst="rect">
              <a:avLst/>
            </a:prstGeom>
            <a:noFill/>
          </p:spPr>
          <p:txBody>
            <a:bodyPr wrap="none" rtlCol="0">
              <a:spAutoFit/>
            </a:bodyPr>
            <a:lstStyle/>
            <a:p>
              <a:r>
                <a:rPr lang="en-US" sz="2000" dirty="0">
                  <a:solidFill>
                    <a:srgbClr val="0070C0"/>
                  </a:solidFill>
                </a:rPr>
                <a:t>Content</a:t>
              </a:r>
            </a:p>
          </p:txBody>
        </p:sp>
      </p:grpSp>
      <p:grpSp>
        <p:nvGrpSpPr>
          <p:cNvPr id="52" name="Group 51">
            <a:extLst>
              <a:ext uri="{FF2B5EF4-FFF2-40B4-BE49-F238E27FC236}">
                <a16:creationId xmlns:a16="http://schemas.microsoft.com/office/drawing/2014/main" id="{C65FA014-80DF-4170-B387-81400897E10E}"/>
              </a:ext>
            </a:extLst>
          </p:cNvPr>
          <p:cNvGrpSpPr/>
          <p:nvPr/>
        </p:nvGrpSpPr>
        <p:grpSpPr>
          <a:xfrm>
            <a:off x="136778" y="4479596"/>
            <a:ext cx="11402549" cy="812617"/>
            <a:chOff x="136778" y="4350898"/>
            <a:chExt cx="10969371" cy="812617"/>
          </a:xfrm>
        </p:grpSpPr>
        <p:grpSp>
          <p:nvGrpSpPr>
            <p:cNvPr id="25" name="Group 24">
              <a:extLst>
                <a:ext uri="{FF2B5EF4-FFF2-40B4-BE49-F238E27FC236}">
                  <a16:creationId xmlns:a16="http://schemas.microsoft.com/office/drawing/2014/main" id="{2B7AAEB5-2872-4818-930F-3800D6DC9206}"/>
                </a:ext>
              </a:extLst>
            </p:cNvPr>
            <p:cNvGrpSpPr/>
            <p:nvPr/>
          </p:nvGrpSpPr>
          <p:grpSpPr>
            <a:xfrm>
              <a:off x="136778" y="4350898"/>
              <a:ext cx="10969371" cy="328803"/>
              <a:chOff x="146304" y="3776472"/>
              <a:chExt cx="10908792" cy="328803"/>
            </a:xfrm>
          </p:grpSpPr>
          <p:cxnSp>
            <p:nvCxnSpPr>
              <p:cNvPr id="11" name="Straight Connector 10">
                <a:extLst>
                  <a:ext uri="{FF2B5EF4-FFF2-40B4-BE49-F238E27FC236}">
                    <a16:creationId xmlns:a16="http://schemas.microsoft.com/office/drawing/2014/main" id="{B782A109-5971-4828-9176-56B08D27C814}"/>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574698-7ABC-4D16-8CB8-871B45950D3C}"/>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7F6AA9-A09A-4C38-914C-B06FE23CE62A}"/>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CB74923D-B14D-4E99-9A4F-B8AB6C0549B0}"/>
                </a:ext>
              </a:extLst>
            </p:cNvPr>
            <p:cNvSpPr txBox="1"/>
            <p:nvPr/>
          </p:nvSpPr>
          <p:spPr>
            <a:xfrm>
              <a:off x="4979300" y="4701850"/>
              <a:ext cx="1284326" cy="461665"/>
            </a:xfrm>
            <a:prstGeom prst="rect">
              <a:avLst/>
            </a:prstGeom>
            <a:noFill/>
          </p:spPr>
          <p:txBody>
            <a:bodyPr wrap="none" rtlCol="0">
              <a:spAutoFit/>
            </a:bodyPr>
            <a:lstStyle/>
            <a:p>
              <a:r>
                <a:rPr lang="en-US" sz="2400" dirty="0"/>
                <a:t>Element</a:t>
              </a:r>
            </a:p>
          </p:txBody>
        </p:sp>
      </p:grpSp>
      <p:grpSp>
        <p:nvGrpSpPr>
          <p:cNvPr id="53" name="Group 52">
            <a:extLst>
              <a:ext uri="{FF2B5EF4-FFF2-40B4-BE49-F238E27FC236}">
                <a16:creationId xmlns:a16="http://schemas.microsoft.com/office/drawing/2014/main" id="{CDC2AB33-0CC4-4C7B-B4BE-00FF405CF85F}"/>
              </a:ext>
            </a:extLst>
          </p:cNvPr>
          <p:cNvGrpSpPr/>
          <p:nvPr/>
        </p:nvGrpSpPr>
        <p:grpSpPr>
          <a:xfrm>
            <a:off x="563885" y="3773563"/>
            <a:ext cx="8369597" cy="785099"/>
            <a:chOff x="563886" y="3621024"/>
            <a:chExt cx="7840974" cy="785099"/>
          </a:xfrm>
        </p:grpSpPr>
        <p:grpSp>
          <p:nvGrpSpPr>
            <p:cNvPr id="30" name="Group 29">
              <a:extLst>
                <a:ext uri="{FF2B5EF4-FFF2-40B4-BE49-F238E27FC236}">
                  <a16:creationId xmlns:a16="http://schemas.microsoft.com/office/drawing/2014/main" id="{8AEF2121-F6AF-4999-92F0-A90B257A5E8A}"/>
                </a:ext>
              </a:extLst>
            </p:cNvPr>
            <p:cNvGrpSpPr/>
            <p:nvPr/>
          </p:nvGrpSpPr>
          <p:grpSpPr>
            <a:xfrm>
              <a:off x="563886" y="3621024"/>
              <a:ext cx="7840974" cy="328803"/>
              <a:chOff x="146304" y="3776472"/>
              <a:chExt cx="10908792" cy="328803"/>
            </a:xfrm>
          </p:grpSpPr>
          <p:cxnSp>
            <p:nvCxnSpPr>
              <p:cNvPr id="31" name="Straight Connector 30">
                <a:extLst>
                  <a:ext uri="{FF2B5EF4-FFF2-40B4-BE49-F238E27FC236}">
                    <a16:creationId xmlns:a16="http://schemas.microsoft.com/office/drawing/2014/main" id="{1E462347-7980-4FAA-9F3D-DB469690928C}"/>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8306F-B788-4A86-B692-DEC7D3F5A332}"/>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34D12B-5915-44FD-825D-E49191EBF936}"/>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6C47829E-B87C-4F7F-8BC0-B17A2EA61F3B}"/>
                </a:ext>
              </a:extLst>
            </p:cNvPr>
            <p:cNvSpPr txBox="1"/>
            <p:nvPr/>
          </p:nvSpPr>
          <p:spPr>
            <a:xfrm>
              <a:off x="4484373" y="4006013"/>
              <a:ext cx="1279004" cy="400110"/>
            </a:xfrm>
            <a:prstGeom prst="rect">
              <a:avLst/>
            </a:prstGeom>
            <a:noFill/>
          </p:spPr>
          <p:txBody>
            <a:bodyPr wrap="none" rtlCol="0">
              <a:spAutoFit/>
            </a:bodyPr>
            <a:lstStyle/>
            <a:p>
              <a:r>
                <a:rPr lang="en-US" sz="2000" dirty="0"/>
                <a:t>Attributes</a:t>
              </a:r>
            </a:p>
          </p:txBody>
        </p:sp>
      </p:grpSp>
      <p:sp>
        <p:nvSpPr>
          <p:cNvPr id="51" name="TextBox 50">
            <a:extLst>
              <a:ext uri="{FF2B5EF4-FFF2-40B4-BE49-F238E27FC236}">
                <a16:creationId xmlns:a16="http://schemas.microsoft.com/office/drawing/2014/main" id="{6019D911-5214-47A6-97DD-B9CD65B1DFAB}"/>
              </a:ext>
            </a:extLst>
          </p:cNvPr>
          <p:cNvSpPr txBox="1"/>
          <p:nvPr/>
        </p:nvSpPr>
        <p:spPr>
          <a:xfrm>
            <a:off x="95251" y="6596390"/>
            <a:ext cx="7164141" cy="261610"/>
          </a:xfrm>
          <a:prstGeom prst="rect">
            <a:avLst/>
          </a:prstGeom>
          <a:noFill/>
        </p:spPr>
        <p:txBody>
          <a:bodyPr wrap="none" rtlCol="0">
            <a:spAutoFit/>
          </a:bodyPr>
          <a:lstStyle/>
          <a:p>
            <a:r>
              <a:rPr lang="en-US" sz="1100" dirty="0"/>
              <a:t>See </a:t>
            </a:r>
            <a:r>
              <a:rPr lang="en-US" sz="1100" dirty="0">
                <a:hlinkClick r:id="rId2"/>
              </a:rPr>
              <a:t>https://developer.mozilla.org/en-US/docs/Learn/HTML/Introduction_to_HTML/Getting_started</a:t>
            </a:r>
            <a:r>
              <a:rPr lang="en-US" sz="1100" dirty="0"/>
              <a:t> for more info</a:t>
            </a:r>
          </a:p>
        </p:txBody>
      </p:sp>
    </p:spTree>
    <p:extLst>
      <p:ext uri="{BB962C8B-B14F-4D97-AF65-F5344CB8AC3E}">
        <p14:creationId xmlns:p14="http://schemas.microsoft.com/office/powerpoint/2010/main" val="71989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57"/>
                                        </p:tgtEl>
                                      </p:cBhvr>
                                    </p:animEffect>
                                    <p:set>
                                      <p:cBhvr>
                                        <p:cTn id="9" dur="1" fill="hold">
                                          <p:stCondLst>
                                            <p:cond delay="9"/>
                                          </p:stCondLst>
                                        </p:cTn>
                                        <p:tgtEl>
                                          <p:spTgt spid="5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7" grpId="0"/>
      <p:bldP spid="46" grpId="0"/>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5" name="Content Placeholder 4">
            <a:extLst>
              <a:ext uri="{FF2B5EF4-FFF2-40B4-BE49-F238E27FC236}">
                <a16:creationId xmlns:a16="http://schemas.microsoft.com/office/drawing/2014/main" id="{D1EF7C14-4D15-12CF-0E3B-AA4C9471375B}"/>
              </a:ext>
            </a:extLst>
          </p:cNvPr>
          <p:cNvSpPr>
            <a:spLocks noGrp="1"/>
          </p:cNvSpPr>
          <p:nvPr>
            <p:ph idx="1"/>
          </p:nvPr>
        </p:nvSpPr>
        <p:spPr/>
        <p:txBody>
          <a:bodyPr>
            <a:normAutofit/>
          </a:bodyPr>
          <a:lstStyle/>
          <a:p>
            <a:pPr marL="0" indent="0">
              <a:buNone/>
            </a:pPr>
            <a:r>
              <a:rPr lang="en-US" dirty="0">
                <a:solidFill>
                  <a:srgbClr val="7030A0"/>
                </a:solidFill>
                <a:latin typeface="Courier New" panose="02070309020205020404" pitchFamily="49" charset="0"/>
                <a:ea typeface="Verdana" panose="020B0604030504040204" pitchFamily="34" charset="0"/>
                <a:cs typeface="Courier New" panose="02070309020205020404" pitchFamily="49" charset="0"/>
              </a:rPr>
              <a:t>id="link1"</a:t>
            </a:r>
            <a:r>
              <a:rPr lang="en-US" dirty="0">
                <a:solidFill>
                  <a:schemeClr val="bg1">
                    <a:lumMod val="75000"/>
                  </a:schemeClr>
                </a:solidFill>
                <a:latin typeface="Courier New" panose="02070309020205020404" pitchFamily="49" charset="0"/>
                <a:ea typeface="Verdana" panose="020B0604030504040204" pitchFamily="34" charset="0"/>
                <a:cs typeface="Courier New" panose="02070309020205020404" pitchFamily="49" charset="0"/>
              </a:rPr>
              <a:t> </a:t>
            </a:r>
            <a:r>
              <a:rPr lang="en-US" dirty="0">
                <a:solidFill>
                  <a:srgbClr val="00B050"/>
                </a:solidFill>
                <a:latin typeface="Courier New" panose="02070309020205020404" pitchFamily="49" charset="0"/>
                <a:ea typeface="Verdana" panose="020B0604030504040204" pitchFamily="34" charset="0"/>
                <a:cs typeface="Courier New" panose="02070309020205020404" pitchFamily="49" charset="0"/>
              </a:rPr>
              <a:t>class="title-link"</a:t>
            </a:r>
            <a:r>
              <a:rPr lang="en-DE" dirty="0">
                <a:solidFill>
                  <a:srgbClr val="00B050"/>
                </a:solidFill>
                <a:latin typeface="Courier New" panose="02070309020205020404" pitchFamily="49" charset="0"/>
                <a:ea typeface="Verdana" panose="020B0604030504040204" pitchFamily="34" charset="0"/>
                <a:cs typeface="Courier New" panose="02070309020205020404" pitchFamily="49" charset="0"/>
              </a:rPr>
              <a:t> </a:t>
            </a:r>
          </a:p>
          <a:p>
            <a:pPr marL="0" indent="0">
              <a:buNone/>
            </a:pPr>
            <a:r>
              <a:rPr lang="en-US" sz="2800" dirty="0">
                <a:solidFill>
                  <a:srgbClr val="7030A0"/>
                </a:solidFill>
                <a:latin typeface="Courier New" panose="02070309020205020404" pitchFamily="49" charset="0"/>
                <a:cs typeface="Courier New" panose="02070309020205020404" pitchFamily="49" charset="0"/>
              </a:rPr>
              <a:t>id</a:t>
            </a:r>
            <a:r>
              <a:rPr lang="en-US" sz="2800" dirty="0"/>
              <a:t> and </a:t>
            </a:r>
            <a:r>
              <a:rPr lang="en-US" sz="2800" dirty="0">
                <a:solidFill>
                  <a:srgbClr val="00B050"/>
                </a:solidFill>
                <a:latin typeface="Courier New" panose="02070309020205020404" pitchFamily="49" charset="0"/>
                <a:cs typeface="Courier New" panose="02070309020205020404" pitchFamily="49" charset="0"/>
              </a:rPr>
              <a:t>class</a:t>
            </a:r>
            <a:r>
              <a:rPr lang="en-US" sz="2800" dirty="0"/>
              <a:t> can both point to a specific style</a:t>
            </a:r>
          </a:p>
          <a:p>
            <a:pPr marL="914400" lvl="1" indent="-457200">
              <a:buFont typeface="Arial" panose="020B0604020202020204" pitchFamily="34" charset="0"/>
              <a:buChar char="•"/>
            </a:pPr>
            <a:r>
              <a:rPr lang="en-US" sz="2800" dirty="0">
                <a:solidFill>
                  <a:srgbClr val="7030A0"/>
                </a:solidFill>
                <a:latin typeface="Courier New" panose="02070309020205020404" pitchFamily="49" charset="0"/>
                <a:cs typeface="Courier New" panose="02070309020205020404" pitchFamily="49" charset="0"/>
              </a:rPr>
              <a:t>id</a:t>
            </a:r>
            <a:r>
              <a:rPr lang="en-US" sz="2800" dirty="0"/>
              <a:t> can only appear once per document</a:t>
            </a:r>
          </a:p>
          <a:p>
            <a:pPr marL="914400" lvl="1" indent="-457200">
              <a:buFont typeface="Arial" panose="020B0604020202020204" pitchFamily="34" charset="0"/>
              <a:buChar char="•"/>
              <a:tabLst>
                <a:tab pos="914400" algn="l"/>
              </a:tabLst>
            </a:pPr>
            <a:r>
              <a:rPr lang="en-US" sz="2800" dirty="0">
                <a:solidFill>
                  <a:srgbClr val="00B050"/>
                </a:solidFill>
                <a:latin typeface="Courier New" panose="02070309020205020404" pitchFamily="49" charset="0"/>
                <a:cs typeface="Courier New" panose="02070309020205020404" pitchFamily="49" charset="0"/>
              </a:rPr>
              <a:t>class</a:t>
            </a:r>
            <a:r>
              <a:rPr lang="en-US" sz="2800" dirty="0"/>
              <a:t> can be used multiple times</a:t>
            </a:r>
          </a:p>
          <a:p>
            <a:pPr marL="457200" indent="-457200">
              <a:buFont typeface="Arial" panose="020B0604020202020204" pitchFamily="34" charset="0"/>
              <a:buChar char="•"/>
            </a:pPr>
            <a:r>
              <a:rPr lang="en-US" sz="2800" dirty="0"/>
              <a:t>Targeting </a:t>
            </a:r>
            <a:r>
              <a:rPr lang="en-US" sz="2800" dirty="0">
                <a:solidFill>
                  <a:srgbClr val="00B050"/>
                </a:solidFill>
                <a:latin typeface="Courier New" panose="02070309020205020404" pitchFamily="49" charset="0"/>
                <a:cs typeface="Courier New" panose="02070309020205020404" pitchFamily="49" charset="0"/>
              </a:rPr>
              <a:t>class</a:t>
            </a:r>
            <a:r>
              <a:rPr lang="en-US" sz="2800" dirty="0"/>
              <a:t> is especially useful if you want to scrape</a:t>
            </a:r>
          </a:p>
          <a:p>
            <a:pPr marL="1428750" lvl="2" indent="-514350">
              <a:buFont typeface="+mj-lt"/>
              <a:buAutoNum type="alphaLcPeriod"/>
            </a:pPr>
            <a:r>
              <a:rPr lang="en-US" sz="2400" dirty="0"/>
              <a:t>multiple similar elements on the same page or</a:t>
            </a:r>
          </a:p>
          <a:p>
            <a:pPr marL="1428750" lvl="2" indent="-514350">
              <a:buFont typeface="+mj-lt"/>
              <a:buAutoNum type="alphaLcPeriod"/>
            </a:pPr>
            <a:r>
              <a:rPr lang="en-US" sz="2400" dirty="0"/>
              <a:t>across the entire website</a:t>
            </a:r>
          </a:p>
          <a:p>
            <a:pPr marL="514350" indent="-514350">
              <a:buFont typeface="Arial" panose="020B0604020202020204" pitchFamily="34" charset="0"/>
              <a:buChar char="•"/>
            </a:pPr>
            <a:r>
              <a:rPr lang="en-US" sz="2800" dirty="0"/>
              <a:t>Targeting </a:t>
            </a:r>
            <a:r>
              <a:rPr lang="en-US" sz="2800" dirty="0">
                <a:solidFill>
                  <a:srgbClr val="7030A0"/>
                </a:solidFill>
                <a:latin typeface="Courier New" panose="02070309020205020404" pitchFamily="49" charset="0"/>
                <a:cs typeface="Courier New" panose="02070309020205020404" pitchFamily="49" charset="0"/>
              </a:rPr>
              <a:t>id</a:t>
            </a:r>
            <a:r>
              <a:rPr lang="en-US" sz="2800" dirty="0"/>
              <a:t> is the easiest way to get one specific </a:t>
            </a:r>
            <a:r>
              <a:rPr lang="en-DE" sz="2800" dirty="0"/>
              <a:t>element</a:t>
            </a:r>
            <a:endParaRPr lang="en-US" sz="2800" dirty="0"/>
          </a:p>
        </p:txBody>
      </p:sp>
      <p:sp>
        <p:nvSpPr>
          <p:cNvPr id="4" name="Content Placeholder 3">
            <a:extLst>
              <a:ext uri="{FF2B5EF4-FFF2-40B4-BE49-F238E27FC236}">
                <a16:creationId xmlns:a16="http://schemas.microsoft.com/office/drawing/2014/main" id="{A2E01CF5-1EC4-42C0-B1F5-C0E369FA3468}"/>
              </a:ext>
            </a:extLst>
          </p:cNvPr>
          <p:cNvSpPr txBox="1">
            <a:spLocks/>
          </p:cNvSpPr>
          <p:nvPr/>
        </p:nvSpPr>
        <p:spPr>
          <a:xfrm>
            <a:off x="838200" y="1304127"/>
            <a:ext cx="10515600" cy="4206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1940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But </a:t>
            </a:r>
            <a:r>
              <a:rPr lang="de-DE" dirty="0" err="1"/>
              <a:t>how</a:t>
            </a:r>
            <a:r>
              <a:rPr lang="de-DE" dirty="0"/>
              <a:t>?</a:t>
            </a:r>
          </a:p>
        </p:txBody>
      </p:sp>
      <p:sp>
        <p:nvSpPr>
          <p:cNvPr id="5" name="Content Placeholder 4">
            <a:extLst>
              <a:ext uri="{FF2B5EF4-FFF2-40B4-BE49-F238E27FC236}">
                <a16:creationId xmlns:a16="http://schemas.microsoft.com/office/drawing/2014/main" id="{54E6C2E0-3623-A37C-0A48-61F540DFCD7C}"/>
              </a:ext>
            </a:extLst>
          </p:cNvPr>
          <p:cNvSpPr>
            <a:spLocks noGrp="1"/>
          </p:cNvSpPr>
          <p:nvPr>
            <p:ph idx="1"/>
          </p:nvPr>
        </p:nvSpPr>
        <p:spPr>
          <a:xfrm>
            <a:off x="838200" y="1343819"/>
            <a:ext cx="10515600" cy="1325563"/>
          </a:xfrm>
        </p:spPr>
        <p:txBody>
          <a:bodyPr/>
          <a:lstStyle/>
          <a:p>
            <a:r>
              <a:rPr lang="de-DE" dirty="0" err="1"/>
              <a:t>Inspect</a:t>
            </a:r>
            <a:r>
              <a:rPr lang="de-DE" dirty="0"/>
              <a:t> in </a:t>
            </a:r>
            <a:r>
              <a:rPr lang="de-DE" dirty="0" err="1"/>
              <a:t>browser</a:t>
            </a:r>
            <a:endParaRPr lang="de-DE" dirty="0"/>
          </a:p>
          <a:p>
            <a:r>
              <a:rPr lang="de-DE" dirty="0"/>
              <a:t>Add-on like </a:t>
            </a:r>
            <a:r>
              <a:rPr lang="de-DE" dirty="0" err="1"/>
              <a:t>SelectorGadget</a:t>
            </a:r>
            <a:endParaRPr lang="en-US" dirty="0"/>
          </a:p>
        </p:txBody>
      </p:sp>
      <p:sp>
        <p:nvSpPr>
          <p:cNvPr id="3" name="TextBox 2">
            <a:extLst>
              <a:ext uri="{FF2B5EF4-FFF2-40B4-BE49-F238E27FC236}">
                <a16:creationId xmlns:a16="http://schemas.microsoft.com/office/drawing/2014/main" id="{64253DCC-9255-C2D8-AD81-C9E904C2D541}"/>
              </a:ext>
            </a:extLst>
          </p:cNvPr>
          <p:cNvSpPr txBox="1"/>
          <p:nvPr/>
        </p:nvSpPr>
        <p:spPr>
          <a:xfrm>
            <a:off x="6477918" y="2881975"/>
            <a:ext cx="2632580" cy="369332"/>
          </a:xfrm>
          <a:prstGeom prst="rect">
            <a:avLst/>
          </a:prstGeom>
          <a:noFill/>
        </p:spPr>
        <p:txBody>
          <a:bodyPr wrap="none" rtlCol="0">
            <a:spAutoFit/>
          </a:bodyPr>
          <a:lstStyle/>
          <a:p>
            <a:r>
              <a:rPr lang="de-DE" dirty="0">
                <a:hlinkClick r:id="rId2"/>
              </a:rPr>
              <a:t>https://www.spiegel.de </a:t>
            </a:r>
            <a:endParaRPr lang="en-US" dirty="0"/>
          </a:p>
        </p:txBody>
      </p:sp>
    </p:spTree>
    <p:extLst>
      <p:ext uri="{BB962C8B-B14F-4D97-AF65-F5344CB8AC3E}">
        <p14:creationId xmlns:p14="http://schemas.microsoft.com/office/powerpoint/2010/main" val="1390776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Targeting HTML Elements (</a:t>
            </a:r>
            <a:r>
              <a:rPr lang="de-DE" dirty="0" err="1"/>
              <a:t>with</a:t>
            </a:r>
            <a:r>
              <a:rPr lang="de-DE" dirty="0"/>
              <a:t> </a:t>
            </a:r>
            <a:r>
              <a:rPr lang="de-DE" dirty="0" err="1">
                <a:latin typeface="Courier New" panose="02070309020205020404" pitchFamily="49" charset="0"/>
                <a:cs typeface="Courier New" panose="02070309020205020404" pitchFamily="49" charset="0"/>
              </a:rPr>
              <a:t>rvest</a:t>
            </a:r>
            <a:r>
              <a:rPr lang="de-DE" dirty="0"/>
              <a:t>)</a:t>
            </a:r>
          </a:p>
        </p:txBody>
      </p:sp>
      <p:sp>
        <p:nvSpPr>
          <p:cNvPr id="4" name="Content Placeholder 3">
            <a:extLst>
              <a:ext uri="{FF2B5EF4-FFF2-40B4-BE49-F238E27FC236}">
                <a16:creationId xmlns:a16="http://schemas.microsoft.com/office/drawing/2014/main" id="{D7436FB9-84A8-43C8-B46D-8BEC7A6D8A5A}"/>
              </a:ext>
            </a:extLst>
          </p:cNvPr>
          <p:cNvSpPr>
            <a:spLocks noGrp="1"/>
          </p:cNvSpPr>
          <p:nvPr>
            <p:ph idx="1"/>
          </p:nvPr>
        </p:nvSpPr>
        <p:spPr>
          <a:xfrm>
            <a:off x="104775" y="1641400"/>
            <a:ext cx="12192000" cy="420623"/>
          </a:xfrm>
        </p:spPr>
        <p:txBody>
          <a:bodyPr>
            <a:normAutofit fontScale="85000" lnSpcReduction="10000"/>
          </a:bodyPr>
          <a:lstStyle/>
          <a:p>
            <a:pPr marL="0" indent="0">
              <a:buNone/>
            </a:pPr>
            <a:r>
              <a:rPr lang="en-US" sz="2400" dirty="0">
                <a:solidFill>
                  <a:srgbClr val="7030A0"/>
                </a:solidFill>
                <a:latin typeface="Courier New" panose="02070309020205020404" pitchFamily="49" charset="0"/>
                <a:ea typeface="Verdana" panose="020B0604030504040204" pitchFamily="34" charset="0"/>
                <a:cs typeface="Courier New" panose="02070309020205020404" pitchFamily="49" charset="0"/>
              </a:rPr>
              <a:t>&lt;a </a:t>
            </a:r>
            <a:r>
              <a:rPr lang="en-US" sz="2400" dirty="0">
                <a:solidFill>
                  <a:srgbClr val="00B050"/>
                </a:solidFill>
                <a:latin typeface="Courier New" panose="02070309020205020404" pitchFamily="49" charset="0"/>
                <a:ea typeface="Verdana" panose="020B0604030504040204" pitchFamily="34" charset="0"/>
                <a:cs typeface="Courier New" panose="02070309020205020404" pitchFamily="49" charset="0"/>
              </a:rPr>
              <a:t>id=</a:t>
            </a:r>
            <a:r>
              <a:rPr lang="en-US" sz="2400" dirty="0">
                <a:solidFill>
                  <a:srgbClr val="FF0000"/>
                </a:solidFill>
                <a:latin typeface="Courier New" panose="02070309020205020404" pitchFamily="49" charset="0"/>
                <a:ea typeface="Verdana" panose="020B0604030504040204" pitchFamily="34" charset="0"/>
                <a:cs typeface="Courier New" panose="02070309020205020404" pitchFamily="49" charset="0"/>
              </a:rPr>
              <a:t>"link1" </a:t>
            </a:r>
            <a:r>
              <a:rPr lang="en-US" sz="2400" dirty="0">
                <a:solidFill>
                  <a:srgbClr val="00B050"/>
                </a:solidFill>
                <a:latin typeface="Courier New" panose="02070309020205020404" pitchFamily="49" charset="0"/>
                <a:ea typeface="Verdana" panose="020B0604030504040204" pitchFamily="34" charset="0"/>
                <a:cs typeface="Courier New" panose="02070309020205020404" pitchFamily="49" charset="0"/>
              </a:rPr>
              <a:t>class=</a:t>
            </a:r>
            <a:r>
              <a:rPr lang="en-US" sz="2400" dirty="0">
                <a:solidFill>
                  <a:srgbClr val="FF0000"/>
                </a:solidFill>
                <a:latin typeface="Courier New" panose="02070309020205020404" pitchFamily="49" charset="0"/>
                <a:ea typeface="Verdana" panose="020B0604030504040204" pitchFamily="34" charset="0"/>
                <a:cs typeface="Courier New" panose="02070309020205020404" pitchFamily="49" charset="0"/>
              </a:rPr>
              <a:t>"title-link" </a:t>
            </a:r>
            <a:r>
              <a:rPr lang="en-US" sz="2400" dirty="0" err="1">
                <a:solidFill>
                  <a:srgbClr val="00B050"/>
                </a:solidFill>
                <a:latin typeface="Courier New" panose="02070309020205020404" pitchFamily="49" charset="0"/>
                <a:ea typeface="Verdana" panose="020B0604030504040204" pitchFamily="34" charset="0"/>
                <a:cs typeface="Courier New" panose="02070309020205020404" pitchFamily="49" charset="0"/>
              </a:rPr>
              <a:t>href</a:t>
            </a:r>
            <a:r>
              <a:rPr lang="en-US" sz="2400" dirty="0">
                <a:solidFill>
                  <a:srgbClr val="00B050"/>
                </a:solidFill>
                <a:latin typeface="Courier New" panose="02070309020205020404" pitchFamily="49" charset="0"/>
                <a:ea typeface="Verdana" panose="020B0604030504040204" pitchFamily="34" charset="0"/>
                <a:cs typeface="Courier New" panose="02070309020205020404" pitchFamily="49" charset="0"/>
              </a:rPr>
              <a:t>=</a:t>
            </a:r>
            <a:r>
              <a:rPr lang="en-US" sz="2400" dirty="0">
                <a:solidFill>
                  <a:srgbClr val="FF0000"/>
                </a:solidFill>
                <a:latin typeface="Courier New" panose="02070309020205020404" pitchFamily="49" charset="0"/>
                <a:ea typeface="Verdana" panose="020B0604030504040204" pitchFamily="34" charset="0"/>
                <a:cs typeface="Courier New" panose="02070309020205020404" pitchFamily="49" charset="0"/>
              </a:rPr>
              <a:t>"https://www.xy.com"</a:t>
            </a:r>
            <a:r>
              <a:rPr lang="en-US" sz="2400" dirty="0">
                <a:solidFill>
                  <a:srgbClr val="7030A0"/>
                </a:solidFill>
                <a:latin typeface="Courier New" panose="02070309020205020404" pitchFamily="49" charset="0"/>
                <a:ea typeface="Verdana" panose="020B0604030504040204" pitchFamily="34" charset="0"/>
                <a:cs typeface="Courier New" panose="02070309020205020404" pitchFamily="49" charset="0"/>
              </a:rPr>
              <a:t>&gt;</a:t>
            </a:r>
            <a:r>
              <a:rPr lang="en-US" sz="2400" dirty="0">
                <a:solidFill>
                  <a:srgbClr val="0070C0"/>
                </a:solidFill>
                <a:latin typeface="Courier New" panose="02070309020205020404" pitchFamily="49" charset="0"/>
                <a:ea typeface="Verdana" panose="020B0604030504040204" pitchFamily="34" charset="0"/>
                <a:cs typeface="Courier New" panose="02070309020205020404" pitchFamily="49" charset="0"/>
              </a:rPr>
              <a:t>Display Text</a:t>
            </a:r>
            <a:r>
              <a:rPr lang="en-US" sz="2400" dirty="0">
                <a:solidFill>
                  <a:srgbClr val="7030A0"/>
                </a:solidFill>
                <a:latin typeface="Courier New" panose="02070309020205020404" pitchFamily="49" charset="0"/>
                <a:ea typeface="Verdana" panose="020B0604030504040204" pitchFamily="34" charset="0"/>
                <a:cs typeface="Courier New" panose="02070309020205020404" pitchFamily="49" charset="0"/>
              </a:rPr>
              <a:t>&lt;/a&gt;</a:t>
            </a:r>
          </a:p>
        </p:txBody>
      </p:sp>
      <p:sp>
        <p:nvSpPr>
          <p:cNvPr id="5" name="TextBox 4">
            <a:extLst>
              <a:ext uri="{FF2B5EF4-FFF2-40B4-BE49-F238E27FC236}">
                <a16:creationId xmlns:a16="http://schemas.microsoft.com/office/drawing/2014/main" id="{EA6390B7-1FC2-4A4F-A0AC-136F821C12F3}"/>
              </a:ext>
            </a:extLst>
          </p:cNvPr>
          <p:cNvSpPr txBox="1"/>
          <p:nvPr/>
        </p:nvSpPr>
        <p:spPr>
          <a:xfrm>
            <a:off x="104775" y="1961637"/>
            <a:ext cx="6327438" cy="338554"/>
          </a:xfrm>
          <a:prstGeom prst="rect">
            <a:avLst/>
          </a:prstGeom>
          <a:noFill/>
        </p:spPr>
        <p:txBody>
          <a:bodyPr wrap="none" rtlCol="0">
            <a:spAutoFit/>
          </a:bodyPr>
          <a:lstStyle/>
          <a:p>
            <a:r>
              <a:rPr lang="en-US" sz="1600" dirty="0"/>
              <a:t>*Let's imagine that this link has the underlying CSS class ".title-link"</a:t>
            </a:r>
          </a:p>
        </p:txBody>
      </p:sp>
      <p:sp>
        <p:nvSpPr>
          <p:cNvPr id="6" name="TextBox 5">
            <a:extLst>
              <a:ext uri="{FF2B5EF4-FFF2-40B4-BE49-F238E27FC236}">
                <a16:creationId xmlns:a16="http://schemas.microsoft.com/office/drawing/2014/main" id="{15F0CEB4-3118-445C-9679-F119F41B48E9}"/>
              </a:ext>
            </a:extLst>
          </p:cNvPr>
          <p:cNvSpPr txBox="1"/>
          <p:nvPr/>
        </p:nvSpPr>
        <p:spPr>
          <a:xfrm>
            <a:off x="209550" y="2546772"/>
            <a:ext cx="2954655" cy="369332"/>
          </a:xfrm>
          <a:prstGeom prst="rect">
            <a:avLst/>
          </a:prstGeom>
          <a:noFill/>
        </p:spPr>
        <p:txBody>
          <a:bodyPr wrap="none" rtlCol="0">
            <a:spAutoFit/>
          </a:bodyPr>
          <a:lstStyle/>
          <a:p>
            <a:r>
              <a:rPr lang="en-US" dirty="0"/>
              <a:t>You could target this using</a:t>
            </a:r>
          </a:p>
        </p:txBody>
      </p:sp>
      <p:sp>
        <p:nvSpPr>
          <p:cNvPr id="8" name="Rectangle 7">
            <a:extLst>
              <a:ext uri="{FF2B5EF4-FFF2-40B4-BE49-F238E27FC236}">
                <a16:creationId xmlns:a16="http://schemas.microsoft.com/office/drawing/2014/main" id="{68B804C9-1317-4D61-A0F0-763D97BD518C}"/>
              </a:ext>
            </a:extLst>
          </p:cNvPr>
          <p:cNvSpPr/>
          <p:nvPr/>
        </p:nvSpPr>
        <p:spPr>
          <a:xfrm>
            <a:off x="552450" y="3077128"/>
            <a:ext cx="2114681"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a:t>
            </a:r>
            <a:endParaRPr lang="en-US"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80E9827-32ED-4667-9A5A-0CB584A006C4}"/>
              </a:ext>
            </a:extLst>
          </p:cNvPr>
          <p:cNvSpPr/>
          <p:nvPr/>
        </p:nvSpPr>
        <p:spPr>
          <a:xfrm>
            <a:off x="6113588" y="3072330"/>
            <a:ext cx="2581604"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is an &lt;a&gt; element</a:t>
            </a:r>
            <a:endParaRPr lang="en-US" dirty="0">
              <a:latin typeface="+mj-lt"/>
            </a:endParaRPr>
          </a:p>
        </p:txBody>
      </p:sp>
      <p:sp>
        <p:nvSpPr>
          <p:cNvPr id="12" name="Rectangle 11">
            <a:extLst>
              <a:ext uri="{FF2B5EF4-FFF2-40B4-BE49-F238E27FC236}">
                <a16:creationId xmlns:a16="http://schemas.microsoft.com/office/drawing/2014/main" id="{7EC7E8BC-14E8-4522-AD62-2DEC435F8912}"/>
              </a:ext>
            </a:extLst>
          </p:cNvPr>
          <p:cNvSpPr/>
          <p:nvPr/>
        </p:nvSpPr>
        <p:spPr>
          <a:xfrm>
            <a:off x="552450" y="3646930"/>
            <a:ext cx="3493264"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(".title-link")</a:t>
            </a:r>
            <a:endParaRPr lang="en-US"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7CCF362-6836-4CD8-B165-A85A96C06295}"/>
              </a:ext>
            </a:extLst>
          </p:cNvPr>
          <p:cNvSpPr/>
          <p:nvPr/>
        </p:nvSpPr>
        <p:spPr>
          <a:xfrm>
            <a:off x="6113588" y="3646930"/>
            <a:ext cx="3414909"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has the CSS class .title-link</a:t>
            </a:r>
            <a:endParaRPr lang="en-US" dirty="0">
              <a:latin typeface="+mj-lt"/>
            </a:endParaRPr>
          </a:p>
        </p:txBody>
      </p:sp>
      <p:sp>
        <p:nvSpPr>
          <p:cNvPr id="14" name="Rectangle 13">
            <a:extLst>
              <a:ext uri="{FF2B5EF4-FFF2-40B4-BE49-F238E27FC236}">
                <a16:creationId xmlns:a16="http://schemas.microsoft.com/office/drawing/2014/main" id="{97B2ABE9-C3AF-45E9-BA85-179A459DEA0B}"/>
              </a:ext>
            </a:extLst>
          </p:cNvPr>
          <p:cNvSpPr/>
          <p:nvPr/>
        </p:nvSpPr>
        <p:spPr>
          <a:xfrm>
            <a:off x="552450" y="4177286"/>
            <a:ext cx="5285421"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"//a[@id='link1']")</a:t>
            </a:r>
            <a:endParaRPr lang="en-US"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4CA57A0-854D-4A62-B2B0-72085468B434}"/>
              </a:ext>
            </a:extLst>
          </p:cNvPr>
          <p:cNvSpPr/>
          <p:nvPr/>
        </p:nvSpPr>
        <p:spPr>
          <a:xfrm>
            <a:off x="6096000" y="4154357"/>
            <a:ext cx="4843698"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is an &lt;a&gt; element and has the id "link1"</a:t>
            </a:r>
            <a:endParaRPr lang="en-US" dirty="0">
              <a:latin typeface="+mj-lt"/>
            </a:endParaRPr>
          </a:p>
        </p:txBody>
      </p:sp>
      <p:sp>
        <p:nvSpPr>
          <p:cNvPr id="17" name="Rectangle 16">
            <a:extLst>
              <a:ext uri="{FF2B5EF4-FFF2-40B4-BE49-F238E27FC236}">
                <a16:creationId xmlns:a16="http://schemas.microsoft.com/office/drawing/2014/main" id="{356A20C0-048C-46D7-9912-995912B42459}"/>
              </a:ext>
            </a:extLst>
          </p:cNvPr>
          <p:cNvSpPr/>
          <p:nvPr/>
        </p:nvSpPr>
        <p:spPr>
          <a:xfrm>
            <a:off x="552450" y="4749551"/>
            <a:ext cx="5561138" cy="646331"/>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t>
            </a:r>
          </a:p>
          <a:p>
            <a:r>
              <a:rPr lang="en-US" dirty="0">
                <a:latin typeface="Courier New" panose="02070309020205020404" pitchFamily="49" charset="0"/>
                <a:ea typeface="Calibri" panose="020F0502020204030204" pitchFamily="34" charset="0"/>
                <a:cs typeface="Courier New" panose="02070309020205020404" pitchFamily="49" charset="0"/>
              </a:rPr>
              <a:t>"//*[contains(text(),'Display Text')]")</a:t>
            </a:r>
            <a:endParaRPr lang="en-US"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BFA11A0-4FE4-413C-8DB7-EF8DD637B8F5}"/>
              </a:ext>
            </a:extLst>
          </p:cNvPr>
          <p:cNvSpPr/>
          <p:nvPr/>
        </p:nvSpPr>
        <p:spPr>
          <a:xfrm>
            <a:off x="6113588" y="4749551"/>
            <a:ext cx="6096000" cy="646331"/>
          </a:xfrm>
          <a:prstGeom prst="rect">
            <a:avLst/>
          </a:prstGeom>
        </p:spPr>
        <p:txBody>
          <a:bodyPr>
            <a:spAutoFit/>
          </a:bodyPr>
          <a:lstStyle/>
          <a:p>
            <a:r>
              <a:rPr lang="en-US" dirty="0"/>
              <a:t>as the text shown on the webpage is "Display Text". </a:t>
            </a:r>
          </a:p>
          <a:p>
            <a:r>
              <a:rPr lang="en-US" dirty="0"/>
              <a:t>Here we just target any element with that text.</a:t>
            </a:r>
          </a:p>
        </p:txBody>
      </p:sp>
      <p:sp>
        <p:nvSpPr>
          <p:cNvPr id="21" name="Rectangle 20">
            <a:extLst>
              <a:ext uri="{FF2B5EF4-FFF2-40B4-BE49-F238E27FC236}">
                <a16:creationId xmlns:a16="http://schemas.microsoft.com/office/drawing/2014/main" id="{57E535CA-0A2E-454C-930F-DD04C3832106}"/>
              </a:ext>
            </a:extLst>
          </p:cNvPr>
          <p:cNvSpPr/>
          <p:nvPr/>
        </p:nvSpPr>
        <p:spPr>
          <a:xfrm rot="16200000">
            <a:off x="8699185" y="3171960"/>
            <a:ext cx="6868532" cy="584775"/>
          </a:xfrm>
          <a:prstGeom prst="rect">
            <a:avLst/>
          </a:prstGeom>
        </p:spPr>
        <p:txBody>
          <a:bodyPr wrap="square">
            <a:spAutoFit/>
          </a:bodyPr>
          <a:lstStyle/>
          <a:p>
            <a:r>
              <a:rPr lang="en-US" sz="1050" dirty="0"/>
              <a:t>There are many more options</a:t>
            </a:r>
          </a:p>
          <a:p>
            <a:r>
              <a:rPr lang="en-US" sz="1050" dirty="0"/>
              <a:t>See (for example)  </a:t>
            </a:r>
            <a:r>
              <a:rPr lang="en-US" sz="1050" dirty="0">
                <a:hlinkClick r:id="rId2"/>
              </a:rPr>
              <a:t>https://jtr13.github.io/cc19/web-scraping-using-rvest.html</a:t>
            </a:r>
            <a:r>
              <a:rPr lang="en-US" sz="1050" dirty="0"/>
              <a:t> for a more detailed list of options.</a:t>
            </a:r>
          </a:p>
          <a:p>
            <a:endParaRPr lang="en-US" sz="1100" dirty="0"/>
          </a:p>
        </p:txBody>
      </p:sp>
      <p:sp>
        <p:nvSpPr>
          <p:cNvPr id="3" name="Rectangle 2">
            <a:extLst>
              <a:ext uri="{FF2B5EF4-FFF2-40B4-BE49-F238E27FC236}">
                <a16:creationId xmlns:a16="http://schemas.microsoft.com/office/drawing/2014/main" id="{29955814-0120-4207-D25D-9517E5833E22}"/>
              </a:ext>
            </a:extLst>
          </p:cNvPr>
          <p:cNvSpPr/>
          <p:nvPr/>
        </p:nvSpPr>
        <p:spPr>
          <a:xfrm>
            <a:off x="552450" y="5594952"/>
            <a:ext cx="5698996" cy="923330"/>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t>
            </a:r>
          </a:p>
          <a:p>
            <a:r>
              <a:rPr lang="en-US" dirty="0">
                <a:latin typeface="Courier New" panose="02070309020205020404" pitchFamily="49" charset="0"/>
                <a:ea typeface="Calibri" panose="020F0502020204030204" pitchFamily="34" charset="0"/>
                <a:cs typeface="Courier New" panose="02070309020205020404" pitchFamily="49" charset="0"/>
              </a:rPr>
              <a:t>"//*[contains(text(),'Display Text')</a:t>
            </a:r>
          </a:p>
          <a:p>
            <a:r>
              <a:rPr lang="en-US" dirty="0">
                <a:latin typeface="Courier New" panose="02070309020205020404" pitchFamily="49" charset="0"/>
                <a:ea typeface="Calibri" panose="020F0502020204030204" pitchFamily="34" charset="0"/>
                <a:cs typeface="Courier New" panose="02070309020205020404" pitchFamily="49" charset="0"/>
              </a:rPr>
              <a:t>and not(contains(text(),'Cheesecake')]")</a:t>
            </a:r>
            <a:endParaRPr lang="en-US"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DFBB31D-6585-4026-1567-1559D691EC69}"/>
              </a:ext>
            </a:extLst>
          </p:cNvPr>
          <p:cNvSpPr/>
          <p:nvPr/>
        </p:nvSpPr>
        <p:spPr>
          <a:xfrm>
            <a:off x="6113588" y="5594952"/>
            <a:ext cx="6096000" cy="923330"/>
          </a:xfrm>
          <a:prstGeom prst="rect">
            <a:avLst/>
          </a:prstGeom>
        </p:spPr>
        <p:txBody>
          <a:bodyPr>
            <a:spAutoFit/>
          </a:bodyPr>
          <a:lstStyle/>
          <a:p>
            <a:r>
              <a:rPr lang="en-US" dirty="0"/>
              <a:t>as the text shown on the webpage is "Display Text" and not "Cheesecake". Here we just target any element with that text.</a:t>
            </a:r>
          </a:p>
        </p:txBody>
      </p:sp>
    </p:spTree>
    <p:extLst>
      <p:ext uri="{BB962C8B-B14F-4D97-AF65-F5344CB8AC3E}">
        <p14:creationId xmlns:p14="http://schemas.microsoft.com/office/powerpoint/2010/main" val="145897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2" grpId="0"/>
      <p:bldP spid="13" grpId="0"/>
      <p:bldP spid="14" grpId="0"/>
      <p:bldP spid="16" grpId="0"/>
      <p:bldP spid="17" grpId="0"/>
      <p:bldP spid="20" grpId="0"/>
      <p:bldP spid="21" grpId="0"/>
      <p:bldP spid="3"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err="1"/>
              <a:t>Extracting</a:t>
            </a:r>
            <a:r>
              <a:rPr lang="de-DE" dirty="0"/>
              <a:t> HTML Elements (</a:t>
            </a:r>
            <a:r>
              <a:rPr lang="de-DE" dirty="0" err="1"/>
              <a:t>with</a:t>
            </a:r>
            <a:r>
              <a:rPr lang="de-DE" dirty="0"/>
              <a:t> </a:t>
            </a:r>
            <a:r>
              <a:rPr lang="de-DE" dirty="0" err="1">
                <a:latin typeface="Courier New" panose="02070309020205020404" pitchFamily="49" charset="0"/>
                <a:cs typeface="Courier New" panose="02070309020205020404" pitchFamily="49" charset="0"/>
              </a:rPr>
              <a:t>rvest</a:t>
            </a:r>
            <a:r>
              <a:rPr lang="de-DE" dirty="0"/>
              <a:t>)</a:t>
            </a:r>
          </a:p>
        </p:txBody>
      </p:sp>
      <p:sp>
        <p:nvSpPr>
          <p:cNvPr id="8" name="Rectangle 7">
            <a:extLst>
              <a:ext uri="{FF2B5EF4-FFF2-40B4-BE49-F238E27FC236}">
                <a16:creationId xmlns:a16="http://schemas.microsoft.com/office/drawing/2014/main" id="{68B804C9-1317-4D61-A0F0-763D97BD518C}"/>
              </a:ext>
            </a:extLst>
          </p:cNvPr>
          <p:cNvSpPr/>
          <p:nvPr/>
        </p:nvSpPr>
        <p:spPr>
          <a:xfrm>
            <a:off x="3277646" y="2313964"/>
            <a:ext cx="187743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html_text</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80E9827-32ED-4667-9A5A-0CB584A006C4}"/>
              </a:ext>
            </a:extLst>
          </p:cNvPr>
          <p:cNvSpPr/>
          <p:nvPr/>
        </p:nvSpPr>
        <p:spPr>
          <a:xfrm>
            <a:off x="6113588" y="2271407"/>
            <a:ext cx="2770951"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the displayed text</a:t>
            </a:r>
            <a:endParaRPr lang="en-US" dirty="0">
              <a:latin typeface="+mj-lt"/>
            </a:endParaRPr>
          </a:p>
        </p:txBody>
      </p:sp>
      <p:sp>
        <p:nvSpPr>
          <p:cNvPr id="12" name="Rectangle 11">
            <a:extLst>
              <a:ext uri="{FF2B5EF4-FFF2-40B4-BE49-F238E27FC236}">
                <a16:creationId xmlns:a16="http://schemas.microsoft.com/office/drawing/2014/main" id="{7EC7E8BC-14E8-4522-AD62-2DEC435F8912}"/>
              </a:ext>
            </a:extLst>
          </p:cNvPr>
          <p:cNvSpPr/>
          <p:nvPr/>
        </p:nvSpPr>
        <p:spPr>
          <a:xfrm>
            <a:off x="3277646" y="2883766"/>
            <a:ext cx="2031325"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html_table</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7CCF362-6836-4CD8-B165-A85A96C06295}"/>
              </a:ext>
            </a:extLst>
          </p:cNvPr>
          <p:cNvSpPr/>
          <p:nvPr/>
        </p:nvSpPr>
        <p:spPr>
          <a:xfrm>
            <a:off x="6096000" y="2845685"/>
            <a:ext cx="1657057"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a table</a:t>
            </a:r>
            <a:endParaRPr lang="en-US" dirty="0">
              <a:latin typeface="+mj-lt"/>
            </a:endParaRPr>
          </a:p>
        </p:txBody>
      </p:sp>
      <p:sp>
        <p:nvSpPr>
          <p:cNvPr id="14" name="Rectangle 13">
            <a:extLst>
              <a:ext uri="{FF2B5EF4-FFF2-40B4-BE49-F238E27FC236}">
                <a16:creationId xmlns:a16="http://schemas.microsoft.com/office/drawing/2014/main" id="{97B2ABE9-C3AF-45E9-BA85-179A459DEA0B}"/>
              </a:ext>
            </a:extLst>
          </p:cNvPr>
          <p:cNvSpPr/>
          <p:nvPr/>
        </p:nvSpPr>
        <p:spPr>
          <a:xfrm>
            <a:off x="3277646" y="3581595"/>
            <a:ext cx="187743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html_attr</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4CA57A0-854D-4A62-B2B0-72085468B434}"/>
              </a:ext>
            </a:extLst>
          </p:cNvPr>
          <p:cNvSpPr/>
          <p:nvPr/>
        </p:nvSpPr>
        <p:spPr>
          <a:xfrm>
            <a:off x="6096000" y="3545485"/>
            <a:ext cx="2142125"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by attribute</a:t>
            </a:r>
            <a:endParaRPr lang="en-US" dirty="0">
              <a:latin typeface="+mj-lt"/>
            </a:endParaRPr>
          </a:p>
        </p:txBody>
      </p:sp>
      <p:sp>
        <p:nvSpPr>
          <p:cNvPr id="17" name="Rectangle 16">
            <a:extLst>
              <a:ext uri="{FF2B5EF4-FFF2-40B4-BE49-F238E27FC236}">
                <a16:creationId xmlns:a16="http://schemas.microsoft.com/office/drawing/2014/main" id="{356A20C0-048C-46D7-9912-995912B42459}"/>
              </a:ext>
            </a:extLst>
          </p:cNvPr>
          <p:cNvSpPr/>
          <p:nvPr/>
        </p:nvSpPr>
        <p:spPr>
          <a:xfrm>
            <a:off x="3277646" y="4279424"/>
            <a:ext cx="280076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html_attr</a:t>
            </a:r>
            <a:r>
              <a:rPr lang="en-US" sz="2000" dirty="0">
                <a:latin typeface="Courier New" panose="02070309020205020404" pitchFamily="49" charset="0"/>
                <a:ea typeface="Calibri" panose="020F0502020204030204" pitchFamily="34" charset="0"/>
                <a:cs typeface="Courier New" panose="02070309020205020404" pitchFamily="49" charset="0"/>
              </a:rPr>
              <a:t>("</a:t>
            </a:r>
            <a:r>
              <a:rPr lang="en-US" sz="2000" dirty="0" err="1">
                <a:latin typeface="Courier New" panose="02070309020205020404" pitchFamily="49" charset="0"/>
                <a:ea typeface="Calibri" panose="020F0502020204030204" pitchFamily="34" charset="0"/>
                <a:cs typeface="Courier New" panose="02070309020205020404" pitchFamily="49" charset="0"/>
              </a:rPr>
              <a:t>href</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BFA11A0-4FE4-413C-8DB7-EF8DD637B8F5}"/>
              </a:ext>
            </a:extLst>
          </p:cNvPr>
          <p:cNvSpPr/>
          <p:nvPr/>
        </p:nvSpPr>
        <p:spPr>
          <a:xfrm>
            <a:off x="6113588" y="4249721"/>
            <a:ext cx="4087687" cy="646331"/>
          </a:xfrm>
          <a:prstGeom prst="rect">
            <a:avLst/>
          </a:prstGeom>
        </p:spPr>
        <p:txBody>
          <a:bodyPr wrap="square">
            <a:spAutoFit/>
          </a:bodyPr>
          <a:lstStyle/>
          <a:p>
            <a:r>
              <a:rPr lang="en-US" dirty="0"/>
              <a:t>Extract by attribute, in this case a link (i.e., most likely an URL)</a:t>
            </a:r>
          </a:p>
        </p:txBody>
      </p:sp>
    </p:spTree>
    <p:extLst>
      <p:ext uri="{BB962C8B-B14F-4D97-AF65-F5344CB8AC3E}">
        <p14:creationId xmlns:p14="http://schemas.microsoft.com/office/powerpoint/2010/main" val="260592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4" grpId="0"/>
      <p:bldP spid="16" grpId="0"/>
      <p:bldP spid="17"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090FA-95FC-9D65-C5D1-3B037770ECCC}"/>
              </a:ext>
            </a:extLst>
          </p:cNvPr>
          <p:cNvSpPr>
            <a:spLocks noGrp="1"/>
          </p:cNvSpPr>
          <p:nvPr>
            <p:ph type="title"/>
          </p:nvPr>
        </p:nvSpPr>
        <p:spPr/>
        <p:txBody>
          <a:bodyPr/>
          <a:lstStyle/>
          <a:p>
            <a:r>
              <a:rPr lang="de-DE" dirty="0" err="1"/>
              <a:t>One</a:t>
            </a:r>
            <a:r>
              <a:rPr lang="de-DE" dirty="0"/>
              <a:t> last </a:t>
            </a:r>
            <a:r>
              <a:rPr lang="de-DE" dirty="0" err="1"/>
              <a:t>note</a:t>
            </a:r>
            <a:r>
              <a:rPr lang="de-DE" dirty="0"/>
              <a:t> on </a:t>
            </a:r>
            <a:r>
              <a:rPr lang="de-DE" dirty="0" err="1"/>
              <a:t>limits</a:t>
            </a:r>
            <a:endParaRPr lang="en-US" dirty="0"/>
          </a:p>
        </p:txBody>
      </p:sp>
      <p:sp>
        <p:nvSpPr>
          <p:cNvPr id="8" name="Content Placeholder 7">
            <a:extLst>
              <a:ext uri="{FF2B5EF4-FFF2-40B4-BE49-F238E27FC236}">
                <a16:creationId xmlns:a16="http://schemas.microsoft.com/office/drawing/2014/main" id="{F2C6ADE9-A0D9-616A-F9B4-0E0141CD9FDB}"/>
              </a:ext>
            </a:extLst>
          </p:cNvPr>
          <p:cNvSpPr>
            <a:spLocks noGrp="1"/>
          </p:cNvSpPr>
          <p:nvPr>
            <p:ph idx="1"/>
          </p:nvPr>
        </p:nvSpPr>
        <p:spPr/>
        <p:txBody>
          <a:bodyPr>
            <a:normAutofit fontScale="92500" lnSpcReduction="10000"/>
          </a:bodyPr>
          <a:lstStyle/>
          <a:p>
            <a:pPr marL="0" indent="0">
              <a:buNone/>
            </a:pPr>
            <a:r>
              <a:rPr lang="en-US" dirty="0"/>
              <a:t>Both web scraping and APIs have some limits that you need to be aware of.</a:t>
            </a:r>
          </a:p>
          <a:p>
            <a:pPr marL="0" indent="0">
              <a:buNone/>
            </a:pPr>
            <a:endParaRPr lang="en-US" dirty="0"/>
          </a:p>
          <a:p>
            <a:pPr marL="0" indent="0">
              <a:buNone/>
            </a:pPr>
            <a:r>
              <a:rPr lang="en-US" b="1" dirty="0"/>
              <a:t>APIs</a:t>
            </a:r>
            <a:r>
              <a:rPr lang="en-US" dirty="0"/>
              <a:t> have explicit limits (how much you are allowed to download and how fast) and </a:t>
            </a:r>
            <a:r>
              <a:rPr lang="en-US" b="1" dirty="0"/>
              <a:t>you should always adhere to them.</a:t>
            </a:r>
          </a:p>
          <a:p>
            <a:pPr marL="0" indent="0">
              <a:buNone/>
            </a:pPr>
            <a:endParaRPr lang="en-US" dirty="0"/>
          </a:p>
          <a:p>
            <a:pPr marL="0" indent="0">
              <a:buNone/>
            </a:pPr>
            <a:r>
              <a:rPr lang="en-US" b="1" dirty="0"/>
              <a:t>Web</a:t>
            </a:r>
            <a:r>
              <a:rPr lang="en-US" dirty="0"/>
              <a:t> scraping has implicit limits on the number and speed of requests you can make to their server. Implicit, because they don't tell you and will just block you if you exceed the limit. </a:t>
            </a:r>
            <a:r>
              <a:rPr lang="en-US" b="1" dirty="0"/>
              <a:t>Always make use of waiting periods (~1 sec) between requests!</a:t>
            </a:r>
          </a:p>
        </p:txBody>
      </p:sp>
    </p:spTree>
    <p:extLst>
      <p:ext uri="{BB962C8B-B14F-4D97-AF65-F5344CB8AC3E}">
        <p14:creationId xmlns:p14="http://schemas.microsoft.com/office/powerpoint/2010/main" val="313835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F189-914A-2F71-1C85-362D35CEF7FA}"/>
              </a:ext>
            </a:extLst>
          </p:cNvPr>
          <p:cNvSpPr>
            <a:spLocks noGrp="1"/>
          </p:cNvSpPr>
          <p:nvPr>
            <p:ph type="title"/>
          </p:nvPr>
        </p:nvSpPr>
        <p:spPr/>
        <p:txBody>
          <a:bodyPr/>
          <a:lstStyle/>
          <a:p>
            <a:r>
              <a:rPr lang="en-DE" dirty="0"/>
              <a:t>Web Scraping – </a:t>
            </a:r>
            <a:r>
              <a:rPr lang="en-US" dirty="0"/>
              <a:t>Tasks</a:t>
            </a:r>
          </a:p>
        </p:txBody>
      </p:sp>
      <p:sp>
        <p:nvSpPr>
          <p:cNvPr id="4" name="Content Placeholder 3">
            <a:extLst>
              <a:ext uri="{FF2B5EF4-FFF2-40B4-BE49-F238E27FC236}">
                <a16:creationId xmlns:a16="http://schemas.microsoft.com/office/drawing/2014/main" id="{98EC8762-5AC8-4DB9-3426-F2427E9292D2}"/>
              </a:ext>
            </a:extLst>
          </p:cNvPr>
          <p:cNvSpPr>
            <a:spLocks noGrp="1"/>
          </p:cNvSpPr>
          <p:nvPr>
            <p:ph idx="1"/>
          </p:nvPr>
        </p:nvSpPr>
        <p:spPr/>
        <p:txBody>
          <a:bodyPr/>
          <a:lstStyle/>
          <a:p>
            <a:pPr marL="0" indent="0" algn="ctr">
              <a:buNone/>
            </a:pPr>
            <a:r>
              <a:rPr lang="en-DE" dirty="0">
                <a:solidFill>
                  <a:srgbClr val="FF0000"/>
                </a:solidFill>
              </a:rPr>
              <a:t>PLEASE ALWAYS COPY THE EXERCISES TO YOUR OWN FOLDER BEFORE OPENING AND CHANGING THEM!</a:t>
            </a:r>
          </a:p>
          <a:p>
            <a:pPr marL="0" indent="0">
              <a:buNone/>
            </a:pPr>
            <a:endParaRPr lang="en-DE" dirty="0"/>
          </a:p>
          <a:p>
            <a:pPr marL="0" indent="0">
              <a:buNone/>
            </a:pPr>
            <a:r>
              <a:rPr lang="en-DE" dirty="0"/>
              <a:t>Open </a:t>
            </a:r>
            <a:r>
              <a:rPr lang="en-DE" b="1" dirty="0"/>
              <a:t>2_2_scraping_exercise.qmd </a:t>
            </a:r>
            <a:r>
              <a:rPr lang="en-DE" dirty="0"/>
              <a:t>and/or </a:t>
            </a:r>
            <a:r>
              <a:rPr lang="en-DE" b="1" dirty="0"/>
              <a:t>2_2_scraping_exercise.html</a:t>
            </a:r>
          </a:p>
          <a:p>
            <a:pPr marL="0" indent="0">
              <a:buNone/>
            </a:pPr>
            <a:endParaRPr lang="en-DE" dirty="0"/>
          </a:p>
          <a:p>
            <a:pPr marL="0" indent="0">
              <a:buNone/>
            </a:pPr>
            <a:r>
              <a:rPr lang="en-DE" dirty="0"/>
              <a:t>Copy liberally from </a:t>
            </a:r>
            <a:r>
              <a:rPr lang="en-DE" b="1" dirty="0"/>
              <a:t>2_1_scraping_example.R</a:t>
            </a:r>
            <a:r>
              <a:rPr lang="en-DE" dirty="0"/>
              <a:t>, but try to understand what you are doing! </a:t>
            </a:r>
            <a:endParaRPr lang="en-US" dirty="0"/>
          </a:p>
          <a:p>
            <a:endParaRPr lang="en-US" dirty="0"/>
          </a:p>
        </p:txBody>
      </p:sp>
    </p:spTree>
    <p:extLst>
      <p:ext uri="{BB962C8B-B14F-4D97-AF65-F5344CB8AC3E}">
        <p14:creationId xmlns:p14="http://schemas.microsoft.com/office/powerpoint/2010/main" val="268432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08DFDC-33BF-222A-D9D4-69C63414751E}"/>
              </a:ext>
            </a:extLst>
          </p:cNvPr>
          <p:cNvSpPr>
            <a:spLocks noGrp="1"/>
          </p:cNvSpPr>
          <p:nvPr>
            <p:ph type="title"/>
          </p:nvPr>
        </p:nvSpPr>
        <p:spPr/>
        <p:txBody>
          <a:bodyPr/>
          <a:lstStyle/>
          <a:p>
            <a:r>
              <a:rPr lang="en-DE" dirty="0"/>
              <a:t>Problem solving</a:t>
            </a:r>
            <a:endParaRPr lang="en-US" dirty="0"/>
          </a:p>
        </p:txBody>
      </p:sp>
      <p:pic>
        <p:nvPicPr>
          <p:cNvPr id="9" name="Content Placeholder 8">
            <a:extLst>
              <a:ext uri="{FF2B5EF4-FFF2-40B4-BE49-F238E27FC236}">
                <a16:creationId xmlns:a16="http://schemas.microsoft.com/office/drawing/2014/main" id="{7223315D-FE5A-713A-D9EA-5648A8E18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3918" y="1690688"/>
            <a:ext cx="1325564" cy="1325564"/>
          </a:xfrm>
        </p:spPr>
      </p:pic>
      <p:pic>
        <p:nvPicPr>
          <p:cNvPr id="11" name="Picture 10">
            <a:extLst>
              <a:ext uri="{FF2B5EF4-FFF2-40B4-BE49-F238E27FC236}">
                <a16:creationId xmlns:a16="http://schemas.microsoft.com/office/drawing/2014/main" id="{B0CA8D25-B552-B428-8FF8-7DF17516A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0172" y="5618318"/>
            <a:ext cx="973057" cy="973057"/>
          </a:xfrm>
          <a:prstGeom prst="rect">
            <a:avLst/>
          </a:prstGeom>
        </p:spPr>
      </p:pic>
      <p:pic>
        <p:nvPicPr>
          <p:cNvPr id="13" name="Picture 12">
            <a:extLst>
              <a:ext uri="{FF2B5EF4-FFF2-40B4-BE49-F238E27FC236}">
                <a16:creationId xmlns:a16="http://schemas.microsoft.com/office/drawing/2014/main" id="{CADFE9C3-D62F-9C33-C486-1640019B8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0309" y="3841749"/>
            <a:ext cx="692782" cy="706582"/>
          </a:xfrm>
          <a:prstGeom prst="rect">
            <a:avLst/>
          </a:prstGeom>
        </p:spPr>
      </p:pic>
      <p:pic>
        <p:nvPicPr>
          <p:cNvPr id="15" name="Picture 14">
            <a:extLst>
              <a:ext uri="{FF2B5EF4-FFF2-40B4-BE49-F238E27FC236}">
                <a16:creationId xmlns:a16="http://schemas.microsoft.com/office/drawing/2014/main" id="{60AC47D7-8C7C-3ECF-D2F7-D03205CBF9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2665" y="1828875"/>
            <a:ext cx="5715000" cy="4762500"/>
          </a:xfrm>
          <a:prstGeom prst="rect">
            <a:avLst/>
          </a:prstGeom>
        </p:spPr>
      </p:pic>
      <p:sp>
        <p:nvSpPr>
          <p:cNvPr id="17" name="TextBox 16">
            <a:extLst>
              <a:ext uri="{FF2B5EF4-FFF2-40B4-BE49-F238E27FC236}">
                <a16:creationId xmlns:a16="http://schemas.microsoft.com/office/drawing/2014/main" id="{B9736BAF-0C2E-C762-5D4E-83963420FC67}"/>
              </a:ext>
            </a:extLst>
          </p:cNvPr>
          <p:cNvSpPr txBox="1"/>
          <p:nvPr/>
        </p:nvSpPr>
        <p:spPr>
          <a:xfrm>
            <a:off x="9389482" y="5843236"/>
            <a:ext cx="821059" cy="523220"/>
          </a:xfrm>
          <a:prstGeom prst="rect">
            <a:avLst/>
          </a:prstGeom>
          <a:noFill/>
        </p:spPr>
        <p:txBody>
          <a:bodyPr wrap="none" rtlCol="0">
            <a:spAutoFit/>
          </a:bodyPr>
          <a:lstStyle/>
          <a:p>
            <a:r>
              <a:rPr lang="en-DE" sz="2800" b="1" dirty="0"/>
              <a:t>But!</a:t>
            </a:r>
            <a:endParaRPr lang="en-US" sz="2800" b="1" dirty="0"/>
          </a:p>
        </p:txBody>
      </p:sp>
      <p:sp>
        <p:nvSpPr>
          <p:cNvPr id="18" name="Right Brace 17">
            <a:extLst>
              <a:ext uri="{FF2B5EF4-FFF2-40B4-BE49-F238E27FC236}">
                <a16:creationId xmlns:a16="http://schemas.microsoft.com/office/drawing/2014/main" id="{C6ECA604-9E97-2069-EE10-0D3842627303}"/>
              </a:ext>
            </a:extLst>
          </p:cNvPr>
          <p:cNvSpPr/>
          <p:nvPr/>
        </p:nvSpPr>
        <p:spPr>
          <a:xfrm>
            <a:off x="10210540" y="1828874"/>
            <a:ext cx="821059" cy="4876725"/>
          </a:xfrm>
          <a:prstGeom prst="rightBrace">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F120FA66-1849-5D63-4953-5DFFD80020DF}"/>
              </a:ext>
            </a:extLst>
          </p:cNvPr>
          <p:cNvSpPr txBox="1"/>
          <p:nvPr/>
        </p:nvSpPr>
        <p:spPr>
          <a:xfrm>
            <a:off x="11031599" y="3944070"/>
            <a:ext cx="1002197" cy="646331"/>
          </a:xfrm>
          <a:prstGeom prst="rect">
            <a:avLst/>
          </a:prstGeom>
          <a:noFill/>
        </p:spPr>
        <p:txBody>
          <a:bodyPr wrap="none" rtlCol="0">
            <a:spAutoFit/>
          </a:bodyPr>
          <a:lstStyle/>
          <a:p>
            <a:r>
              <a:rPr lang="en-DE" sz="3600" b="1" dirty="0"/>
              <a:t>But!</a:t>
            </a:r>
            <a:endParaRPr lang="en-US" sz="3600" b="1" dirty="0"/>
          </a:p>
        </p:txBody>
      </p:sp>
    </p:spTree>
    <p:extLst>
      <p:ext uri="{BB962C8B-B14F-4D97-AF65-F5344CB8AC3E}">
        <p14:creationId xmlns:p14="http://schemas.microsoft.com/office/powerpoint/2010/main" val="176176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08DFDC-33BF-222A-D9D4-69C63414751E}"/>
              </a:ext>
            </a:extLst>
          </p:cNvPr>
          <p:cNvSpPr>
            <a:spLocks noGrp="1"/>
          </p:cNvSpPr>
          <p:nvPr>
            <p:ph type="title"/>
          </p:nvPr>
        </p:nvSpPr>
        <p:spPr>
          <a:xfrm>
            <a:off x="838200" y="365125"/>
            <a:ext cx="5711687" cy="1325563"/>
          </a:xfrm>
        </p:spPr>
        <p:txBody>
          <a:bodyPr/>
          <a:lstStyle/>
          <a:p>
            <a:r>
              <a:rPr lang="en-DE" dirty="0"/>
              <a:t>Why                    ?</a:t>
            </a:r>
            <a:endParaRPr lang="en-US" dirty="0"/>
          </a:p>
        </p:txBody>
      </p:sp>
      <p:pic>
        <p:nvPicPr>
          <p:cNvPr id="5" name="Content Placeholder 4">
            <a:extLst>
              <a:ext uri="{FF2B5EF4-FFF2-40B4-BE49-F238E27FC236}">
                <a16:creationId xmlns:a16="http://schemas.microsoft.com/office/drawing/2014/main" id="{3FCF4401-4B69-1E09-55DC-6C40572D2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0043" y="661193"/>
            <a:ext cx="3048000" cy="733425"/>
          </a:xfrm>
        </p:spPr>
      </p:pic>
      <p:sp>
        <p:nvSpPr>
          <p:cNvPr id="8" name="TextBox 7">
            <a:extLst>
              <a:ext uri="{FF2B5EF4-FFF2-40B4-BE49-F238E27FC236}">
                <a16:creationId xmlns:a16="http://schemas.microsoft.com/office/drawing/2014/main" id="{ACE03701-F040-DC86-0812-A2CFAAA1A7AE}"/>
              </a:ext>
            </a:extLst>
          </p:cNvPr>
          <p:cNvSpPr txBox="1"/>
          <p:nvPr/>
        </p:nvSpPr>
        <p:spPr>
          <a:xfrm>
            <a:off x="5618921" y="3167390"/>
            <a:ext cx="6097656" cy="523220"/>
          </a:xfrm>
          <a:prstGeom prst="rect">
            <a:avLst/>
          </a:prstGeom>
          <a:noFill/>
        </p:spPr>
        <p:txBody>
          <a:bodyPr wrap="square">
            <a:spAutoFit/>
          </a:bodyPr>
          <a:lstStyle/>
          <a:p>
            <a:r>
              <a:rPr lang="en-US" sz="2800" dirty="0">
                <a:hlinkClick r:id="rId3" action="ppaction://hlinkfile"/>
              </a:rPr>
              <a:t>Click!</a:t>
            </a:r>
            <a:endParaRPr lang="en-US" sz="2800" dirty="0"/>
          </a:p>
        </p:txBody>
      </p:sp>
    </p:spTree>
    <p:extLst>
      <p:ext uri="{BB962C8B-B14F-4D97-AF65-F5344CB8AC3E}">
        <p14:creationId xmlns:p14="http://schemas.microsoft.com/office/powerpoint/2010/main" val="319217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EEC6-72E2-7B3A-27C0-AC8C59678D97}"/>
              </a:ext>
            </a:extLst>
          </p:cNvPr>
          <p:cNvSpPr>
            <a:spLocks noGrp="1"/>
          </p:cNvSpPr>
          <p:nvPr>
            <p:ph type="title"/>
          </p:nvPr>
        </p:nvSpPr>
        <p:spPr/>
        <p:txBody>
          <a:bodyPr/>
          <a:lstStyle/>
          <a:p>
            <a:r>
              <a:rPr lang="de-DE" dirty="0" err="1"/>
              <a:t>What</a:t>
            </a:r>
            <a:r>
              <a:rPr lang="de-DE" dirty="0"/>
              <a:t> </a:t>
            </a:r>
            <a:r>
              <a:rPr lang="de-DE" dirty="0" err="1"/>
              <a:t>is</a:t>
            </a:r>
            <a:r>
              <a:rPr lang="de-DE" dirty="0"/>
              <a:t> digital trace </a:t>
            </a:r>
            <a:r>
              <a:rPr lang="de-DE" dirty="0" err="1"/>
              <a:t>data</a:t>
            </a:r>
            <a:r>
              <a:rPr lang="de-DE" dirty="0"/>
              <a:t>?</a:t>
            </a:r>
            <a:endParaRPr lang="en-US" dirty="0"/>
          </a:p>
        </p:txBody>
      </p:sp>
      <p:sp>
        <p:nvSpPr>
          <p:cNvPr id="3" name="Content Placeholder 2">
            <a:extLst>
              <a:ext uri="{FF2B5EF4-FFF2-40B4-BE49-F238E27FC236}">
                <a16:creationId xmlns:a16="http://schemas.microsoft.com/office/drawing/2014/main" id="{1B899304-A0FC-CCCD-1722-A315C2FA2CE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09B0978-240B-38D5-5B4B-18306E9B8632}"/>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F93C23F8-7A6E-4074-AA3C-A6437B0F4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31" y="2172866"/>
            <a:ext cx="3456871" cy="3656855"/>
          </a:xfrm>
          <a:prstGeom prst="rect">
            <a:avLst/>
          </a:prstGeom>
        </p:spPr>
      </p:pic>
      <p:pic>
        <p:nvPicPr>
          <p:cNvPr id="9" name="Picture 8">
            <a:extLst>
              <a:ext uri="{FF2B5EF4-FFF2-40B4-BE49-F238E27FC236}">
                <a16:creationId xmlns:a16="http://schemas.microsoft.com/office/drawing/2014/main" id="{9203E34D-732B-4A01-98C6-2EF73467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378" y="1425210"/>
            <a:ext cx="3378443" cy="5067665"/>
          </a:xfrm>
          <a:prstGeom prst="rect">
            <a:avLst/>
          </a:prstGeom>
        </p:spPr>
      </p:pic>
      <p:sp>
        <p:nvSpPr>
          <p:cNvPr id="10" name="TextBox 9">
            <a:extLst>
              <a:ext uri="{FF2B5EF4-FFF2-40B4-BE49-F238E27FC236}">
                <a16:creationId xmlns:a16="http://schemas.microsoft.com/office/drawing/2014/main" id="{0A09CC57-0823-45E2-940F-9D6552D6A8E3}"/>
              </a:ext>
            </a:extLst>
          </p:cNvPr>
          <p:cNvSpPr txBox="1"/>
          <p:nvPr/>
        </p:nvSpPr>
        <p:spPr>
          <a:xfrm>
            <a:off x="121920" y="6550223"/>
            <a:ext cx="4555518" cy="307777"/>
          </a:xfrm>
          <a:prstGeom prst="rect">
            <a:avLst/>
          </a:prstGeom>
          <a:noFill/>
        </p:spPr>
        <p:txBody>
          <a:bodyPr wrap="square" rtlCol="0">
            <a:spAutoFit/>
          </a:bodyPr>
          <a:lstStyle/>
          <a:p>
            <a:r>
              <a:rPr lang="en-US" sz="700" dirty="0"/>
              <a:t>https://commons.wikimedia.org/wiki/File:Duchamp_Fountaine.jpg</a:t>
            </a:r>
          </a:p>
          <a:p>
            <a:r>
              <a:rPr lang="en-US" sz="700" dirty="0"/>
              <a:t>https://commons.wikimedia.org/wiki/File:%27David%27_by_Michelangelo_JBU0001.JPG</a:t>
            </a:r>
          </a:p>
        </p:txBody>
      </p:sp>
    </p:spTree>
    <p:extLst>
      <p:ext uri="{BB962C8B-B14F-4D97-AF65-F5344CB8AC3E}">
        <p14:creationId xmlns:p14="http://schemas.microsoft.com/office/powerpoint/2010/main" val="215775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EEC6-72E2-7B3A-27C0-AC8C59678D97}"/>
              </a:ext>
            </a:extLst>
          </p:cNvPr>
          <p:cNvSpPr>
            <a:spLocks noGrp="1"/>
          </p:cNvSpPr>
          <p:nvPr>
            <p:ph type="title"/>
          </p:nvPr>
        </p:nvSpPr>
        <p:spPr/>
        <p:txBody>
          <a:bodyPr/>
          <a:lstStyle/>
          <a:p>
            <a:r>
              <a:rPr lang="de-DE" dirty="0" err="1"/>
              <a:t>What</a:t>
            </a:r>
            <a:r>
              <a:rPr lang="de-DE" dirty="0"/>
              <a:t> </a:t>
            </a:r>
            <a:r>
              <a:rPr lang="de-DE" dirty="0" err="1"/>
              <a:t>is</a:t>
            </a:r>
            <a:r>
              <a:rPr lang="de-DE" dirty="0"/>
              <a:t> digital trace </a:t>
            </a:r>
            <a:r>
              <a:rPr lang="de-DE" dirty="0" err="1"/>
              <a:t>data</a:t>
            </a:r>
            <a:r>
              <a:rPr lang="de-DE" dirty="0"/>
              <a:t>?</a:t>
            </a:r>
            <a:endParaRPr lang="en-US" dirty="0"/>
          </a:p>
        </p:txBody>
      </p:sp>
      <p:sp>
        <p:nvSpPr>
          <p:cNvPr id="3" name="Content Placeholder 2">
            <a:extLst>
              <a:ext uri="{FF2B5EF4-FFF2-40B4-BE49-F238E27FC236}">
                <a16:creationId xmlns:a16="http://schemas.microsoft.com/office/drawing/2014/main" id="{AF83198F-1078-68A5-1FA9-6051E1F03BD9}"/>
              </a:ext>
            </a:extLst>
          </p:cNvPr>
          <p:cNvSpPr>
            <a:spLocks noGrp="1"/>
          </p:cNvSpPr>
          <p:nvPr>
            <p:ph idx="1"/>
          </p:nvPr>
        </p:nvSpPr>
        <p:spPr/>
        <p:txBody>
          <a:bodyPr>
            <a:normAutofit/>
          </a:bodyPr>
          <a:lstStyle/>
          <a:p>
            <a:pPr marL="0" indent="0">
              <a:buNone/>
            </a:pPr>
            <a:r>
              <a:rPr lang="en-US" dirty="0"/>
              <a:t>For our purposes:</a:t>
            </a:r>
          </a:p>
          <a:p>
            <a:pPr marL="0" indent="0">
              <a:buNone/>
            </a:pPr>
            <a:endParaRPr lang="en-US" dirty="0"/>
          </a:p>
          <a:p>
            <a:pPr marL="0" indent="0">
              <a:buNone/>
            </a:pPr>
            <a:r>
              <a:rPr lang="en-US" i="1" dirty="0"/>
              <a:t>Data that is not created for the purpose of being analyzed by social science researchers, but is a byproduct of everyday online activity.</a:t>
            </a:r>
          </a:p>
          <a:p>
            <a:pPr marL="0" indent="0">
              <a:buNone/>
            </a:pPr>
            <a:endParaRPr lang="en-US" dirty="0"/>
          </a:p>
        </p:txBody>
      </p:sp>
    </p:spTree>
    <p:extLst>
      <p:ext uri="{BB962C8B-B14F-4D97-AF65-F5344CB8AC3E}">
        <p14:creationId xmlns:p14="http://schemas.microsoft.com/office/powerpoint/2010/main" val="15913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452F-EC27-483A-97FE-E92F30FC027A}"/>
              </a:ext>
            </a:extLst>
          </p:cNvPr>
          <p:cNvSpPr>
            <a:spLocks noGrp="1"/>
          </p:cNvSpPr>
          <p:nvPr>
            <p:ph type="title"/>
          </p:nvPr>
        </p:nvSpPr>
        <p:spPr/>
        <p:txBody>
          <a:bodyPr/>
          <a:lstStyle/>
          <a:p>
            <a:r>
              <a:rPr lang="en-US" dirty="0"/>
              <a:t>Benefits and issues of digital trace data</a:t>
            </a:r>
          </a:p>
        </p:txBody>
      </p:sp>
      <p:sp>
        <p:nvSpPr>
          <p:cNvPr id="3" name="Content Placeholder 2">
            <a:extLst>
              <a:ext uri="{FF2B5EF4-FFF2-40B4-BE49-F238E27FC236}">
                <a16:creationId xmlns:a16="http://schemas.microsoft.com/office/drawing/2014/main" id="{986ED41E-9BFB-407B-90E5-E16762D84FD5}"/>
              </a:ext>
            </a:extLst>
          </p:cNvPr>
          <p:cNvSpPr>
            <a:spLocks noGrp="1"/>
          </p:cNvSpPr>
          <p:nvPr>
            <p:ph sz="half" idx="1"/>
          </p:nvPr>
        </p:nvSpPr>
        <p:spPr/>
        <p:txBody>
          <a:bodyPr numCol="1">
            <a:normAutofit/>
          </a:bodyPr>
          <a:lstStyle/>
          <a:p>
            <a:pPr>
              <a:lnSpc>
                <a:spcPct val="107000"/>
              </a:lnSpc>
            </a:pPr>
            <a:r>
              <a:rPr lang="en-US" sz="2000" kern="100" dirty="0">
                <a:solidFill>
                  <a:srgbClr val="00B050"/>
                </a:solidFill>
                <a:latin typeface="+mj-lt"/>
                <a:ea typeface="Calibri" panose="020F0502020204030204" pitchFamily="34" charset="0"/>
                <a:cs typeface="Times New Roman" panose="02020603050405020304" pitchFamily="18" charset="0"/>
              </a:rPr>
              <a:t>Big (enables analysis of small differences/prevalence)</a:t>
            </a:r>
          </a:p>
          <a:p>
            <a:pPr>
              <a:lnSpc>
                <a:spcPct val="107000"/>
              </a:lnSpc>
            </a:pPr>
            <a:r>
              <a:rPr lang="en-US" sz="2000" kern="100" dirty="0">
                <a:solidFill>
                  <a:srgbClr val="00B050"/>
                </a:solidFill>
                <a:latin typeface="+mj-lt"/>
                <a:ea typeface="Calibri" panose="020F0502020204030204" pitchFamily="34" charset="0"/>
                <a:cs typeface="Times New Roman" panose="02020603050405020304" pitchFamily="18" charset="0"/>
              </a:rPr>
              <a:t>Always on (enable capturing of rare and surprising event</a:t>
            </a:r>
            <a:r>
              <a:rPr lang="en-DE" sz="2000" kern="100" dirty="0">
                <a:solidFill>
                  <a:srgbClr val="00B050"/>
                </a:solidFill>
                <a:latin typeface="+mj-lt"/>
                <a:ea typeface="Calibri" panose="020F0502020204030204" pitchFamily="34" charset="0"/>
                <a:cs typeface="Times New Roman" panose="02020603050405020304" pitchFamily="18" charset="0"/>
              </a:rPr>
              <a:t>s</a:t>
            </a:r>
            <a:r>
              <a:rPr lang="en-US" sz="2000" kern="100" dirty="0">
                <a:solidFill>
                  <a:srgbClr val="00B050"/>
                </a:solidFill>
                <a:latin typeface="+mj-lt"/>
                <a:ea typeface="Calibri" panose="020F0502020204030204" pitchFamily="34" charset="0"/>
                <a:cs typeface="Times New Roman" panose="02020603050405020304" pitchFamily="18" charset="0"/>
              </a:rPr>
              <a:t>)</a:t>
            </a:r>
          </a:p>
          <a:p>
            <a:pPr>
              <a:lnSpc>
                <a:spcPct val="107000"/>
              </a:lnSpc>
            </a:pPr>
            <a:r>
              <a:rPr lang="en-US" sz="2000" kern="100" dirty="0">
                <a:solidFill>
                  <a:srgbClr val="00B050"/>
                </a:solidFill>
                <a:latin typeface="+mj-lt"/>
                <a:ea typeface="Calibri" panose="020F0502020204030204" pitchFamily="34" charset="0"/>
                <a:cs typeface="Times New Roman" panose="02020603050405020304" pitchFamily="18" charset="0"/>
              </a:rPr>
              <a:t>Non-Reactive</a:t>
            </a:r>
          </a:p>
          <a:p>
            <a:pPr>
              <a:lnSpc>
                <a:spcPct val="107000"/>
              </a:lnSpc>
            </a:pPr>
            <a:r>
              <a:rPr lang="en-US" sz="2000" kern="100" dirty="0">
                <a:solidFill>
                  <a:srgbClr val="00B050"/>
                </a:solidFill>
                <a:latin typeface="+mj-lt"/>
                <a:ea typeface="Calibri" panose="020F0502020204030204" pitchFamily="34" charset="0"/>
                <a:cs typeface="Times New Roman" panose="02020603050405020304" pitchFamily="18" charset="0"/>
              </a:rPr>
              <a:t>Captures Social Relationships</a:t>
            </a:r>
          </a:p>
          <a:p>
            <a:pPr marL="0" indent="0">
              <a:lnSpc>
                <a:spcPct val="107000"/>
              </a:lnSpc>
              <a:buNone/>
            </a:pPr>
            <a:endParaRPr lang="en-DE" sz="2000" kern="100" dirty="0">
              <a:solidFill>
                <a:srgbClr val="00B050"/>
              </a:solidFill>
              <a:latin typeface="+mj-lt"/>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BD88958-AB94-91A9-2982-0E34EE86F98A}"/>
              </a:ext>
            </a:extLst>
          </p:cNvPr>
          <p:cNvSpPr>
            <a:spLocks noGrp="1"/>
          </p:cNvSpPr>
          <p:nvPr>
            <p:ph sz="half" idx="2"/>
          </p:nvPr>
        </p:nvSpPr>
        <p:spPr/>
        <p:txBody>
          <a:bodyPr>
            <a:normAutofit/>
          </a:bodyPr>
          <a:lstStyle/>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Big (difficult to handle)</a:t>
            </a: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Non-Representative</a:t>
            </a: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Biases depending on platform</a:t>
            </a:r>
            <a:endParaRPr lang="en-DE" sz="2000"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Drifting</a:t>
            </a: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Algorithmic Confounding</a:t>
            </a: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Unstructured and noisy</a:t>
            </a: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Sensitive</a:t>
            </a:r>
          </a:p>
          <a:p>
            <a:pPr lvl="1">
              <a:lnSpc>
                <a:spcPct val="107000"/>
              </a:lnSpc>
            </a:pPr>
            <a:r>
              <a:rPr lang="en-US" sz="2000" kern="100" dirty="0">
                <a:solidFill>
                  <a:srgbClr val="FF0000"/>
                </a:solidFill>
                <a:latin typeface="+mj-lt"/>
                <a:ea typeface="Calibri" panose="020F0502020204030204" pitchFamily="34" charset="0"/>
                <a:cs typeface="Times New Roman" panose="02020603050405020304" pitchFamily="18" charset="0"/>
              </a:rPr>
              <a:t>Incomplete (e.g., demographic info)</a:t>
            </a:r>
            <a:endParaRPr lang="en-DE" sz="2000"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DE" sz="2000" kern="100" dirty="0">
                <a:solidFill>
                  <a:srgbClr val="FF0000"/>
                </a:solidFill>
                <a:latin typeface="+mj-lt"/>
                <a:ea typeface="Calibri" panose="020F0502020204030204" pitchFamily="34" charset="0"/>
                <a:cs typeface="Times New Roman" panose="02020603050405020304" pitchFamily="18" charset="0"/>
              </a:rPr>
              <a:t>Fake?</a:t>
            </a:r>
            <a:endParaRPr lang="en-US" sz="2000" kern="100" dirty="0">
              <a:solidFill>
                <a:srgbClr val="FF0000"/>
              </a:solidFill>
              <a:latin typeface="+mj-l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1791F26-A278-7001-3015-341C1FD6F8B1}"/>
              </a:ext>
            </a:extLst>
          </p:cNvPr>
          <p:cNvSpPr txBox="1"/>
          <p:nvPr/>
        </p:nvSpPr>
        <p:spPr>
          <a:xfrm>
            <a:off x="4810953" y="5948439"/>
            <a:ext cx="2417694" cy="457048"/>
          </a:xfrm>
          <a:prstGeom prst="rect">
            <a:avLst/>
          </a:prstGeom>
          <a:noFill/>
        </p:spPr>
        <p:txBody>
          <a:bodyPr wrap="square">
            <a:spAutoFit/>
          </a:bodyPr>
          <a:lstStyle/>
          <a:p>
            <a:pPr lvl="1">
              <a:lnSpc>
                <a:spcPct val="107000"/>
              </a:lnSpc>
              <a:spcAft>
                <a:spcPts val="800"/>
              </a:spcAft>
            </a:pPr>
            <a:r>
              <a:rPr lang="en-DE" sz="2400" kern="100" dirty="0">
                <a:solidFill>
                  <a:srgbClr val="FFC000"/>
                </a:solidFill>
                <a:latin typeface="+mj-lt"/>
                <a:ea typeface="Calibri" panose="020F0502020204030204" pitchFamily="34" charset="0"/>
                <a:cs typeface="Times New Roman" panose="02020603050405020304" pitchFamily="18" charset="0"/>
              </a:rPr>
              <a:t>A</a:t>
            </a:r>
            <a:r>
              <a:rPr lang="en-US" sz="2400" kern="100" dirty="0" err="1">
                <a:solidFill>
                  <a:srgbClr val="FFC000"/>
                </a:solidFill>
                <a:latin typeface="+mj-lt"/>
                <a:ea typeface="Calibri" panose="020F0502020204030204" pitchFamily="34" charset="0"/>
                <a:cs typeface="Times New Roman" panose="02020603050405020304" pitchFamily="18" charset="0"/>
              </a:rPr>
              <a:t>ccessibility</a:t>
            </a:r>
            <a:endParaRPr lang="en-US" sz="2400" dirty="0">
              <a:solidFill>
                <a:srgbClr val="FFC000"/>
              </a:solidFill>
              <a:latin typeface="+mj-lt"/>
            </a:endParaRPr>
          </a:p>
        </p:txBody>
      </p:sp>
    </p:spTree>
    <p:extLst>
      <p:ext uri="{BB962C8B-B14F-4D97-AF65-F5344CB8AC3E}">
        <p14:creationId xmlns:p14="http://schemas.microsoft.com/office/powerpoint/2010/main" val="314706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54F4-9607-4D33-87E7-635C3C7927E2}"/>
              </a:ext>
            </a:extLst>
          </p:cNvPr>
          <p:cNvSpPr>
            <a:spLocks noGrp="1"/>
          </p:cNvSpPr>
          <p:nvPr>
            <p:ph type="title"/>
          </p:nvPr>
        </p:nvSpPr>
        <p:spPr/>
        <p:txBody>
          <a:bodyPr/>
          <a:lstStyle/>
          <a:p>
            <a:r>
              <a:rPr lang="en-US" dirty="0"/>
              <a:t>Collecting digital trace data</a:t>
            </a:r>
          </a:p>
        </p:txBody>
      </p:sp>
      <p:sp>
        <p:nvSpPr>
          <p:cNvPr id="3" name="Content Placeholder 2">
            <a:extLst>
              <a:ext uri="{FF2B5EF4-FFF2-40B4-BE49-F238E27FC236}">
                <a16:creationId xmlns:a16="http://schemas.microsoft.com/office/drawing/2014/main" id="{5928F40F-FB72-48E3-883A-02C921ED1B5E}"/>
              </a:ext>
            </a:extLst>
          </p:cNvPr>
          <p:cNvSpPr>
            <a:spLocks noGrp="1"/>
          </p:cNvSpPr>
          <p:nvPr>
            <p:ph idx="1"/>
          </p:nvPr>
        </p:nvSpPr>
        <p:spPr/>
        <p:txBody>
          <a:bodyPr/>
          <a:lstStyle/>
          <a:p>
            <a:r>
              <a:rPr lang="en-US" dirty="0"/>
              <a:t>Our focus: Textual data</a:t>
            </a:r>
          </a:p>
          <a:p>
            <a:r>
              <a:rPr lang="en-US" dirty="0"/>
              <a:t>Two main ways of collecting text data online:</a:t>
            </a:r>
          </a:p>
        </p:txBody>
      </p:sp>
      <p:sp>
        <p:nvSpPr>
          <p:cNvPr id="6" name="Rectangle 5">
            <a:extLst>
              <a:ext uri="{FF2B5EF4-FFF2-40B4-BE49-F238E27FC236}">
                <a16:creationId xmlns:a16="http://schemas.microsoft.com/office/drawing/2014/main" id="{3F94C56A-6429-F394-7CC6-B4866C193E44}"/>
              </a:ext>
            </a:extLst>
          </p:cNvPr>
          <p:cNvSpPr/>
          <p:nvPr/>
        </p:nvSpPr>
        <p:spPr>
          <a:xfrm>
            <a:off x="1639453" y="3429000"/>
            <a:ext cx="3325091"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8000" dirty="0"/>
              <a:t>API</a:t>
            </a:r>
            <a:endParaRPr lang="en-US" sz="8000" dirty="0"/>
          </a:p>
        </p:txBody>
      </p:sp>
      <p:sp>
        <p:nvSpPr>
          <p:cNvPr id="7" name="Rectangle 6">
            <a:extLst>
              <a:ext uri="{FF2B5EF4-FFF2-40B4-BE49-F238E27FC236}">
                <a16:creationId xmlns:a16="http://schemas.microsoft.com/office/drawing/2014/main" id="{87369C43-33B2-2AF6-31A9-9C05611AC370}"/>
              </a:ext>
            </a:extLst>
          </p:cNvPr>
          <p:cNvSpPr/>
          <p:nvPr/>
        </p:nvSpPr>
        <p:spPr>
          <a:xfrm>
            <a:off x="7227457" y="3429000"/>
            <a:ext cx="3325091"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4800" dirty="0"/>
              <a:t>Web</a:t>
            </a:r>
          </a:p>
          <a:p>
            <a:pPr algn="ctr"/>
            <a:r>
              <a:rPr lang="en-DE" sz="4800" dirty="0"/>
              <a:t>scraping</a:t>
            </a:r>
            <a:endParaRPr lang="en-US" sz="4800" dirty="0"/>
          </a:p>
        </p:txBody>
      </p:sp>
    </p:spTree>
    <p:extLst>
      <p:ext uri="{BB962C8B-B14F-4D97-AF65-F5344CB8AC3E}">
        <p14:creationId xmlns:p14="http://schemas.microsoft.com/office/powerpoint/2010/main" val="127875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ustom 2">
      <a:majorFont>
        <a:latin typeface="Century Gothic"/>
        <a:ea typeface=""/>
        <a:cs typeface=""/>
      </a:majorFont>
      <a:minorFont>
        <a:latin typeface="Century Gothic"/>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2427</Words>
  <Application>Microsoft Office PowerPoint</Application>
  <PresentationFormat>Widescreen</PresentationFormat>
  <Paragraphs>228</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Century Gothic</vt:lpstr>
      <vt:lpstr>Courier New</vt:lpstr>
      <vt:lpstr>Tahoma</vt:lpstr>
      <vt:lpstr>Verdana</vt:lpstr>
      <vt:lpstr>Wingdings</vt:lpstr>
      <vt:lpstr>Office Theme</vt:lpstr>
      <vt:lpstr>What is digital trace data and how do we collect it?</vt:lpstr>
      <vt:lpstr>Game plan</vt:lpstr>
      <vt:lpstr>Game plan</vt:lpstr>
      <vt:lpstr>Problem solving</vt:lpstr>
      <vt:lpstr>Why                    ?</vt:lpstr>
      <vt:lpstr>What is digital trace data?</vt:lpstr>
      <vt:lpstr>What is digital trace data?</vt:lpstr>
      <vt:lpstr>Benefits and issues of digital trace data</vt:lpstr>
      <vt:lpstr>Collecting digital trace data</vt:lpstr>
      <vt:lpstr>API Intro</vt:lpstr>
      <vt:lpstr>What is an API</vt:lpstr>
      <vt:lpstr>What is an API</vt:lpstr>
      <vt:lpstr>How do we make an order?</vt:lpstr>
      <vt:lpstr>What is an URL</vt:lpstr>
      <vt:lpstr>What is an URL</vt:lpstr>
      <vt:lpstr>How do we know which queries to use?</vt:lpstr>
      <vt:lpstr>API Authentification</vt:lpstr>
      <vt:lpstr>API Authentification</vt:lpstr>
      <vt:lpstr>API call, example with httr</vt:lpstr>
      <vt:lpstr>API call, example with httr</vt:lpstr>
      <vt:lpstr>API Response</vt:lpstr>
      <vt:lpstr>API – Example</vt:lpstr>
      <vt:lpstr>API – Tasks</vt:lpstr>
      <vt:lpstr>Web Scraping Intro</vt:lpstr>
      <vt:lpstr>What is web scraping</vt:lpstr>
      <vt:lpstr>But how?</vt:lpstr>
      <vt:lpstr>Background Info: HTML</vt:lpstr>
      <vt:lpstr>Background Info: HTML</vt:lpstr>
      <vt:lpstr>Background Info: HTML</vt:lpstr>
      <vt:lpstr>Background Info: HTML</vt:lpstr>
      <vt:lpstr>Background Info: HTML</vt:lpstr>
      <vt:lpstr>But how?</vt:lpstr>
      <vt:lpstr>Targeting HTML Elements (with rvest)</vt:lpstr>
      <vt:lpstr>Extracting HTML Elements (with rvest)</vt:lpstr>
      <vt:lpstr>One last note on limits</vt:lpstr>
      <vt:lpstr>Web Scraping –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Armin Sauermann</dc:creator>
  <cp:lastModifiedBy>Sauermann, Armin</cp:lastModifiedBy>
  <cp:revision>134</cp:revision>
  <dcterms:created xsi:type="dcterms:W3CDTF">2023-06-02T12:45:42Z</dcterms:created>
  <dcterms:modified xsi:type="dcterms:W3CDTF">2024-07-08T18:53:09Z</dcterms:modified>
</cp:coreProperties>
</file>