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1" r:id="rId2"/>
    <p:sldId id="308" r:id="rId3"/>
    <p:sldId id="309" r:id="rId4"/>
    <p:sldId id="310" r:id="rId5"/>
    <p:sldId id="303" r:id="rId6"/>
    <p:sldId id="256" r:id="rId7"/>
    <p:sldId id="311" r:id="rId8"/>
    <p:sldId id="265" r:id="rId9"/>
    <p:sldId id="268" r:id="rId10"/>
    <p:sldId id="267" r:id="rId11"/>
    <p:sldId id="266" r:id="rId12"/>
    <p:sldId id="269" r:id="rId13"/>
    <p:sldId id="312" r:id="rId14"/>
    <p:sldId id="264" r:id="rId15"/>
    <p:sldId id="257" r:id="rId16"/>
    <p:sldId id="258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823C-A2CF-48F4-B029-BC9BE7880DC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3CF8C-40FA-4585-B594-DAB88049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3CF8C-40FA-4585-B594-DAB8804923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1725-79DA-44BF-8F1E-0D2FDA60F5D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E15E-1721-419A-96F7-565FE46F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1_list_to_df_solution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day3_data_cleanup/scripts/1_1_rselenium_example.R" TargetMode="External"/><Relationship Id="rId2" Type="http://schemas.openxmlformats.org/officeDocument/2006/relationships/hyperlink" Target="https://www.foxnews.com/search-results/search?q=Black%20lives%20mat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ular_expression" TargetMode="External"/><Relationship Id="rId2" Type="http://schemas.openxmlformats.org/officeDocument/2006/relationships/hyperlink" Target="https://learn.microsoft.com/en-us/dotnet/standard/base-types/regular-express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1EB-5962-F5CE-F4CE-EB3AAD4E8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88287-DFEC-CB14-F432-A17D45A88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61428-8645-9201-3A43-9724CB717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81"/>
            <a:ext cx="12192000" cy="914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92BC1-C3FC-ECA6-4AB2-C2E6C2B6A8C0}"/>
              </a:ext>
            </a:extLst>
          </p:cNvPr>
          <p:cNvSpPr txBox="1"/>
          <p:nvPr/>
        </p:nvSpPr>
        <p:spPr>
          <a:xfrm>
            <a:off x="5434260" y="619088"/>
            <a:ext cx="441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SICSS Berlin</a:t>
            </a:r>
            <a:r>
              <a:rPr lang="en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Day 3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6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85FB-2FB5-2F91-2183-BF8C22A8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en-DE" dirty="0"/>
              <a:t>E</a:t>
            </a:r>
            <a:r>
              <a:rPr lang="en-US" dirty="0" err="1"/>
              <a:t>xpression</a:t>
            </a:r>
            <a:r>
              <a:rPr lang="en-DE" dirty="0"/>
              <a:t>s</a:t>
            </a:r>
            <a:r>
              <a:rPr lang="en-US" dirty="0"/>
              <a:t> – Notes on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067C-9E07-39EB-A63B-DEAE2611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Instead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slash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escape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\\s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instead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\s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functions do not recognize line breaks as "Any character", you have to add \\n explicitly.</a:t>
            </a:r>
          </a:p>
        </p:txBody>
      </p:sp>
    </p:spTree>
    <p:extLst>
      <p:ext uri="{BB962C8B-B14F-4D97-AF65-F5344CB8AC3E}">
        <p14:creationId xmlns:p14="http://schemas.microsoft.com/office/powerpoint/2010/main" val="13188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8030-ECBE-111B-7BEF-3E853187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</a:t>
            </a:r>
            <a:r>
              <a:rPr lang="de-DE" dirty="0" err="1"/>
              <a:t>operations</a:t>
            </a:r>
            <a:r>
              <a:rPr lang="de-DE" dirty="0"/>
              <a:t> – </a:t>
            </a:r>
            <a:r>
              <a:rPr lang="de-DE" dirty="0" err="1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1D77-1021-BC2B-BC2B-47CF7A73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in 2_string_operations.R</a:t>
            </a:r>
          </a:p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en-US" dirty="0"/>
              <a:t> cheat sheet will help you figure out what to do.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0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01C-5434-DC2A-7C03-FDE26C1C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scraped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</a:t>
            </a:r>
            <a:r>
              <a:rPr lang="de-DE" dirty="0" err="1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22D7-0EFC-D657-A511-70BF01BF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challenge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Solve the tasks in the </a:t>
            </a:r>
            <a:r>
              <a:rPr lang="en-US" b="1" dirty="0"/>
              <a:t>3_cleaning.R </a:t>
            </a:r>
            <a:r>
              <a:rPr lang="en-US" dirty="0"/>
              <a:t>script using the </a:t>
            </a:r>
            <a:r>
              <a:rPr lang="en-US" b="1" dirty="0" err="1"/>
              <a:t>CNN_cleaning.Rds</a:t>
            </a:r>
            <a:r>
              <a:rPr lang="en-DE" b="1" dirty="0"/>
              <a:t> </a:t>
            </a:r>
            <a:r>
              <a:rPr lang="en-US" dirty="0"/>
              <a:t>dataset provided</a:t>
            </a:r>
            <a:r>
              <a:rPr lang="en-DE" dirty="0"/>
              <a:t> in the data folder.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CA585-3B16-1A8F-4789-7B2053D97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Appendix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651A14-4811-892A-5A12-54C146107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059D-377B-64F3-8EC4-3909A89E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06B9-6B00-3FDE-87B4-90BD0E26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API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in JSON </a:t>
            </a:r>
            <a:r>
              <a:rPr lang="de-DE" dirty="0" err="1"/>
              <a:t>or</a:t>
            </a:r>
            <a:r>
              <a:rPr lang="de-DE" dirty="0"/>
              <a:t> XML </a:t>
            </a:r>
            <a:r>
              <a:rPr lang="de-DE" dirty="0" err="1"/>
              <a:t>format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like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jsonlite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xml2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will not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frames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9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85FB-2FB5-2F91-2183-BF8C22A8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067C-9E07-39EB-A63B-DEAE2611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Yesterday: </a:t>
            </a:r>
            <a:r>
              <a:rPr lang="de-DE" dirty="0" err="1"/>
              <a:t>Extracted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US </a:t>
            </a:r>
            <a:r>
              <a:rPr lang="de-DE" dirty="0" err="1"/>
              <a:t>congress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via API</a:t>
            </a:r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provide</a:t>
            </a:r>
            <a:endParaRPr lang="de-DE" dirty="0"/>
          </a:p>
          <a:p>
            <a:r>
              <a:rPr lang="de-DE" dirty="0"/>
              <a:t>Large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2516 </a:t>
            </a:r>
            <a:r>
              <a:rPr lang="de-DE" dirty="0" err="1"/>
              <a:t>elements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293A3C-1F15-CB3E-EE61-C876B13DBC3E}"/>
              </a:ext>
            </a:extLst>
          </p:cNvPr>
          <p:cNvGrpSpPr/>
          <p:nvPr/>
        </p:nvGrpSpPr>
        <p:grpSpPr>
          <a:xfrm>
            <a:off x="2524408" y="0"/>
            <a:ext cx="7143184" cy="6837028"/>
            <a:chOff x="2829160" y="-20370"/>
            <a:chExt cx="6164939" cy="59007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F2F6FF-56BD-1378-0132-24889C2A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9160" y="-20370"/>
              <a:ext cx="6164939" cy="43513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CB96A0-610C-5CE5-36D7-86A1101C7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9161" y="4330969"/>
              <a:ext cx="6164938" cy="1549372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B28B0B-530E-E418-FAE9-D3355CFDAB0A}"/>
              </a:ext>
            </a:extLst>
          </p:cNvPr>
          <p:cNvCxnSpPr/>
          <p:nvPr/>
        </p:nvCxnSpPr>
        <p:spPr>
          <a:xfrm>
            <a:off x="2064190" y="624689"/>
            <a:ext cx="887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33898-144B-79F1-CC4E-94E1631A539E}"/>
              </a:ext>
            </a:extLst>
          </p:cNvPr>
          <p:cNvCxnSpPr/>
          <p:nvPr/>
        </p:nvCxnSpPr>
        <p:spPr>
          <a:xfrm>
            <a:off x="1990253" y="5919800"/>
            <a:ext cx="887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987C60-7014-949F-7A55-BE890B852235}"/>
              </a:ext>
            </a:extLst>
          </p:cNvPr>
          <p:cNvSpPr txBox="1"/>
          <p:nvPr/>
        </p:nvSpPr>
        <p:spPr>
          <a:xfrm>
            <a:off x="626103" y="440023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member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71A07-FBE6-3797-63B3-8533A1308E70}"/>
              </a:ext>
            </a:extLst>
          </p:cNvPr>
          <p:cNvSpPr txBox="1"/>
          <p:nvPr/>
        </p:nvSpPr>
        <p:spPr>
          <a:xfrm>
            <a:off x="268627" y="5735134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Second </a:t>
            </a:r>
            <a:r>
              <a:rPr lang="de-DE" dirty="0" err="1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0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4B11C-B140-69F2-4DB9-4F095286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302"/>
            <a:ext cx="12192000" cy="5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9B1D-BE96-565B-BF16-6CECCF73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frame – </a:t>
            </a:r>
            <a:r>
              <a:rPr lang="de-DE" dirty="0" err="1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5E4E-6809-9571-AE38-D8306398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congress_members.Rds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</a:t>
            </a:r>
          </a:p>
          <a:p>
            <a:pPr>
              <a:buFontTx/>
              <a:buChar char="-"/>
            </a:pPr>
            <a:r>
              <a:rPr lang="en-US" dirty="0"/>
              <a:t>Data should be in data frame format and</a:t>
            </a:r>
          </a:p>
          <a:p>
            <a:pPr>
              <a:buFontTx/>
              <a:buChar char="-"/>
            </a:pPr>
            <a:r>
              <a:rPr lang="en-US" dirty="0"/>
              <a:t>should not </a:t>
            </a:r>
            <a:r>
              <a:rPr lang="en-US" i="1" dirty="0" err="1"/>
              <a:t>not</a:t>
            </a:r>
            <a:r>
              <a:rPr lang="en-US" dirty="0"/>
              <a:t> include any nested lists and</a:t>
            </a:r>
          </a:p>
          <a:p>
            <a:pPr>
              <a:buFontTx/>
              <a:buChar char="-"/>
            </a:pPr>
            <a:r>
              <a:rPr lang="en-US" dirty="0"/>
              <a:t>should not include </a:t>
            </a:r>
            <a:r>
              <a:rPr lang="en-US" i="1" dirty="0"/>
              <a:t>redundant</a:t>
            </a:r>
            <a:r>
              <a:rPr lang="en-US" dirty="0"/>
              <a:t> rows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Information it should hold in the end:</a:t>
            </a:r>
          </a:p>
          <a:p>
            <a:pPr marL="0" indent="0">
              <a:buNone/>
            </a:pPr>
            <a:r>
              <a:rPr lang="en-US" dirty="0"/>
              <a:t>ID, name, party name, state, district, URL, update date and start and end year of the members term.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07AADD6D-C467-2431-3FB5-3AF5EC622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38" y="365125"/>
            <a:ext cx="1136162" cy="8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1C6465-D5BD-DAD9-DB16-56C8FCA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Wednesday – Updated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7BA73A-20A2-39B3-0B1A-4729154B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09:00 – 09:45 Continue web scraping from yesterday</a:t>
            </a:r>
          </a:p>
          <a:p>
            <a:pPr marL="0" indent="0">
              <a:buNone/>
            </a:pPr>
            <a:r>
              <a:rPr lang="en-DE" dirty="0"/>
              <a:t>09:45 – 10:30 Web browser automation – presentation</a:t>
            </a:r>
          </a:p>
          <a:p>
            <a:pPr marL="0" indent="0">
              <a:buNone/>
            </a:pPr>
            <a:r>
              <a:rPr lang="en-DE" dirty="0"/>
              <a:t> </a:t>
            </a:r>
          </a:p>
          <a:p>
            <a:pPr marL="0" indent="0">
              <a:buNone/>
            </a:pPr>
            <a:r>
              <a:rPr lang="en-DE" dirty="0"/>
              <a:t>11:00 – 12:30 Regular Expressions </a:t>
            </a:r>
          </a:p>
          <a:p>
            <a:pPr marL="0" indent="0">
              <a:buNone/>
            </a:pPr>
            <a:r>
              <a:rPr lang="en-DE" dirty="0"/>
              <a:t>13:30 – 14:45 String operations / Data cleaning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Additional update: Teambuilding on Thursday not Friday!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2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1C6465-D5BD-DAD9-DB16-56C8FCA81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Web Scraping Cont’d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073D-E118-EB13-4164-B4E2CD874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66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1C6465-D5BD-DAD9-DB16-56C8FCA81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Web Browser Automation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7BA73A-20A2-39B3-0B1A-4729154B4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Using </a:t>
            </a:r>
            <a:r>
              <a:rPr lang="en-DE" dirty="0" err="1"/>
              <a:t>RSelenium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1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6968-4320-FBAF-A113-51B10D6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(R)</a:t>
            </a:r>
            <a:r>
              <a:rPr lang="de-DE" dirty="0" err="1"/>
              <a:t>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34C3-B0EF-4C64-366F-07588112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web </a:t>
            </a:r>
            <a:r>
              <a:rPr lang="de-DE" dirty="0" err="1"/>
              <a:t>browsers</a:t>
            </a:r>
            <a:endParaRPr lang="de-DE" dirty="0"/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en-DE" dirty="0">
                <a:hlinkClick r:id="rId2"/>
              </a:rPr>
              <a:t>But why?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 action="ppaction://hlinkfile"/>
              </a:rPr>
              <a:t>But </a:t>
            </a:r>
            <a:r>
              <a:rPr lang="de-DE" dirty="0" err="1">
                <a:hlinkClick r:id="rId3" action="ppaction://hlinkfile"/>
              </a:rPr>
              <a:t>how</a:t>
            </a:r>
            <a:r>
              <a:rPr lang="de-DE" dirty="0">
                <a:hlinkClick r:id="rId3" action="ppaction://hlinkfile"/>
              </a:rPr>
              <a:t>?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!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 !</a:t>
            </a:r>
          </a:p>
          <a:p>
            <a:pPr marL="0" indent="0" algn="ctr">
              <a:buNone/>
            </a:pPr>
            <a:r>
              <a:rPr lang="de-DE" dirty="0"/>
              <a:t>! See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cheatsheet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EBDE-EAEF-BD22-DC18-10BA403E5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05A38-733E-6707-9351-B94340089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Cleaning</a:t>
            </a:r>
            <a:r>
              <a:rPr lang="de-DE" dirty="0"/>
              <a:t>, </a:t>
            </a:r>
            <a:r>
              <a:rPr lang="de-DE" dirty="0" err="1"/>
              <a:t>preparing</a:t>
            </a:r>
            <a:r>
              <a:rPr lang="de-DE" dirty="0"/>
              <a:t>,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7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85FB-2FB5-2F91-2183-BF8C22A8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Expression</a:t>
            </a:r>
            <a:r>
              <a:rPr lang="en-DE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067C-9E07-39EB-A63B-DEAE2611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9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"pattern-matching notation"</a:t>
            </a:r>
            <a:r>
              <a:rPr lang="en-US" baseline="30000" dirty="0">
                <a:hlinkClick r:id="rId2"/>
              </a:rPr>
              <a:t>1</a:t>
            </a:r>
            <a:endParaRPr lang="en-US" baseline="30000" dirty="0"/>
          </a:p>
          <a:p>
            <a:r>
              <a:rPr lang="en-US" dirty="0"/>
              <a:t>"is a sequence of characters that specifies a match pattern in text"</a:t>
            </a:r>
            <a:r>
              <a:rPr lang="en-US" baseline="30000" dirty="0">
                <a:hlinkClick r:id="rId3"/>
              </a:rPr>
              <a:t>2</a:t>
            </a:r>
            <a:endParaRPr lang="en-US" baseline="30000" dirty="0"/>
          </a:p>
          <a:p>
            <a:r>
              <a:rPr lang="en-US" dirty="0"/>
              <a:t>Very important for string operations</a:t>
            </a:r>
          </a:p>
          <a:p>
            <a:r>
              <a:rPr lang="en-US" dirty="0"/>
              <a:t>But intimidating on first sight:</a:t>
            </a:r>
          </a:p>
          <a:p>
            <a:pPr marL="0" indent="0" algn="ctr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"^(.[A-Za-Z]+(\\s[A-Za-Z]\\.)?(?!,))\\s(.+(-.+)?)"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Easier example:</a:t>
            </a:r>
          </a:p>
          <a:p>
            <a:pPr marL="0" indent="0" algn="ctr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"^\w+\.\d+@\w+\.\w{2}"</a:t>
            </a:r>
          </a:p>
          <a:p>
            <a:pPr marL="0" indent="0" algn="ctr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sicss.2023@wzb.eu</a:t>
            </a:r>
          </a:p>
          <a:p>
            <a:pPr marL="0" indent="0" algn="ctr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peter.92@gmx.de</a:t>
            </a:r>
          </a:p>
          <a:p>
            <a:pPr marL="0" indent="0" algn="ctr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houses.123@hotmail.de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7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85FB-2FB5-2F91-2183-BF8C22A8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en-DE" dirty="0"/>
              <a:t>E</a:t>
            </a:r>
            <a:r>
              <a:rPr lang="en-US" dirty="0" err="1"/>
              <a:t>xpression</a:t>
            </a:r>
            <a:r>
              <a:rPr lang="en-DE" dirty="0"/>
              <a:t>s</a:t>
            </a:r>
            <a:r>
              <a:rPr lang="en-US" dirty="0"/>
              <a:t>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067C-9E07-39EB-A63B-DEAE2611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hlinkClick r:id="rId2"/>
              </a:rPr>
              <a:t>https://regexone.com/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03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4986-83AA-0A3A-897C-33F8EE21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en-DE" dirty="0"/>
              <a:t>E</a:t>
            </a:r>
            <a:r>
              <a:rPr lang="de-DE" dirty="0" err="1"/>
              <a:t>xpression</a:t>
            </a:r>
            <a:r>
              <a:rPr lang="en-DE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790D-772F-936B-F113-C7F91B3CB3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Groups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"\s</a:t>
            </a:r>
            <a:r>
              <a:rPr lang="de-D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([A-C])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.{2}</a:t>
            </a:r>
            <a:r>
              <a:rPr lang="de-DE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([Ff].)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\."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Group </a:t>
            </a:r>
            <a:r>
              <a:rPr lang="de-DE" dirty="0">
                <a:solidFill>
                  <a:srgbClr val="00B050"/>
                </a:solidFill>
              </a:rPr>
              <a:t>\1</a:t>
            </a:r>
            <a:r>
              <a:rPr lang="de-DE" dirty="0"/>
              <a:t>  and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\2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293BA-0CE2-5B45-1B75-90243C2FE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Look </a:t>
            </a:r>
            <a:r>
              <a:rPr lang="de-DE" b="1" dirty="0" err="1"/>
              <a:t>arounds</a:t>
            </a:r>
            <a:endParaRPr lang="de-DE" b="1" dirty="0"/>
          </a:p>
          <a:p>
            <a:pPr marL="0" indent="0">
              <a:buNone/>
            </a:pPr>
            <a:r>
              <a:rPr lang="en-US" dirty="0"/>
              <a:t>Take into account what appears before or after the pattern of interest.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a(?=c)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followed by 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a(?!c)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not followed by 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(?&lt;=b)a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preceded by 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(?&lt;!b)a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 preceded by b</a:t>
            </a:r>
          </a:p>
        </p:txBody>
      </p:sp>
    </p:spTree>
    <p:extLst>
      <p:ext uri="{BB962C8B-B14F-4D97-AF65-F5344CB8AC3E}">
        <p14:creationId xmlns:p14="http://schemas.microsoft.com/office/powerpoint/2010/main" val="25601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511</Words>
  <Application>Microsoft Office PowerPoint</Application>
  <PresentationFormat>Widescreen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Tahoma</vt:lpstr>
      <vt:lpstr>Office Theme</vt:lpstr>
      <vt:lpstr>PowerPoint Presentation</vt:lpstr>
      <vt:lpstr>Wednesday – Updated </vt:lpstr>
      <vt:lpstr>Web Scraping Cont’d</vt:lpstr>
      <vt:lpstr>Web Browser Automation</vt:lpstr>
      <vt:lpstr>(R)Selenium</vt:lpstr>
      <vt:lpstr>Preprocessing</vt:lpstr>
      <vt:lpstr>Regular Expressions</vt:lpstr>
      <vt:lpstr>Regular Expressions – Exercise</vt:lpstr>
      <vt:lpstr>Regular Expressions</vt:lpstr>
      <vt:lpstr>Regular Expressions – Notes on R</vt:lpstr>
      <vt:lpstr>String operations – Exercise</vt:lpstr>
      <vt:lpstr>Cleaning scraped data – Exercise</vt:lpstr>
      <vt:lpstr>Appendix</vt:lpstr>
      <vt:lpstr>Data formats</vt:lpstr>
      <vt:lpstr>From list to data frame</vt:lpstr>
      <vt:lpstr>PowerPoint Presentation</vt:lpstr>
      <vt:lpstr>PowerPoint Presentation</vt:lpstr>
      <vt:lpstr>From list to data frame –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Sauermann</dc:creator>
  <cp:lastModifiedBy>Sauermann, Armin</cp:lastModifiedBy>
  <cp:revision>35</cp:revision>
  <dcterms:created xsi:type="dcterms:W3CDTF">2023-06-30T17:54:37Z</dcterms:created>
  <dcterms:modified xsi:type="dcterms:W3CDTF">2024-07-10T12:50:42Z</dcterms:modified>
</cp:coreProperties>
</file>