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notesMasterIdLst>
    <p:notesMasterId r:id="rId41"/>
  </p:notesMasterIdLst>
  <p:sldIdLst>
    <p:sldId id="315" r:id="rId2"/>
    <p:sldId id="267" r:id="rId3"/>
    <p:sldId id="270" r:id="rId4"/>
    <p:sldId id="309" r:id="rId5"/>
    <p:sldId id="311" r:id="rId6"/>
    <p:sldId id="314" r:id="rId7"/>
    <p:sldId id="313" r:id="rId8"/>
    <p:sldId id="268" r:id="rId9"/>
    <p:sldId id="271" r:id="rId10"/>
    <p:sldId id="273" r:id="rId11"/>
    <p:sldId id="275" r:id="rId12"/>
    <p:sldId id="256" r:id="rId13"/>
    <p:sldId id="258" r:id="rId14"/>
    <p:sldId id="282" r:id="rId15"/>
    <p:sldId id="289" r:id="rId16"/>
    <p:sldId id="283" r:id="rId17"/>
    <p:sldId id="298" r:id="rId18"/>
    <p:sldId id="300" r:id="rId19"/>
    <p:sldId id="285" r:id="rId20"/>
    <p:sldId id="286" r:id="rId21"/>
    <p:sldId id="284" r:id="rId22"/>
    <p:sldId id="306" r:id="rId23"/>
    <p:sldId id="294" r:id="rId24"/>
    <p:sldId id="301" r:id="rId25"/>
    <p:sldId id="312" r:id="rId26"/>
    <p:sldId id="280" r:id="rId27"/>
    <p:sldId id="281" r:id="rId28"/>
    <p:sldId id="316" r:id="rId29"/>
    <p:sldId id="259" r:id="rId30"/>
    <p:sldId id="260" r:id="rId31"/>
    <p:sldId id="307" r:id="rId32"/>
    <p:sldId id="262" r:id="rId33"/>
    <p:sldId id="277" r:id="rId34"/>
    <p:sldId id="263" r:id="rId35"/>
    <p:sldId id="290" r:id="rId36"/>
    <p:sldId id="278" r:id="rId37"/>
    <p:sldId id="279" r:id="rId38"/>
    <p:sldId id="295" r:id="rId39"/>
    <p:sldId id="269"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94660"/>
  </p:normalViewPr>
  <p:slideViewPr>
    <p:cSldViewPr snapToGrid="0" showGuides="1">
      <p:cViewPr varScale="1">
        <p:scale>
          <a:sx n="77" d="100"/>
          <a:sy n="77" d="100"/>
        </p:scale>
        <p:origin x="826" y="91"/>
      </p:cViewPr>
      <p:guideLst>
        <p:guide orient="horz" pos="2184"/>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89FC49-2A21-438B-8E6C-C35816EB6680}" type="datetimeFigureOut">
              <a:rPr lang="de-DE" smtClean="0"/>
              <a:t>09.07.2024</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0123BD-A7E6-4287-AE4A-71E575CAC1D4}" type="slidenum">
              <a:rPr lang="de-DE" smtClean="0"/>
              <a:t>‹#›</a:t>
            </a:fld>
            <a:endParaRPr lang="de-DE"/>
          </a:p>
        </p:txBody>
      </p:sp>
    </p:spTree>
    <p:extLst>
      <p:ext uri="{BB962C8B-B14F-4D97-AF65-F5344CB8AC3E}">
        <p14:creationId xmlns:p14="http://schemas.microsoft.com/office/powerpoint/2010/main" val="27734545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60123BD-A7E6-4287-AE4A-71E575CAC1D4}" type="slidenum">
              <a:rPr lang="de-DE" smtClean="0"/>
              <a:t>15</a:t>
            </a:fld>
            <a:endParaRPr lang="de-DE"/>
          </a:p>
        </p:txBody>
      </p:sp>
    </p:spTree>
    <p:extLst>
      <p:ext uri="{BB962C8B-B14F-4D97-AF65-F5344CB8AC3E}">
        <p14:creationId xmlns:p14="http://schemas.microsoft.com/office/powerpoint/2010/main" val="8247562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1A1BD76-9844-430C-BF30-2F6945F86223}" type="datetimeFigureOut">
              <a:rPr lang="de-DE" smtClean="0"/>
              <a:t>09.07.2024</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B667C640-AAA5-4F3F-AAC6-9A3AAC04CB5E}" type="slidenum">
              <a:rPr lang="de-DE" smtClean="0"/>
              <a:t>‹#›</a:t>
            </a:fld>
            <a:endParaRPr lang="de-DE"/>
          </a:p>
        </p:txBody>
      </p:sp>
    </p:spTree>
    <p:extLst>
      <p:ext uri="{BB962C8B-B14F-4D97-AF65-F5344CB8AC3E}">
        <p14:creationId xmlns:p14="http://schemas.microsoft.com/office/powerpoint/2010/main" val="2882225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A1BD76-9844-430C-BF30-2F6945F86223}" type="datetimeFigureOut">
              <a:rPr lang="de-DE" smtClean="0"/>
              <a:t>09.07.2024</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B667C640-AAA5-4F3F-AAC6-9A3AAC04CB5E}" type="slidenum">
              <a:rPr lang="de-DE" smtClean="0"/>
              <a:t>‹#›</a:t>
            </a:fld>
            <a:endParaRPr lang="de-DE"/>
          </a:p>
        </p:txBody>
      </p:sp>
    </p:spTree>
    <p:extLst>
      <p:ext uri="{BB962C8B-B14F-4D97-AF65-F5344CB8AC3E}">
        <p14:creationId xmlns:p14="http://schemas.microsoft.com/office/powerpoint/2010/main" val="4354013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A1BD76-9844-430C-BF30-2F6945F86223}" type="datetimeFigureOut">
              <a:rPr lang="de-DE" smtClean="0"/>
              <a:t>09.07.2024</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B667C640-AAA5-4F3F-AAC6-9A3AAC04CB5E}" type="slidenum">
              <a:rPr lang="de-DE" smtClean="0"/>
              <a:t>‹#›</a:t>
            </a:fld>
            <a:endParaRPr lang="de-DE"/>
          </a:p>
        </p:txBody>
      </p:sp>
    </p:spTree>
    <p:extLst>
      <p:ext uri="{BB962C8B-B14F-4D97-AF65-F5344CB8AC3E}">
        <p14:creationId xmlns:p14="http://schemas.microsoft.com/office/powerpoint/2010/main" val="8483620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A1BD76-9844-430C-BF30-2F6945F86223}" type="datetimeFigureOut">
              <a:rPr lang="de-DE" smtClean="0"/>
              <a:t>09.07.2024</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B667C640-AAA5-4F3F-AAC6-9A3AAC04CB5E}" type="slidenum">
              <a:rPr lang="de-DE" smtClean="0"/>
              <a:t>‹#›</a:t>
            </a:fld>
            <a:endParaRPr lang="de-DE"/>
          </a:p>
        </p:txBody>
      </p:sp>
    </p:spTree>
    <p:extLst>
      <p:ext uri="{BB962C8B-B14F-4D97-AF65-F5344CB8AC3E}">
        <p14:creationId xmlns:p14="http://schemas.microsoft.com/office/powerpoint/2010/main" val="376324047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A1BD76-9844-430C-BF30-2F6945F86223}" type="datetimeFigureOut">
              <a:rPr lang="de-DE" smtClean="0"/>
              <a:t>09.07.2024</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B667C640-AAA5-4F3F-AAC6-9A3AAC04CB5E}" type="slidenum">
              <a:rPr lang="de-DE" smtClean="0"/>
              <a:t>‹#›</a:t>
            </a:fld>
            <a:endParaRPr lang="de-DE"/>
          </a:p>
        </p:txBody>
      </p:sp>
    </p:spTree>
    <p:extLst>
      <p:ext uri="{BB962C8B-B14F-4D97-AF65-F5344CB8AC3E}">
        <p14:creationId xmlns:p14="http://schemas.microsoft.com/office/powerpoint/2010/main" val="39644488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1A1BD76-9844-430C-BF30-2F6945F86223}" type="datetimeFigureOut">
              <a:rPr lang="de-DE" smtClean="0"/>
              <a:t>09.07.2024</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B667C640-AAA5-4F3F-AAC6-9A3AAC04CB5E}" type="slidenum">
              <a:rPr lang="de-DE" smtClean="0"/>
              <a:t>‹#›</a:t>
            </a:fld>
            <a:endParaRPr lang="de-DE"/>
          </a:p>
        </p:txBody>
      </p:sp>
    </p:spTree>
    <p:extLst>
      <p:ext uri="{BB962C8B-B14F-4D97-AF65-F5344CB8AC3E}">
        <p14:creationId xmlns:p14="http://schemas.microsoft.com/office/powerpoint/2010/main" val="18721913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1A1BD76-9844-430C-BF30-2F6945F86223}" type="datetimeFigureOut">
              <a:rPr lang="de-DE" smtClean="0"/>
              <a:t>09.07.2024</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B667C640-AAA5-4F3F-AAC6-9A3AAC04CB5E}" type="slidenum">
              <a:rPr lang="de-DE" smtClean="0"/>
              <a:t>‹#›</a:t>
            </a:fld>
            <a:endParaRPr lang="de-DE"/>
          </a:p>
        </p:txBody>
      </p:sp>
    </p:spTree>
    <p:extLst>
      <p:ext uri="{BB962C8B-B14F-4D97-AF65-F5344CB8AC3E}">
        <p14:creationId xmlns:p14="http://schemas.microsoft.com/office/powerpoint/2010/main" val="11554961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A1BD76-9844-430C-BF30-2F6945F86223}" type="datetimeFigureOut">
              <a:rPr lang="de-DE" smtClean="0"/>
              <a:t>09.07.2024</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B667C640-AAA5-4F3F-AAC6-9A3AAC04CB5E}" type="slidenum">
              <a:rPr lang="de-DE" smtClean="0"/>
              <a:t>‹#›</a:t>
            </a:fld>
            <a:endParaRPr lang="de-DE"/>
          </a:p>
        </p:txBody>
      </p:sp>
    </p:spTree>
    <p:extLst>
      <p:ext uri="{BB962C8B-B14F-4D97-AF65-F5344CB8AC3E}">
        <p14:creationId xmlns:p14="http://schemas.microsoft.com/office/powerpoint/2010/main" val="15152947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A1BD76-9844-430C-BF30-2F6945F86223}" type="datetimeFigureOut">
              <a:rPr lang="de-DE" smtClean="0"/>
              <a:t>09.07.2024</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p:txBody>
          <a:bodyPr/>
          <a:lstStyle/>
          <a:p>
            <a:fld id="{B667C640-AAA5-4F3F-AAC6-9A3AAC04CB5E}" type="slidenum">
              <a:rPr lang="de-DE" smtClean="0"/>
              <a:t>‹#›</a:t>
            </a:fld>
            <a:endParaRPr lang="de-DE"/>
          </a:p>
        </p:txBody>
      </p:sp>
    </p:spTree>
    <p:extLst>
      <p:ext uri="{BB962C8B-B14F-4D97-AF65-F5344CB8AC3E}">
        <p14:creationId xmlns:p14="http://schemas.microsoft.com/office/powerpoint/2010/main" val="20686490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1A1BD76-9844-430C-BF30-2F6945F86223}" type="datetimeFigureOut">
              <a:rPr lang="de-DE" smtClean="0"/>
              <a:t>09.07.2024</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B667C640-AAA5-4F3F-AAC6-9A3AAC04CB5E}" type="slidenum">
              <a:rPr lang="de-DE" smtClean="0"/>
              <a:t>‹#›</a:t>
            </a:fld>
            <a:endParaRPr lang="de-DE"/>
          </a:p>
        </p:txBody>
      </p:sp>
    </p:spTree>
    <p:extLst>
      <p:ext uri="{BB962C8B-B14F-4D97-AF65-F5344CB8AC3E}">
        <p14:creationId xmlns:p14="http://schemas.microsoft.com/office/powerpoint/2010/main" val="1942705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1A1BD76-9844-430C-BF30-2F6945F86223}" type="datetimeFigureOut">
              <a:rPr lang="de-DE" smtClean="0"/>
              <a:t>09.07.2024</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B667C640-AAA5-4F3F-AAC6-9A3AAC04CB5E}" type="slidenum">
              <a:rPr lang="de-DE" smtClean="0"/>
              <a:t>‹#›</a:t>
            </a:fld>
            <a:endParaRPr lang="de-DE"/>
          </a:p>
        </p:txBody>
      </p:sp>
    </p:spTree>
    <p:extLst>
      <p:ext uri="{BB962C8B-B14F-4D97-AF65-F5344CB8AC3E}">
        <p14:creationId xmlns:p14="http://schemas.microsoft.com/office/powerpoint/2010/main" val="39436973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A1BD76-9844-430C-BF30-2F6945F86223}" type="datetimeFigureOut">
              <a:rPr lang="de-DE" smtClean="0"/>
              <a:t>09.07.2024</a:t>
            </a:fld>
            <a:endParaRPr lang="de-D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67C640-AAA5-4F3F-AAC6-9A3AAC04CB5E}" type="slidenum">
              <a:rPr lang="de-DE" smtClean="0"/>
              <a:t>‹#›</a:t>
            </a:fld>
            <a:endParaRPr lang="de-DE"/>
          </a:p>
        </p:txBody>
      </p:sp>
    </p:spTree>
    <p:extLst>
      <p:ext uri="{BB962C8B-B14F-4D97-AF65-F5344CB8AC3E}">
        <p14:creationId xmlns:p14="http://schemas.microsoft.com/office/powerpoint/2010/main" val="179991766"/>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api.congress.gov/"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api.congress.gov/sign-up/" TargetMode="External"/><Relationship Id="rId2" Type="http://schemas.openxmlformats.org/officeDocument/2006/relationships/hyperlink" Target="https://dip.bundestag.de/%C3%BCber-dip/hilfe/api"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api.congress.gov/" TargetMode="External"/><Relationship Id="rId2" Type="http://schemas.openxmlformats.org/officeDocument/2006/relationships/hyperlink" Target="file:///D:\SICSS_2024\sessions\day2_webdata\scripts\1_1_api_example.R" TargetMode="External"/><Relationship Id="rId1" Type="http://schemas.openxmlformats.org/officeDocument/2006/relationships/slideLayout" Target="../slideLayouts/slideLayout2.xml"/><Relationship Id="rId4" Type="http://schemas.openxmlformats.org/officeDocument/2006/relationships/hyperlink" Target="https://api.congress.gov/sign-up/"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s://developer.mozilla.org/en-US/docs/Learn/HTML/Introduction_to_HTML/Getting_started"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s://www.spiegel.de/politik/deutschland/news-cdu-chef-friedrich-merz-und-die-gruenen-berliner-friedrichstrasse-putins-reich-a-aff057e5-4db6-4055-8d12-85cf8bc1fe2c"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s://jtr13.github.io/cc19/web-scraping-using-rvest.html"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jpg"/><Relationship Id="rId4" Type="http://schemas.openxmlformats.org/officeDocument/2006/relationships/image" Target="../media/image4.webp"/></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file:///D:\SICSS_2024\sessions\day2_webdata\scripts"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DA1EB-5962-F5CE-F4CE-EB3AAD4E85C6}"/>
              </a:ext>
            </a:extLst>
          </p:cNvPr>
          <p:cNvSpPr>
            <a:spLocks noGrp="1"/>
          </p:cNvSpPr>
          <p:nvPr>
            <p:ph type="ctrTitle"/>
          </p:nvPr>
        </p:nvSpPr>
        <p:spPr/>
        <p:txBody>
          <a:bodyPr/>
          <a:lstStyle/>
          <a:p>
            <a:endParaRPr lang="en-US" dirty="0"/>
          </a:p>
        </p:txBody>
      </p:sp>
      <p:sp>
        <p:nvSpPr>
          <p:cNvPr id="3" name="Subtitle 2">
            <a:extLst>
              <a:ext uri="{FF2B5EF4-FFF2-40B4-BE49-F238E27FC236}">
                <a16:creationId xmlns:a16="http://schemas.microsoft.com/office/drawing/2014/main" id="{A4388287-DFEC-CB14-F432-A17D45A88931}"/>
              </a:ext>
            </a:extLst>
          </p:cNvPr>
          <p:cNvSpPr>
            <a:spLocks noGrp="1"/>
          </p:cNvSpPr>
          <p:nvPr>
            <p:ph type="subTitle" idx="1"/>
          </p:nvPr>
        </p:nvSpPr>
        <p:spPr/>
        <p:txBody>
          <a:bodyPr/>
          <a:lstStyle/>
          <a:p>
            <a:endParaRPr lang="en-US" dirty="0"/>
          </a:p>
        </p:txBody>
      </p:sp>
      <p:pic>
        <p:nvPicPr>
          <p:cNvPr id="5" name="Picture 4">
            <a:extLst>
              <a:ext uri="{FF2B5EF4-FFF2-40B4-BE49-F238E27FC236}">
                <a16:creationId xmlns:a16="http://schemas.microsoft.com/office/drawing/2014/main" id="{E1661428-8645-9201-3A43-9724CB717B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2081"/>
            <a:ext cx="12192000" cy="9144000"/>
          </a:xfrm>
          <a:prstGeom prst="rect">
            <a:avLst/>
          </a:prstGeom>
        </p:spPr>
      </p:pic>
      <p:sp>
        <p:nvSpPr>
          <p:cNvPr id="6" name="TextBox 5">
            <a:extLst>
              <a:ext uri="{FF2B5EF4-FFF2-40B4-BE49-F238E27FC236}">
                <a16:creationId xmlns:a16="http://schemas.microsoft.com/office/drawing/2014/main" id="{09A92BC1-C3FC-ECA6-4AB2-C2E6C2B6A8C0}"/>
              </a:ext>
            </a:extLst>
          </p:cNvPr>
          <p:cNvSpPr txBox="1"/>
          <p:nvPr/>
        </p:nvSpPr>
        <p:spPr>
          <a:xfrm>
            <a:off x="5995426" y="707122"/>
            <a:ext cx="4414157" cy="646331"/>
          </a:xfrm>
          <a:prstGeom prst="rect">
            <a:avLst/>
          </a:prstGeom>
          <a:noFill/>
        </p:spPr>
        <p:txBody>
          <a:bodyPr wrap="none" rtlCol="0">
            <a:spAutoFit/>
          </a:bodyPr>
          <a:lstStyle/>
          <a:p>
            <a:r>
              <a:rPr lang="de-DE" sz="3600" dirty="0">
                <a:solidFill>
                  <a:schemeClr val="bg1"/>
                </a:solidFill>
                <a:latin typeface="Tahoma" panose="020B0604030504040204" pitchFamily="34" charset="0"/>
                <a:ea typeface="Tahoma" panose="020B0604030504040204" pitchFamily="34" charset="0"/>
                <a:cs typeface="Tahoma" panose="020B0604030504040204" pitchFamily="34" charset="0"/>
              </a:rPr>
              <a:t>SICSS Berlin</a:t>
            </a:r>
            <a:r>
              <a:rPr lang="en-DE" sz="3600" dirty="0">
                <a:solidFill>
                  <a:schemeClr val="bg1"/>
                </a:solidFill>
                <a:latin typeface="Tahoma" panose="020B0604030504040204" pitchFamily="34" charset="0"/>
                <a:ea typeface="Tahoma" panose="020B0604030504040204" pitchFamily="34" charset="0"/>
                <a:cs typeface="Tahoma" panose="020B0604030504040204" pitchFamily="34" charset="0"/>
              </a:rPr>
              <a:t> – Day 2</a:t>
            </a:r>
            <a:endParaRPr lang="en-US" sz="36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3284629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8452F-EC27-483A-97FE-E92F30FC027A}"/>
              </a:ext>
            </a:extLst>
          </p:cNvPr>
          <p:cNvSpPr>
            <a:spLocks noGrp="1"/>
          </p:cNvSpPr>
          <p:nvPr>
            <p:ph type="title"/>
          </p:nvPr>
        </p:nvSpPr>
        <p:spPr/>
        <p:txBody>
          <a:bodyPr>
            <a:normAutofit/>
          </a:bodyPr>
          <a:lstStyle/>
          <a:p>
            <a:r>
              <a:rPr lang="en-US" sz="4000" dirty="0"/>
              <a:t>Benefits and issues of digital trace data</a:t>
            </a:r>
          </a:p>
        </p:txBody>
      </p:sp>
      <p:sp>
        <p:nvSpPr>
          <p:cNvPr id="3" name="Content Placeholder 2">
            <a:extLst>
              <a:ext uri="{FF2B5EF4-FFF2-40B4-BE49-F238E27FC236}">
                <a16:creationId xmlns:a16="http://schemas.microsoft.com/office/drawing/2014/main" id="{986ED41E-9BFB-407B-90E5-E16762D84FD5}"/>
              </a:ext>
            </a:extLst>
          </p:cNvPr>
          <p:cNvSpPr>
            <a:spLocks noGrp="1"/>
          </p:cNvSpPr>
          <p:nvPr>
            <p:ph sz="half" idx="1"/>
          </p:nvPr>
        </p:nvSpPr>
        <p:spPr>
          <a:xfrm>
            <a:off x="838200" y="1825625"/>
            <a:ext cx="5181600" cy="2656923"/>
          </a:xfrm>
        </p:spPr>
        <p:txBody>
          <a:bodyPr numCol="1">
            <a:normAutofit/>
          </a:bodyPr>
          <a:lstStyle/>
          <a:p>
            <a:pPr>
              <a:lnSpc>
                <a:spcPct val="107000"/>
              </a:lnSpc>
            </a:pPr>
            <a:r>
              <a:rPr lang="en-US" sz="2000" kern="100" dirty="0">
                <a:solidFill>
                  <a:srgbClr val="00B050"/>
                </a:solidFill>
                <a:latin typeface="+mj-lt"/>
                <a:ea typeface="Calibri" panose="020F0502020204030204" pitchFamily="34" charset="0"/>
                <a:cs typeface="Times New Roman" panose="02020603050405020304" pitchFamily="18" charset="0"/>
              </a:rPr>
              <a:t>Big (enables analysis of small differences/prevalence)</a:t>
            </a:r>
          </a:p>
          <a:p>
            <a:pPr>
              <a:lnSpc>
                <a:spcPct val="107000"/>
              </a:lnSpc>
            </a:pPr>
            <a:r>
              <a:rPr lang="en-US" sz="2000" kern="100" dirty="0">
                <a:solidFill>
                  <a:srgbClr val="00B050"/>
                </a:solidFill>
                <a:latin typeface="+mj-lt"/>
                <a:ea typeface="Calibri" panose="020F0502020204030204" pitchFamily="34" charset="0"/>
                <a:cs typeface="Times New Roman" panose="02020603050405020304" pitchFamily="18" charset="0"/>
              </a:rPr>
              <a:t>Always on (enable capturing of rare and surprising event</a:t>
            </a:r>
            <a:r>
              <a:rPr lang="en-DE" sz="2000" kern="100" dirty="0">
                <a:solidFill>
                  <a:srgbClr val="00B050"/>
                </a:solidFill>
                <a:latin typeface="+mj-lt"/>
                <a:ea typeface="Calibri" panose="020F0502020204030204" pitchFamily="34" charset="0"/>
                <a:cs typeface="Times New Roman" panose="02020603050405020304" pitchFamily="18" charset="0"/>
              </a:rPr>
              <a:t>s</a:t>
            </a:r>
            <a:r>
              <a:rPr lang="en-US" sz="2000" kern="100" dirty="0">
                <a:solidFill>
                  <a:srgbClr val="00B050"/>
                </a:solidFill>
                <a:latin typeface="+mj-lt"/>
                <a:ea typeface="Calibri" panose="020F0502020204030204" pitchFamily="34" charset="0"/>
                <a:cs typeface="Times New Roman" panose="02020603050405020304" pitchFamily="18" charset="0"/>
              </a:rPr>
              <a:t>)</a:t>
            </a:r>
          </a:p>
          <a:p>
            <a:pPr>
              <a:lnSpc>
                <a:spcPct val="107000"/>
              </a:lnSpc>
            </a:pPr>
            <a:r>
              <a:rPr lang="en-US" sz="2000" kern="100" dirty="0">
                <a:solidFill>
                  <a:srgbClr val="00B050"/>
                </a:solidFill>
                <a:latin typeface="+mj-lt"/>
                <a:ea typeface="Calibri" panose="020F0502020204030204" pitchFamily="34" charset="0"/>
                <a:cs typeface="Times New Roman" panose="02020603050405020304" pitchFamily="18" charset="0"/>
              </a:rPr>
              <a:t>Non-Reactive</a:t>
            </a:r>
          </a:p>
          <a:p>
            <a:pPr>
              <a:lnSpc>
                <a:spcPct val="107000"/>
              </a:lnSpc>
            </a:pPr>
            <a:r>
              <a:rPr lang="en-US" sz="2000" kern="100" dirty="0">
                <a:solidFill>
                  <a:srgbClr val="00B050"/>
                </a:solidFill>
                <a:latin typeface="+mj-lt"/>
                <a:ea typeface="Calibri" panose="020F0502020204030204" pitchFamily="34" charset="0"/>
                <a:cs typeface="Times New Roman" panose="02020603050405020304" pitchFamily="18" charset="0"/>
              </a:rPr>
              <a:t>Captures Social Relationships</a:t>
            </a:r>
          </a:p>
          <a:p>
            <a:pPr marL="0" indent="0">
              <a:lnSpc>
                <a:spcPct val="107000"/>
              </a:lnSpc>
              <a:buNone/>
            </a:pPr>
            <a:endParaRPr lang="en-DE" sz="2000" kern="100" dirty="0">
              <a:solidFill>
                <a:srgbClr val="00B050"/>
              </a:solidFill>
              <a:latin typeface="+mj-lt"/>
              <a:ea typeface="Calibri" panose="020F0502020204030204" pitchFamily="34"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9BD88958-AB94-91A9-2982-0E34EE86F98A}"/>
              </a:ext>
            </a:extLst>
          </p:cNvPr>
          <p:cNvSpPr>
            <a:spLocks noGrp="1"/>
          </p:cNvSpPr>
          <p:nvPr>
            <p:ph sz="half" idx="2"/>
          </p:nvPr>
        </p:nvSpPr>
        <p:spPr>
          <a:xfrm>
            <a:off x="6172199" y="1825625"/>
            <a:ext cx="5814391" cy="3750227"/>
          </a:xfrm>
        </p:spPr>
        <p:txBody>
          <a:bodyPr>
            <a:normAutofit/>
          </a:bodyPr>
          <a:lstStyle/>
          <a:p>
            <a:pPr lvl="1">
              <a:lnSpc>
                <a:spcPct val="107000"/>
              </a:lnSpc>
            </a:pPr>
            <a:r>
              <a:rPr lang="en-US" sz="2000" kern="100" dirty="0">
                <a:solidFill>
                  <a:srgbClr val="FF0000"/>
                </a:solidFill>
                <a:latin typeface="+mj-lt"/>
                <a:ea typeface="Calibri" panose="020F0502020204030204" pitchFamily="34" charset="0"/>
                <a:cs typeface="Times New Roman" panose="02020603050405020304" pitchFamily="18" charset="0"/>
              </a:rPr>
              <a:t>Big (difficult to handle)</a:t>
            </a:r>
            <a:endParaRPr lang="en-DE" sz="2000" kern="100" dirty="0">
              <a:solidFill>
                <a:srgbClr val="FF0000"/>
              </a:solidFill>
              <a:latin typeface="+mj-lt"/>
              <a:ea typeface="Calibri" panose="020F0502020204030204" pitchFamily="34" charset="0"/>
              <a:cs typeface="Times New Roman" panose="02020603050405020304" pitchFamily="18" charset="0"/>
            </a:endParaRPr>
          </a:p>
          <a:p>
            <a:pPr lvl="1">
              <a:lnSpc>
                <a:spcPct val="107000"/>
              </a:lnSpc>
            </a:pPr>
            <a:r>
              <a:rPr lang="en-US" sz="2000" kern="100" dirty="0">
                <a:solidFill>
                  <a:srgbClr val="FF0000"/>
                </a:solidFill>
                <a:latin typeface="+mj-lt"/>
                <a:ea typeface="Calibri" panose="020F0502020204030204" pitchFamily="34" charset="0"/>
                <a:cs typeface="Times New Roman" panose="02020603050405020304" pitchFamily="18" charset="0"/>
              </a:rPr>
              <a:t>Unstructured and noisy</a:t>
            </a:r>
            <a:endParaRPr lang="en-DE" sz="2000" kern="100" dirty="0">
              <a:solidFill>
                <a:srgbClr val="FF0000"/>
              </a:solidFill>
              <a:latin typeface="+mj-lt"/>
              <a:ea typeface="Calibri" panose="020F0502020204030204" pitchFamily="34" charset="0"/>
              <a:cs typeface="Times New Roman" panose="02020603050405020304" pitchFamily="18" charset="0"/>
            </a:endParaRPr>
          </a:p>
          <a:p>
            <a:pPr lvl="1">
              <a:lnSpc>
                <a:spcPct val="107000"/>
              </a:lnSpc>
            </a:pPr>
            <a:r>
              <a:rPr lang="en-US" sz="2000" kern="100" dirty="0">
                <a:solidFill>
                  <a:srgbClr val="FF0000"/>
                </a:solidFill>
                <a:latin typeface="+mj-lt"/>
                <a:ea typeface="Calibri" panose="020F0502020204030204" pitchFamily="34" charset="0"/>
                <a:cs typeface="Times New Roman" panose="02020603050405020304" pitchFamily="18" charset="0"/>
              </a:rPr>
              <a:t>Incomplete (e.g., demographic info</a:t>
            </a:r>
            <a:r>
              <a:rPr lang="en-DE" sz="2000" kern="100" dirty="0">
                <a:solidFill>
                  <a:srgbClr val="FF0000"/>
                </a:solidFill>
                <a:latin typeface="+mj-lt"/>
                <a:ea typeface="Calibri" panose="020F0502020204030204" pitchFamily="34" charset="0"/>
                <a:cs typeface="Times New Roman" panose="02020603050405020304" pitchFamily="18" charset="0"/>
              </a:rPr>
              <a:t>)</a:t>
            </a:r>
            <a:endParaRPr lang="en-US" sz="2000" kern="100" dirty="0">
              <a:solidFill>
                <a:srgbClr val="FF0000"/>
              </a:solidFill>
              <a:latin typeface="+mj-lt"/>
              <a:ea typeface="Calibri" panose="020F0502020204030204" pitchFamily="34" charset="0"/>
              <a:cs typeface="Times New Roman" panose="02020603050405020304" pitchFamily="18" charset="0"/>
            </a:endParaRPr>
          </a:p>
          <a:p>
            <a:pPr lvl="1">
              <a:lnSpc>
                <a:spcPct val="107000"/>
              </a:lnSpc>
            </a:pPr>
            <a:r>
              <a:rPr lang="en-US" sz="2000" kern="100" dirty="0">
                <a:solidFill>
                  <a:srgbClr val="FF0000"/>
                </a:solidFill>
                <a:latin typeface="+mj-lt"/>
                <a:ea typeface="Calibri" panose="020F0502020204030204" pitchFamily="34" charset="0"/>
                <a:cs typeface="Times New Roman" panose="02020603050405020304" pitchFamily="18" charset="0"/>
              </a:rPr>
              <a:t>Non-Representative</a:t>
            </a:r>
            <a:r>
              <a:rPr lang="en-DE" sz="2000" kern="100" dirty="0">
                <a:solidFill>
                  <a:srgbClr val="FF0000"/>
                </a:solidFill>
                <a:latin typeface="+mj-lt"/>
                <a:ea typeface="Calibri" panose="020F0502020204030204" pitchFamily="34" charset="0"/>
                <a:cs typeface="Times New Roman" panose="02020603050405020304" pitchFamily="18" charset="0"/>
              </a:rPr>
              <a:t> (not a random sample)</a:t>
            </a:r>
          </a:p>
          <a:p>
            <a:pPr lvl="1">
              <a:lnSpc>
                <a:spcPct val="107000"/>
              </a:lnSpc>
            </a:pPr>
            <a:r>
              <a:rPr lang="en-US" sz="2000" kern="100" dirty="0">
                <a:solidFill>
                  <a:srgbClr val="FF0000"/>
                </a:solidFill>
                <a:latin typeface="+mj-lt"/>
                <a:ea typeface="Calibri" panose="020F0502020204030204" pitchFamily="34" charset="0"/>
                <a:cs typeface="Times New Roman" panose="02020603050405020304" pitchFamily="18" charset="0"/>
              </a:rPr>
              <a:t>Biases depending on platform</a:t>
            </a:r>
            <a:endParaRPr lang="en-DE" sz="2000" kern="100" dirty="0">
              <a:solidFill>
                <a:srgbClr val="FF0000"/>
              </a:solidFill>
              <a:latin typeface="+mj-lt"/>
              <a:ea typeface="Calibri" panose="020F0502020204030204" pitchFamily="34" charset="0"/>
              <a:cs typeface="Times New Roman" panose="02020603050405020304" pitchFamily="18" charset="0"/>
            </a:endParaRPr>
          </a:p>
          <a:p>
            <a:pPr lvl="1">
              <a:lnSpc>
                <a:spcPct val="107000"/>
              </a:lnSpc>
            </a:pPr>
            <a:r>
              <a:rPr lang="en-DE" sz="2000" kern="100" dirty="0">
                <a:solidFill>
                  <a:srgbClr val="FF0000"/>
                </a:solidFill>
                <a:latin typeface="+mj-lt"/>
                <a:ea typeface="Calibri" panose="020F0502020204030204" pitchFamily="34" charset="0"/>
                <a:cs typeface="Times New Roman" panose="02020603050405020304" pitchFamily="18" charset="0"/>
              </a:rPr>
              <a:t>Privacy</a:t>
            </a:r>
            <a:r>
              <a:rPr lang="en-US" sz="2000" kern="100" dirty="0">
                <a:solidFill>
                  <a:srgbClr val="FF0000"/>
                </a:solidFill>
                <a:latin typeface="+mj-lt"/>
                <a:ea typeface="Calibri" panose="020F0502020204030204" pitchFamily="34" charset="0"/>
                <a:cs typeface="Times New Roman" panose="02020603050405020304" pitchFamily="18" charset="0"/>
              </a:rPr>
              <a:t>, security, and ethical </a:t>
            </a:r>
            <a:r>
              <a:rPr lang="en-DE" sz="2000" kern="100" dirty="0">
                <a:solidFill>
                  <a:srgbClr val="FF0000"/>
                </a:solidFill>
                <a:latin typeface="+mj-lt"/>
                <a:ea typeface="Calibri" panose="020F0502020204030204" pitchFamily="34" charset="0"/>
                <a:cs typeface="Times New Roman" panose="02020603050405020304" pitchFamily="18" charset="0"/>
              </a:rPr>
              <a:t>concerns</a:t>
            </a:r>
            <a:endParaRPr lang="en-US" sz="2000" kern="100" dirty="0">
              <a:solidFill>
                <a:srgbClr val="FF0000"/>
              </a:solidFill>
              <a:latin typeface="+mj-lt"/>
              <a:ea typeface="Calibri" panose="020F0502020204030204" pitchFamily="34" charset="0"/>
              <a:cs typeface="Times New Roman" panose="02020603050405020304" pitchFamily="18" charset="0"/>
            </a:endParaRPr>
          </a:p>
          <a:p>
            <a:pPr lvl="1">
              <a:lnSpc>
                <a:spcPct val="107000"/>
              </a:lnSpc>
            </a:pPr>
            <a:r>
              <a:rPr lang="en-US" sz="2000" kern="100" dirty="0">
                <a:solidFill>
                  <a:srgbClr val="FF0000"/>
                </a:solidFill>
                <a:latin typeface="+mj-lt"/>
                <a:ea typeface="Calibri" panose="020F0502020204030204" pitchFamily="34" charset="0"/>
                <a:cs typeface="Times New Roman" panose="02020603050405020304" pitchFamily="18" charset="0"/>
              </a:rPr>
              <a:t>Algorithmic Confounding</a:t>
            </a:r>
            <a:endParaRPr lang="en-DE" sz="2000" kern="100" dirty="0">
              <a:solidFill>
                <a:srgbClr val="FF0000"/>
              </a:solidFill>
              <a:latin typeface="+mj-lt"/>
              <a:ea typeface="Calibri" panose="020F0502020204030204" pitchFamily="34" charset="0"/>
              <a:cs typeface="Times New Roman" panose="02020603050405020304" pitchFamily="18" charset="0"/>
            </a:endParaRPr>
          </a:p>
          <a:p>
            <a:pPr lvl="1">
              <a:lnSpc>
                <a:spcPct val="107000"/>
              </a:lnSpc>
            </a:pPr>
            <a:r>
              <a:rPr lang="en-DE" sz="2000" kern="100" dirty="0">
                <a:solidFill>
                  <a:srgbClr val="FF0000"/>
                </a:solidFill>
                <a:latin typeface="+mj-lt"/>
                <a:ea typeface="Calibri" panose="020F0502020204030204" pitchFamily="34" charset="0"/>
                <a:cs typeface="Times New Roman" panose="02020603050405020304" pitchFamily="18" charset="0"/>
              </a:rPr>
              <a:t>Fake data (?)</a:t>
            </a:r>
            <a:endParaRPr lang="en-US" sz="2000" kern="100" dirty="0">
              <a:solidFill>
                <a:srgbClr val="FF0000"/>
              </a:solidFill>
              <a:latin typeface="+mj-lt"/>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A1791F26-A278-7001-3015-341C1FD6F8B1}"/>
              </a:ext>
            </a:extLst>
          </p:cNvPr>
          <p:cNvSpPr txBox="1"/>
          <p:nvPr/>
        </p:nvSpPr>
        <p:spPr>
          <a:xfrm>
            <a:off x="4810953" y="5948439"/>
            <a:ext cx="2417694" cy="457048"/>
          </a:xfrm>
          <a:prstGeom prst="rect">
            <a:avLst/>
          </a:prstGeom>
          <a:noFill/>
        </p:spPr>
        <p:txBody>
          <a:bodyPr wrap="square">
            <a:spAutoFit/>
          </a:bodyPr>
          <a:lstStyle/>
          <a:p>
            <a:pPr lvl="1">
              <a:lnSpc>
                <a:spcPct val="107000"/>
              </a:lnSpc>
              <a:spcAft>
                <a:spcPts val="800"/>
              </a:spcAft>
            </a:pPr>
            <a:r>
              <a:rPr lang="en-DE" sz="2400" kern="100" dirty="0">
                <a:solidFill>
                  <a:srgbClr val="FFC000"/>
                </a:solidFill>
                <a:latin typeface="+mj-lt"/>
                <a:ea typeface="Calibri" panose="020F0502020204030204" pitchFamily="34" charset="0"/>
                <a:cs typeface="Times New Roman" panose="02020603050405020304" pitchFamily="18" charset="0"/>
              </a:rPr>
              <a:t>Accessibility</a:t>
            </a:r>
            <a:endParaRPr lang="en-US" sz="2400" dirty="0">
              <a:solidFill>
                <a:srgbClr val="FFC000"/>
              </a:solidFill>
              <a:latin typeface="+mj-lt"/>
            </a:endParaRPr>
          </a:p>
        </p:txBody>
      </p:sp>
    </p:spTree>
    <p:extLst>
      <p:ext uri="{BB962C8B-B14F-4D97-AF65-F5344CB8AC3E}">
        <p14:creationId xmlns:p14="http://schemas.microsoft.com/office/powerpoint/2010/main" val="31470698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454F4-9607-4D33-87E7-635C3C7927E2}"/>
              </a:ext>
            </a:extLst>
          </p:cNvPr>
          <p:cNvSpPr>
            <a:spLocks noGrp="1"/>
          </p:cNvSpPr>
          <p:nvPr>
            <p:ph type="title"/>
          </p:nvPr>
        </p:nvSpPr>
        <p:spPr/>
        <p:txBody>
          <a:bodyPr/>
          <a:lstStyle/>
          <a:p>
            <a:r>
              <a:rPr lang="en-US" dirty="0"/>
              <a:t>Collecting digital trace data</a:t>
            </a:r>
          </a:p>
        </p:txBody>
      </p:sp>
      <p:sp>
        <p:nvSpPr>
          <p:cNvPr id="3" name="Content Placeholder 2">
            <a:extLst>
              <a:ext uri="{FF2B5EF4-FFF2-40B4-BE49-F238E27FC236}">
                <a16:creationId xmlns:a16="http://schemas.microsoft.com/office/drawing/2014/main" id="{5928F40F-FB72-48E3-883A-02C921ED1B5E}"/>
              </a:ext>
            </a:extLst>
          </p:cNvPr>
          <p:cNvSpPr>
            <a:spLocks noGrp="1"/>
          </p:cNvSpPr>
          <p:nvPr>
            <p:ph idx="1"/>
          </p:nvPr>
        </p:nvSpPr>
        <p:spPr/>
        <p:txBody>
          <a:bodyPr/>
          <a:lstStyle/>
          <a:p>
            <a:r>
              <a:rPr lang="en-US" dirty="0"/>
              <a:t>Our focus: Textual data</a:t>
            </a:r>
          </a:p>
          <a:p>
            <a:r>
              <a:rPr lang="en-US" dirty="0"/>
              <a:t>Two main ways of collecting text data online:</a:t>
            </a:r>
          </a:p>
        </p:txBody>
      </p:sp>
      <p:sp>
        <p:nvSpPr>
          <p:cNvPr id="6" name="Rectangle 5">
            <a:extLst>
              <a:ext uri="{FF2B5EF4-FFF2-40B4-BE49-F238E27FC236}">
                <a16:creationId xmlns:a16="http://schemas.microsoft.com/office/drawing/2014/main" id="{3F94C56A-6429-F394-7CC6-B4866C193E44}"/>
              </a:ext>
            </a:extLst>
          </p:cNvPr>
          <p:cNvSpPr/>
          <p:nvPr/>
        </p:nvSpPr>
        <p:spPr>
          <a:xfrm>
            <a:off x="1639453" y="3429000"/>
            <a:ext cx="3325091" cy="2308324"/>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DE" sz="8000" dirty="0"/>
              <a:t>API</a:t>
            </a:r>
            <a:endParaRPr lang="en-US" sz="8000" dirty="0"/>
          </a:p>
        </p:txBody>
      </p:sp>
      <p:sp>
        <p:nvSpPr>
          <p:cNvPr id="7" name="Rectangle 6">
            <a:extLst>
              <a:ext uri="{FF2B5EF4-FFF2-40B4-BE49-F238E27FC236}">
                <a16:creationId xmlns:a16="http://schemas.microsoft.com/office/drawing/2014/main" id="{87369C43-33B2-2AF6-31A9-9C05611AC370}"/>
              </a:ext>
            </a:extLst>
          </p:cNvPr>
          <p:cNvSpPr/>
          <p:nvPr/>
        </p:nvSpPr>
        <p:spPr>
          <a:xfrm>
            <a:off x="7227457" y="3429000"/>
            <a:ext cx="3325091" cy="2308324"/>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DE" sz="4800" dirty="0"/>
              <a:t>Web</a:t>
            </a:r>
          </a:p>
          <a:p>
            <a:pPr algn="ctr"/>
            <a:r>
              <a:rPr lang="en-DE" sz="4800" dirty="0"/>
              <a:t>scraping</a:t>
            </a:r>
            <a:endParaRPr lang="en-US" sz="4800" dirty="0"/>
          </a:p>
        </p:txBody>
      </p:sp>
    </p:spTree>
    <p:extLst>
      <p:ext uri="{BB962C8B-B14F-4D97-AF65-F5344CB8AC3E}">
        <p14:creationId xmlns:p14="http://schemas.microsoft.com/office/powerpoint/2010/main" val="1278754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077B47-4460-405A-9F15-B50A8C88F71C}"/>
              </a:ext>
            </a:extLst>
          </p:cNvPr>
          <p:cNvSpPr>
            <a:spLocks noGrp="1"/>
          </p:cNvSpPr>
          <p:nvPr>
            <p:ph type="ctrTitle"/>
          </p:nvPr>
        </p:nvSpPr>
        <p:spPr/>
        <p:txBody>
          <a:bodyPr/>
          <a:lstStyle/>
          <a:p>
            <a:r>
              <a:rPr lang="de-DE" dirty="0"/>
              <a:t>API Intro</a:t>
            </a:r>
          </a:p>
        </p:txBody>
      </p:sp>
      <p:sp>
        <p:nvSpPr>
          <p:cNvPr id="3" name="Untertitel 2">
            <a:extLst>
              <a:ext uri="{FF2B5EF4-FFF2-40B4-BE49-F238E27FC236}">
                <a16:creationId xmlns:a16="http://schemas.microsoft.com/office/drawing/2014/main" id="{6E7014FE-6FAB-4035-A95B-2C85E1E9710C}"/>
              </a:ext>
            </a:extLst>
          </p:cNvPr>
          <p:cNvSpPr>
            <a:spLocks noGrp="1"/>
          </p:cNvSpPr>
          <p:nvPr>
            <p:ph type="subTitle" idx="1"/>
          </p:nvPr>
        </p:nvSpPr>
        <p:spPr/>
        <p:txBody>
          <a:bodyPr/>
          <a:lstStyle/>
          <a:p>
            <a:endParaRPr lang="de-DE"/>
          </a:p>
        </p:txBody>
      </p:sp>
    </p:spTree>
    <p:extLst>
      <p:ext uri="{BB962C8B-B14F-4D97-AF65-F5344CB8AC3E}">
        <p14:creationId xmlns:p14="http://schemas.microsoft.com/office/powerpoint/2010/main" val="23860675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F53533D-F3BF-4A7C-BEB2-A61A1869C8EB}"/>
              </a:ext>
            </a:extLst>
          </p:cNvPr>
          <p:cNvSpPr>
            <a:spLocks noGrp="1"/>
          </p:cNvSpPr>
          <p:nvPr>
            <p:ph type="title"/>
          </p:nvPr>
        </p:nvSpPr>
        <p:spPr/>
        <p:txBody>
          <a:bodyPr/>
          <a:lstStyle/>
          <a:p>
            <a:r>
              <a:rPr lang="de-DE" dirty="0" err="1"/>
              <a:t>What</a:t>
            </a:r>
            <a:r>
              <a:rPr lang="de-DE" dirty="0"/>
              <a:t> </a:t>
            </a:r>
            <a:r>
              <a:rPr lang="de-DE" dirty="0" err="1"/>
              <a:t>is</a:t>
            </a:r>
            <a:r>
              <a:rPr lang="de-DE" dirty="0"/>
              <a:t> an API</a:t>
            </a:r>
          </a:p>
        </p:txBody>
      </p:sp>
      <p:sp>
        <p:nvSpPr>
          <p:cNvPr id="3" name="Inhaltsplatzhalter 2">
            <a:extLst>
              <a:ext uri="{FF2B5EF4-FFF2-40B4-BE49-F238E27FC236}">
                <a16:creationId xmlns:a16="http://schemas.microsoft.com/office/drawing/2014/main" id="{FBC5648F-BD97-40F7-946D-1257EA6D722F}"/>
              </a:ext>
            </a:extLst>
          </p:cNvPr>
          <p:cNvSpPr>
            <a:spLocks noGrp="1"/>
          </p:cNvSpPr>
          <p:nvPr>
            <p:ph idx="1"/>
          </p:nvPr>
        </p:nvSpPr>
        <p:spPr/>
        <p:txBody>
          <a:bodyPr/>
          <a:lstStyle/>
          <a:p>
            <a:r>
              <a:rPr lang="de-DE" dirty="0" err="1"/>
              <a:t>Aplication</a:t>
            </a:r>
            <a:r>
              <a:rPr lang="de-DE" dirty="0"/>
              <a:t> </a:t>
            </a:r>
            <a:r>
              <a:rPr lang="de-DE" dirty="0" err="1"/>
              <a:t>Programming</a:t>
            </a:r>
            <a:r>
              <a:rPr lang="de-DE" dirty="0"/>
              <a:t> Interface</a:t>
            </a:r>
          </a:p>
          <a:p>
            <a:r>
              <a:rPr lang="de-DE" dirty="0"/>
              <a:t>An interface </a:t>
            </a:r>
            <a:r>
              <a:rPr lang="de-DE" dirty="0" err="1"/>
              <a:t>provided</a:t>
            </a:r>
            <a:r>
              <a:rPr lang="de-DE" dirty="0"/>
              <a:t> </a:t>
            </a:r>
            <a:r>
              <a:rPr lang="de-DE" dirty="0" err="1"/>
              <a:t>by</a:t>
            </a:r>
            <a:r>
              <a:rPr lang="de-DE" dirty="0"/>
              <a:t> </a:t>
            </a:r>
            <a:r>
              <a:rPr lang="de-DE" dirty="0" err="1"/>
              <a:t>the</a:t>
            </a:r>
            <a:r>
              <a:rPr lang="de-DE" dirty="0"/>
              <a:t> </a:t>
            </a:r>
            <a:r>
              <a:rPr lang="de-DE" dirty="0" err="1"/>
              <a:t>data</a:t>
            </a:r>
            <a:r>
              <a:rPr lang="de-DE" dirty="0"/>
              <a:t> </a:t>
            </a:r>
            <a:r>
              <a:rPr lang="de-DE" dirty="0" err="1"/>
              <a:t>base</a:t>
            </a:r>
            <a:r>
              <a:rPr lang="de-DE" dirty="0"/>
              <a:t> </a:t>
            </a:r>
            <a:r>
              <a:rPr lang="de-DE" dirty="0" err="1"/>
              <a:t>owner</a:t>
            </a:r>
            <a:r>
              <a:rPr lang="de-DE" dirty="0"/>
              <a:t> </a:t>
            </a:r>
            <a:r>
              <a:rPr lang="de-DE" dirty="0" err="1"/>
              <a:t>which</a:t>
            </a:r>
            <a:r>
              <a:rPr lang="de-DE" dirty="0"/>
              <a:t> </a:t>
            </a:r>
            <a:r>
              <a:rPr lang="de-DE" dirty="0" err="1"/>
              <a:t>enables</a:t>
            </a:r>
            <a:r>
              <a:rPr lang="de-DE" dirty="0"/>
              <a:t> </a:t>
            </a:r>
            <a:r>
              <a:rPr lang="de-DE" dirty="0" err="1"/>
              <a:t>you</a:t>
            </a:r>
            <a:r>
              <a:rPr lang="de-DE" dirty="0"/>
              <a:t> </a:t>
            </a:r>
            <a:r>
              <a:rPr lang="de-DE" dirty="0" err="1"/>
              <a:t>to</a:t>
            </a:r>
            <a:r>
              <a:rPr lang="de-DE" dirty="0"/>
              <a:t> </a:t>
            </a:r>
            <a:r>
              <a:rPr lang="de-DE" dirty="0" err="1"/>
              <a:t>access</a:t>
            </a:r>
            <a:r>
              <a:rPr lang="de-DE" dirty="0"/>
              <a:t> </a:t>
            </a:r>
            <a:r>
              <a:rPr lang="de-DE" dirty="0" err="1"/>
              <a:t>data</a:t>
            </a:r>
            <a:r>
              <a:rPr lang="de-DE" dirty="0"/>
              <a:t> on </a:t>
            </a:r>
            <a:r>
              <a:rPr lang="de-DE" dirty="0" err="1"/>
              <a:t>their</a:t>
            </a:r>
            <a:r>
              <a:rPr lang="de-DE" dirty="0"/>
              <a:t> </a:t>
            </a:r>
            <a:r>
              <a:rPr lang="de-DE" dirty="0" err="1"/>
              <a:t>server</a:t>
            </a:r>
            <a:r>
              <a:rPr lang="de-DE" dirty="0"/>
              <a:t> </a:t>
            </a:r>
            <a:r>
              <a:rPr lang="de-DE" dirty="0" err="1"/>
              <a:t>conveniently</a:t>
            </a:r>
            <a:endParaRPr lang="de-DE" dirty="0"/>
          </a:p>
          <a:p>
            <a:endParaRPr lang="de-DE" dirty="0"/>
          </a:p>
        </p:txBody>
      </p:sp>
      <p:pic>
        <p:nvPicPr>
          <p:cNvPr id="5" name="Picture 4">
            <a:extLst>
              <a:ext uri="{FF2B5EF4-FFF2-40B4-BE49-F238E27FC236}">
                <a16:creationId xmlns:a16="http://schemas.microsoft.com/office/drawing/2014/main" id="{8A33C6C1-21F9-4A2D-828F-D616A50F7C63}"/>
              </a:ext>
            </a:extLst>
          </p:cNvPr>
          <p:cNvPicPr>
            <a:picLocks noChangeAspect="1"/>
          </p:cNvPicPr>
          <p:nvPr/>
        </p:nvPicPr>
        <p:blipFill rotWithShape="1">
          <a:blip r:embed="rId2">
            <a:clrChange>
              <a:clrFrom>
                <a:srgbClr val="E6F3FE"/>
              </a:clrFrom>
              <a:clrTo>
                <a:srgbClr val="E6F3FE">
                  <a:alpha val="0"/>
                </a:srgbClr>
              </a:clrTo>
            </a:clrChange>
            <a:extLst>
              <a:ext uri="{28A0092B-C50C-407E-A947-70E740481C1C}">
                <a14:useLocalDpi xmlns:a14="http://schemas.microsoft.com/office/drawing/2010/main" val="0"/>
              </a:ext>
            </a:extLst>
          </a:blip>
          <a:srcRect t="34551" b="29253"/>
          <a:stretch/>
        </p:blipFill>
        <p:spPr>
          <a:xfrm>
            <a:off x="2038994" y="3836504"/>
            <a:ext cx="8114012" cy="2216831"/>
          </a:xfrm>
          <a:prstGeom prst="rect">
            <a:avLst/>
          </a:prstGeom>
          <a:ln cap="rnd">
            <a:noFill/>
            <a:round/>
          </a:ln>
          <a:effectLst>
            <a:softEdge rad="0"/>
          </a:effectLst>
        </p:spPr>
        <p:style>
          <a:lnRef idx="2">
            <a:schemeClr val="accent1"/>
          </a:lnRef>
          <a:fillRef idx="1">
            <a:schemeClr val="lt1"/>
          </a:fillRef>
          <a:effectRef idx="0">
            <a:schemeClr val="accent1"/>
          </a:effectRef>
          <a:fontRef idx="minor">
            <a:schemeClr val="dk1"/>
          </a:fontRef>
        </p:style>
      </p:pic>
    </p:spTree>
    <p:extLst>
      <p:ext uri="{BB962C8B-B14F-4D97-AF65-F5344CB8AC3E}">
        <p14:creationId xmlns:p14="http://schemas.microsoft.com/office/powerpoint/2010/main" val="18787873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F53533D-F3BF-4A7C-BEB2-A61A1869C8EB}"/>
              </a:ext>
            </a:extLst>
          </p:cNvPr>
          <p:cNvSpPr>
            <a:spLocks noGrp="1"/>
          </p:cNvSpPr>
          <p:nvPr>
            <p:ph type="title"/>
          </p:nvPr>
        </p:nvSpPr>
        <p:spPr/>
        <p:txBody>
          <a:bodyPr/>
          <a:lstStyle/>
          <a:p>
            <a:r>
              <a:rPr lang="de-DE" dirty="0" err="1"/>
              <a:t>What</a:t>
            </a:r>
            <a:r>
              <a:rPr lang="de-DE" dirty="0"/>
              <a:t> </a:t>
            </a:r>
            <a:r>
              <a:rPr lang="de-DE" dirty="0" err="1"/>
              <a:t>is</a:t>
            </a:r>
            <a:r>
              <a:rPr lang="de-DE" dirty="0"/>
              <a:t> an API</a:t>
            </a:r>
          </a:p>
        </p:txBody>
      </p:sp>
      <p:pic>
        <p:nvPicPr>
          <p:cNvPr id="8" name="Content Placeholder 7">
            <a:extLst>
              <a:ext uri="{FF2B5EF4-FFF2-40B4-BE49-F238E27FC236}">
                <a16:creationId xmlns:a16="http://schemas.microsoft.com/office/drawing/2014/main" id="{AFBAF486-1FFE-4486-A95F-641DE2D6BB6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66917" y="1825625"/>
            <a:ext cx="9258165" cy="4351338"/>
          </a:xfrm>
        </p:spPr>
      </p:pic>
    </p:spTree>
    <p:extLst>
      <p:ext uri="{BB962C8B-B14F-4D97-AF65-F5344CB8AC3E}">
        <p14:creationId xmlns:p14="http://schemas.microsoft.com/office/powerpoint/2010/main" val="34532871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F53533D-F3BF-4A7C-BEB2-A61A1869C8EB}"/>
              </a:ext>
            </a:extLst>
          </p:cNvPr>
          <p:cNvSpPr>
            <a:spLocks noGrp="1"/>
          </p:cNvSpPr>
          <p:nvPr>
            <p:ph type="title"/>
          </p:nvPr>
        </p:nvSpPr>
        <p:spPr/>
        <p:txBody>
          <a:bodyPr/>
          <a:lstStyle/>
          <a:p>
            <a:r>
              <a:rPr lang="de-DE" dirty="0" err="1"/>
              <a:t>How</a:t>
            </a:r>
            <a:r>
              <a:rPr lang="de-DE" dirty="0"/>
              <a:t> do </a:t>
            </a:r>
            <a:r>
              <a:rPr lang="de-DE" dirty="0" err="1"/>
              <a:t>we</a:t>
            </a:r>
            <a:r>
              <a:rPr lang="de-DE" dirty="0"/>
              <a:t> </a:t>
            </a:r>
            <a:r>
              <a:rPr lang="de-DE" dirty="0" err="1"/>
              <a:t>make</a:t>
            </a:r>
            <a:r>
              <a:rPr lang="de-DE" dirty="0"/>
              <a:t> an </a:t>
            </a:r>
            <a:r>
              <a:rPr lang="de-DE" dirty="0" err="1"/>
              <a:t>order</a:t>
            </a:r>
            <a:r>
              <a:rPr lang="de-DE" dirty="0"/>
              <a:t>?</a:t>
            </a:r>
          </a:p>
        </p:txBody>
      </p:sp>
      <p:sp>
        <p:nvSpPr>
          <p:cNvPr id="4" name="Content Placeholder 3">
            <a:extLst>
              <a:ext uri="{FF2B5EF4-FFF2-40B4-BE49-F238E27FC236}">
                <a16:creationId xmlns:a16="http://schemas.microsoft.com/office/drawing/2014/main" id="{30AB98F6-B582-56A2-ECF3-DDE0BAC883A8}"/>
              </a:ext>
            </a:extLst>
          </p:cNvPr>
          <p:cNvSpPr>
            <a:spLocks noGrp="1"/>
          </p:cNvSpPr>
          <p:nvPr>
            <p:ph idx="1"/>
          </p:nvPr>
        </p:nvSpPr>
        <p:spPr/>
        <p:txBody>
          <a:bodyPr anchor="ctr"/>
          <a:lstStyle/>
          <a:p>
            <a:pPr marL="0" indent="0" algn="ctr">
              <a:buNone/>
            </a:pPr>
            <a:r>
              <a:rPr lang="en-US" sz="2800" dirty="0"/>
              <a:t>https://api.genderize.io?name=anna&amp;country_id=DE</a:t>
            </a:r>
          </a:p>
          <a:p>
            <a:endParaRPr lang="en-US" dirty="0"/>
          </a:p>
        </p:txBody>
      </p:sp>
      <p:sp>
        <p:nvSpPr>
          <p:cNvPr id="5" name="TextBox 4">
            <a:extLst>
              <a:ext uri="{FF2B5EF4-FFF2-40B4-BE49-F238E27FC236}">
                <a16:creationId xmlns:a16="http://schemas.microsoft.com/office/drawing/2014/main" id="{71A9858C-4009-415E-E47D-29DD545B88E4}"/>
              </a:ext>
            </a:extLst>
          </p:cNvPr>
          <p:cNvSpPr txBox="1"/>
          <p:nvPr/>
        </p:nvSpPr>
        <p:spPr>
          <a:xfrm>
            <a:off x="660903" y="3167390"/>
            <a:ext cx="11027121" cy="646331"/>
          </a:xfrm>
          <a:prstGeom prst="rect">
            <a:avLst/>
          </a:prstGeom>
          <a:noFill/>
        </p:spPr>
        <p:txBody>
          <a:bodyPr wrap="square">
            <a:spAutoFit/>
          </a:bodyPr>
          <a:lstStyle/>
          <a:p>
            <a:endParaRPr lang="en-US" sz="3600" dirty="0"/>
          </a:p>
        </p:txBody>
      </p:sp>
    </p:spTree>
    <p:extLst>
      <p:ext uri="{BB962C8B-B14F-4D97-AF65-F5344CB8AC3E}">
        <p14:creationId xmlns:p14="http://schemas.microsoft.com/office/powerpoint/2010/main" val="3192267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nodePh="1">
                                  <p:stCondLst>
                                    <p:cond delay="0"/>
                                  </p:stCondLst>
                                  <p:endCondLst>
                                    <p:cond evt="begin" delay="0">
                                      <p:tn val="5"/>
                                    </p:cond>
                                  </p:end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F53533D-F3BF-4A7C-BEB2-A61A1869C8EB}"/>
              </a:ext>
            </a:extLst>
          </p:cNvPr>
          <p:cNvSpPr>
            <a:spLocks noGrp="1"/>
          </p:cNvSpPr>
          <p:nvPr>
            <p:ph type="title"/>
          </p:nvPr>
        </p:nvSpPr>
        <p:spPr/>
        <p:txBody>
          <a:bodyPr/>
          <a:lstStyle/>
          <a:p>
            <a:r>
              <a:rPr lang="de-DE" dirty="0" err="1"/>
              <a:t>What</a:t>
            </a:r>
            <a:r>
              <a:rPr lang="de-DE" dirty="0"/>
              <a:t> </a:t>
            </a:r>
            <a:r>
              <a:rPr lang="de-DE" dirty="0" err="1"/>
              <a:t>is</a:t>
            </a:r>
            <a:r>
              <a:rPr lang="de-DE" dirty="0"/>
              <a:t> an URL</a:t>
            </a:r>
          </a:p>
        </p:txBody>
      </p:sp>
      <p:sp>
        <p:nvSpPr>
          <p:cNvPr id="4" name="Content Placeholder 3">
            <a:extLst>
              <a:ext uri="{FF2B5EF4-FFF2-40B4-BE49-F238E27FC236}">
                <a16:creationId xmlns:a16="http://schemas.microsoft.com/office/drawing/2014/main" id="{56797BA3-0D24-4CFA-AFE2-4F6CF09D47BF}"/>
              </a:ext>
            </a:extLst>
          </p:cNvPr>
          <p:cNvSpPr>
            <a:spLocks noGrp="1"/>
          </p:cNvSpPr>
          <p:nvPr>
            <p:ph idx="1"/>
          </p:nvPr>
        </p:nvSpPr>
        <p:spPr>
          <a:xfrm>
            <a:off x="838200" y="1825625"/>
            <a:ext cx="10515600" cy="1083236"/>
          </a:xfrm>
        </p:spPr>
        <p:txBody>
          <a:bodyPr/>
          <a:lstStyle/>
          <a:p>
            <a:pPr marL="0" indent="0">
              <a:buNone/>
            </a:pPr>
            <a:r>
              <a:rPr lang="en-US" dirty="0"/>
              <a:t>APIs are always accessed via an URL, therefore it is important to know how an URL is actually structured.</a:t>
            </a:r>
          </a:p>
        </p:txBody>
      </p:sp>
      <p:sp>
        <p:nvSpPr>
          <p:cNvPr id="6" name="TextBox 5">
            <a:extLst>
              <a:ext uri="{FF2B5EF4-FFF2-40B4-BE49-F238E27FC236}">
                <a16:creationId xmlns:a16="http://schemas.microsoft.com/office/drawing/2014/main" id="{16BCDA4B-83A3-4F27-9AE8-64C0CB888634}"/>
              </a:ext>
            </a:extLst>
          </p:cNvPr>
          <p:cNvSpPr txBox="1"/>
          <p:nvPr/>
        </p:nvSpPr>
        <p:spPr>
          <a:xfrm>
            <a:off x="636105" y="3868053"/>
            <a:ext cx="11601449" cy="430887"/>
          </a:xfrm>
          <a:prstGeom prst="rect">
            <a:avLst/>
          </a:prstGeom>
          <a:noFill/>
        </p:spPr>
        <p:txBody>
          <a:bodyPr wrap="square" rtlCol="0">
            <a:spAutoFit/>
          </a:bodyPr>
          <a:lstStyle/>
          <a:p>
            <a:r>
              <a:rPr lang="en-US" sz="2200" dirty="0">
                <a:solidFill>
                  <a:srgbClr val="00B0F0"/>
                </a:solidFill>
              </a:rPr>
              <a:t>https://</a:t>
            </a:r>
            <a:r>
              <a:rPr lang="en-US" sz="2200" dirty="0">
                <a:solidFill>
                  <a:srgbClr val="FF0000"/>
                </a:solidFill>
              </a:rPr>
              <a:t>www.website.com</a:t>
            </a:r>
            <a:r>
              <a:rPr lang="en-US" sz="2200" dirty="0">
                <a:solidFill>
                  <a:srgbClr val="00B050"/>
                </a:solidFill>
              </a:rPr>
              <a:t>/api/cheese/cheesecake</a:t>
            </a:r>
            <a:r>
              <a:rPr lang="en-US" sz="2200" dirty="0">
                <a:solidFill>
                  <a:srgbClr val="7030A0"/>
                </a:solidFill>
              </a:rPr>
              <a:t>?color=yellow&amp;form=circular</a:t>
            </a:r>
          </a:p>
        </p:txBody>
      </p:sp>
      <p:sp>
        <p:nvSpPr>
          <p:cNvPr id="9" name="TextBox 8">
            <a:extLst>
              <a:ext uri="{FF2B5EF4-FFF2-40B4-BE49-F238E27FC236}">
                <a16:creationId xmlns:a16="http://schemas.microsoft.com/office/drawing/2014/main" id="{DEB83A42-897F-44E7-8B56-F22912E69EDE}"/>
              </a:ext>
            </a:extLst>
          </p:cNvPr>
          <p:cNvSpPr txBox="1"/>
          <p:nvPr/>
        </p:nvSpPr>
        <p:spPr>
          <a:xfrm>
            <a:off x="636105" y="3870751"/>
            <a:ext cx="11195682" cy="430887"/>
          </a:xfrm>
          <a:prstGeom prst="rect">
            <a:avLst/>
          </a:prstGeom>
          <a:noFill/>
        </p:spPr>
        <p:txBody>
          <a:bodyPr wrap="square" rtlCol="0">
            <a:spAutoFit/>
          </a:bodyPr>
          <a:lstStyle/>
          <a:p>
            <a:r>
              <a:rPr lang="en-US" sz="2200" dirty="0"/>
              <a:t>https://www.website.com/api/cheese/cheesecake?color=yellow&amp;form=circular</a:t>
            </a:r>
          </a:p>
        </p:txBody>
      </p:sp>
      <p:sp>
        <p:nvSpPr>
          <p:cNvPr id="7" name="TextBox 6">
            <a:extLst>
              <a:ext uri="{FF2B5EF4-FFF2-40B4-BE49-F238E27FC236}">
                <a16:creationId xmlns:a16="http://schemas.microsoft.com/office/drawing/2014/main" id="{3B778683-7D6D-48CF-8F7D-A8F80C82BD1D}"/>
              </a:ext>
            </a:extLst>
          </p:cNvPr>
          <p:cNvSpPr txBox="1"/>
          <p:nvPr/>
        </p:nvSpPr>
        <p:spPr>
          <a:xfrm>
            <a:off x="510209" y="3172677"/>
            <a:ext cx="1198085" cy="707886"/>
          </a:xfrm>
          <a:prstGeom prst="rect">
            <a:avLst/>
          </a:prstGeom>
          <a:noFill/>
        </p:spPr>
        <p:txBody>
          <a:bodyPr wrap="none" rtlCol="0">
            <a:spAutoFit/>
          </a:bodyPr>
          <a:lstStyle/>
          <a:p>
            <a:r>
              <a:rPr lang="en-US" sz="2000" dirty="0">
                <a:solidFill>
                  <a:srgbClr val="00B0F0"/>
                </a:solidFill>
              </a:rPr>
              <a:t>Protocol/</a:t>
            </a:r>
          </a:p>
          <a:p>
            <a:r>
              <a:rPr lang="en-US" sz="2000" dirty="0">
                <a:solidFill>
                  <a:srgbClr val="00B0F0"/>
                </a:solidFill>
              </a:rPr>
              <a:t>scheme</a:t>
            </a:r>
          </a:p>
        </p:txBody>
      </p:sp>
      <p:sp>
        <p:nvSpPr>
          <p:cNvPr id="10" name="TextBox 9">
            <a:extLst>
              <a:ext uri="{FF2B5EF4-FFF2-40B4-BE49-F238E27FC236}">
                <a16:creationId xmlns:a16="http://schemas.microsoft.com/office/drawing/2014/main" id="{7616B1C8-C12C-40E1-B447-F9645EC65D63}"/>
              </a:ext>
            </a:extLst>
          </p:cNvPr>
          <p:cNvSpPr txBox="1"/>
          <p:nvPr/>
        </p:nvSpPr>
        <p:spPr>
          <a:xfrm>
            <a:off x="2603418" y="3326565"/>
            <a:ext cx="1050288" cy="400110"/>
          </a:xfrm>
          <a:prstGeom prst="rect">
            <a:avLst/>
          </a:prstGeom>
          <a:noFill/>
        </p:spPr>
        <p:txBody>
          <a:bodyPr wrap="none" rtlCol="0">
            <a:spAutoFit/>
          </a:bodyPr>
          <a:lstStyle/>
          <a:p>
            <a:r>
              <a:rPr lang="en-US" sz="2000" dirty="0">
                <a:solidFill>
                  <a:srgbClr val="FF0000"/>
                </a:solidFill>
              </a:rPr>
              <a:t>Domain</a:t>
            </a:r>
          </a:p>
        </p:txBody>
      </p:sp>
      <p:sp>
        <p:nvSpPr>
          <p:cNvPr id="11" name="TextBox 10">
            <a:extLst>
              <a:ext uri="{FF2B5EF4-FFF2-40B4-BE49-F238E27FC236}">
                <a16:creationId xmlns:a16="http://schemas.microsoft.com/office/drawing/2014/main" id="{FA0BBF45-CC83-4109-864B-13D0E7525238}"/>
              </a:ext>
            </a:extLst>
          </p:cNvPr>
          <p:cNvSpPr txBox="1"/>
          <p:nvPr/>
        </p:nvSpPr>
        <p:spPr>
          <a:xfrm>
            <a:off x="5550233" y="3375580"/>
            <a:ext cx="683713" cy="400110"/>
          </a:xfrm>
          <a:prstGeom prst="rect">
            <a:avLst/>
          </a:prstGeom>
          <a:noFill/>
        </p:spPr>
        <p:txBody>
          <a:bodyPr wrap="none" rtlCol="0">
            <a:spAutoFit/>
          </a:bodyPr>
          <a:lstStyle/>
          <a:p>
            <a:r>
              <a:rPr lang="en-US" sz="2000" dirty="0">
                <a:solidFill>
                  <a:srgbClr val="00B050"/>
                </a:solidFill>
              </a:rPr>
              <a:t>Path</a:t>
            </a:r>
          </a:p>
        </p:txBody>
      </p:sp>
      <p:sp>
        <p:nvSpPr>
          <p:cNvPr id="12" name="TextBox 11">
            <a:extLst>
              <a:ext uri="{FF2B5EF4-FFF2-40B4-BE49-F238E27FC236}">
                <a16:creationId xmlns:a16="http://schemas.microsoft.com/office/drawing/2014/main" id="{35D58974-4246-42CE-BD68-EC7EA34E41D1}"/>
              </a:ext>
            </a:extLst>
          </p:cNvPr>
          <p:cNvSpPr txBox="1"/>
          <p:nvPr/>
        </p:nvSpPr>
        <p:spPr>
          <a:xfrm>
            <a:off x="9156412" y="3320310"/>
            <a:ext cx="864339" cy="400110"/>
          </a:xfrm>
          <a:prstGeom prst="rect">
            <a:avLst/>
          </a:prstGeom>
          <a:noFill/>
        </p:spPr>
        <p:txBody>
          <a:bodyPr wrap="none" rtlCol="0">
            <a:spAutoFit/>
          </a:bodyPr>
          <a:lstStyle/>
          <a:p>
            <a:r>
              <a:rPr lang="en-US" sz="2000" dirty="0">
                <a:solidFill>
                  <a:srgbClr val="7030A0"/>
                </a:solidFill>
              </a:rPr>
              <a:t>Query</a:t>
            </a:r>
          </a:p>
        </p:txBody>
      </p:sp>
      <p:cxnSp>
        <p:nvCxnSpPr>
          <p:cNvPr id="24" name="Straight Connector 23">
            <a:extLst>
              <a:ext uri="{FF2B5EF4-FFF2-40B4-BE49-F238E27FC236}">
                <a16:creationId xmlns:a16="http://schemas.microsoft.com/office/drawing/2014/main" id="{30111746-4FDE-4C58-834D-B6D6E629D88A}"/>
              </a:ext>
            </a:extLst>
          </p:cNvPr>
          <p:cNvCxnSpPr>
            <a:cxnSpLocks/>
          </p:cNvCxnSpPr>
          <p:nvPr/>
        </p:nvCxnSpPr>
        <p:spPr>
          <a:xfrm>
            <a:off x="7739424" y="4298939"/>
            <a:ext cx="150608"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1082738-4659-40EF-8BCF-77D30CDF2E80}"/>
              </a:ext>
            </a:extLst>
          </p:cNvPr>
          <p:cNvCxnSpPr>
            <a:cxnSpLocks/>
          </p:cNvCxnSpPr>
          <p:nvPr/>
        </p:nvCxnSpPr>
        <p:spPr>
          <a:xfrm>
            <a:off x="9554881" y="4316260"/>
            <a:ext cx="28804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D8672101-ED74-4543-86F9-5B5B0D6037C2}"/>
              </a:ext>
            </a:extLst>
          </p:cNvPr>
          <p:cNvSpPr txBox="1"/>
          <p:nvPr/>
        </p:nvSpPr>
        <p:spPr>
          <a:xfrm>
            <a:off x="7659076" y="4387504"/>
            <a:ext cx="311304" cy="369332"/>
          </a:xfrm>
          <a:prstGeom prst="rect">
            <a:avLst/>
          </a:prstGeom>
          <a:noFill/>
        </p:spPr>
        <p:txBody>
          <a:bodyPr wrap="none" rtlCol="0">
            <a:spAutoFit/>
          </a:bodyPr>
          <a:lstStyle/>
          <a:p>
            <a:r>
              <a:rPr lang="en-US" dirty="0"/>
              <a:t>1</a:t>
            </a:r>
          </a:p>
        </p:txBody>
      </p:sp>
      <p:sp>
        <p:nvSpPr>
          <p:cNvPr id="27" name="TextBox 26">
            <a:extLst>
              <a:ext uri="{FF2B5EF4-FFF2-40B4-BE49-F238E27FC236}">
                <a16:creationId xmlns:a16="http://schemas.microsoft.com/office/drawing/2014/main" id="{360C01F4-9839-4918-925F-C8EDC3F3E501}"/>
              </a:ext>
            </a:extLst>
          </p:cNvPr>
          <p:cNvSpPr txBox="1"/>
          <p:nvPr/>
        </p:nvSpPr>
        <p:spPr>
          <a:xfrm>
            <a:off x="9543250" y="4326151"/>
            <a:ext cx="311304" cy="369332"/>
          </a:xfrm>
          <a:prstGeom prst="rect">
            <a:avLst/>
          </a:prstGeom>
          <a:noFill/>
        </p:spPr>
        <p:txBody>
          <a:bodyPr wrap="none" rtlCol="0">
            <a:spAutoFit/>
          </a:bodyPr>
          <a:lstStyle/>
          <a:p>
            <a:r>
              <a:rPr lang="en-US" dirty="0"/>
              <a:t>n</a:t>
            </a:r>
          </a:p>
        </p:txBody>
      </p:sp>
    </p:spTree>
    <p:extLst>
      <p:ext uri="{BB962C8B-B14F-4D97-AF65-F5344CB8AC3E}">
        <p14:creationId xmlns:p14="http://schemas.microsoft.com/office/powerpoint/2010/main" val="3420985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0" presetClass="exit" presetSubtype="0" fill="hold" grpId="0" nodeType="withEffect">
                                  <p:stCondLst>
                                    <p:cond delay="0"/>
                                  </p:stCondLst>
                                  <p:childTnLst>
                                    <p:animEffect transition="out" filter="fade">
                                      <p:cBhvr>
                                        <p:cTn id="8" dur="10"/>
                                        <p:tgtEl>
                                          <p:spTgt spid="9"/>
                                        </p:tgtEl>
                                      </p:cBhvr>
                                    </p:animEffect>
                                    <p:set>
                                      <p:cBhvr>
                                        <p:cTn id="9" dur="1" fill="hold">
                                          <p:stCondLst>
                                            <p:cond delay="9"/>
                                          </p:stCondLst>
                                        </p:cTn>
                                        <p:tgtEl>
                                          <p:spTgt spid="9"/>
                                        </p:tgtEl>
                                        <p:attrNameLst>
                                          <p:attrName>style.visibility</p:attrName>
                                        </p:attrNameLst>
                                      </p:cBhvr>
                                      <p:to>
                                        <p:strVal val="hidden"/>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2"/>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24"/>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26"/>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25"/>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7" grpId="0"/>
      <p:bldP spid="10" grpId="0"/>
      <p:bldP spid="11" grpId="0"/>
      <p:bldP spid="12" grpId="0"/>
      <p:bldP spid="26" grpId="0"/>
      <p:bldP spid="2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F53533D-F3BF-4A7C-BEB2-A61A1869C8EB}"/>
              </a:ext>
            </a:extLst>
          </p:cNvPr>
          <p:cNvSpPr>
            <a:spLocks noGrp="1"/>
          </p:cNvSpPr>
          <p:nvPr>
            <p:ph type="title"/>
          </p:nvPr>
        </p:nvSpPr>
        <p:spPr/>
        <p:txBody>
          <a:bodyPr/>
          <a:lstStyle/>
          <a:p>
            <a:r>
              <a:rPr lang="de-DE" dirty="0" err="1"/>
              <a:t>What</a:t>
            </a:r>
            <a:r>
              <a:rPr lang="de-DE" dirty="0"/>
              <a:t> </a:t>
            </a:r>
            <a:r>
              <a:rPr lang="de-DE" dirty="0" err="1"/>
              <a:t>is</a:t>
            </a:r>
            <a:r>
              <a:rPr lang="de-DE" dirty="0"/>
              <a:t> an URL</a:t>
            </a:r>
          </a:p>
        </p:txBody>
      </p:sp>
      <p:sp>
        <p:nvSpPr>
          <p:cNvPr id="7" name="TextBox 6">
            <a:extLst>
              <a:ext uri="{FF2B5EF4-FFF2-40B4-BE49-F238E27FC236}">
                <a16:creationId xmlns:a16="http://schemas.microsoft.com/office/drawing/2014/main" id="{3B778683-7D6D-48CF-8F7D-A8F80C82BD1D}"/>
              </a:ext>
            </a:extLst>
          </p:cNvPr>
          <p:cNvSpPr txBox="1"/>
          <p:nvPr/>
        </p:nvSpPr>
        <p:spPr>
          <a:xfrm>
            <a:off x="901675" y="2667890"/>
            <a:ext cx="1100301" cy="400110"/>
          </a:xfrm>
          <a:prstGeom prst="rect">
            <a:avLst/>
          </a:prstGeom>
          <a:noFill/>
        </p:spPr>
        <p:txBody>
          <a:bodyPr wrap="none" rtlCol="0">
            <a:spAutoFit/>
          </a:bodyPr>
          <a:lstStyle/>
          <a:p>
            <a:r>
              <a:rPr lang="en-US" sz="2000" dirty="0">
                <a:solidFill>
                  <a:srgbClr val="00B0F0"/>
                </a:solidFill>
              </a:rPr>
              <a:t>Protocol</a:t>
            </a:r>
          </a:p>
        </p:txBody>
      </p:sp>
      <p:sp>
        <p:nvSpPr>
          <p:cNvPr id="10" name="TextBox 9">
            <a:extLst>
              <a:ext uri="{FF2B5EF4-FFF2-40B4-BE49-F238E27FC236}">
                <a16:creationId xmlns:a16="http://schemas.microsoft.com/office/drawing/2014/main" id="{7616B1C8-C12C-40E1-B447-F9645EC65D63}"/>
              </a:ext>
            </a:extLst>
          </p:cNvPr>
          <p:cNvSpPr txBox="1"/>
          <p:nvPr/>
        </p:nvSpPr>
        <p:spPr>
          <a:xfrm>
            <a:off x="3324291" y="2664810"/>
            <a:ext cx="1050288" cy="400110"/>
          </a:xfrm>
          <a:prstGeom prst="rect">
            <a:avLst/>
          </a:prstGeom>
          <a:noFill/>
        </p:spPr>
        <p:txBody>
          <a:bodyPr wrap="none" rtlCol="0">
            <a:spAutoFit/>
          </a:bodyPr>
          <a:lstStyle/>
          <a:p>
            <a:r>
              <a:rPr lang="en-US" sz="2000" dirty="0">
                <a:solidFill>
                  <a:srgbClr val="FF0000"/>
                </a:solidFill>
              </a:rPr>
              <a:t>Domain</a:t>
            </a:r>
          </a:p>
        </p:txBody>
      </p:sp>
      <p:sp>
        <p:nvSpPr>
          <p:cNvPr id="12" name="TextBox 11">
            <a:extLst>
              <a:ext uri="{FF2B5EF4-FFF2-40B4-BE49-F238E27FC236}">
                <a16:creationId xmlns:a16="http://schemas.microsoft.com/office/drawing/2014/main" id="{35D58974-4246-42CE-BD68-EC7EA34E41D1}"/>
              </a:ext>
            </a:extLst>
          </p:cNvPr>
          <p:cNvSpPr txBox="1"/>
          <p:nvPr/>
        </p:nvSpPr>
        <p:spPr>
          <a:xfrm>
            <a:off x="7979793" y="2664810"/>
            <a:ext cx="864339" cy="400110"/>
          </a:xfrm>
          <a:prstGeom prst="rect">
            <a:avLst/>
          </a:prstGeom>
          <a:noFill/>
        </p:spPr>
        <p:txBody>
          <a:bodyPr wrap="none" rtlCol="0">
            <a:spAutoFit/>
          </a:bodyPr>
          <a:lstStyle/>
          <a:p>
            <a:r>
              <a:rPr lang="en-US" sz="2000" dirty="0">
                <a:solidFill>
                  <a:srgbClr val="7030A0"/>
                </a:solidFill>
              </a:rPr>
              <a:t>Query</a:t>
            </a:r>
          </a:p>
        </p:txBody>
      </p:sp>
      <p:sp>
        <p:nvSpPr>
          <p:cNvPr id="5" name="TextBox 4">
            <a:extLst>
              <a:ext uri="{FF2B5EF4-FFF2-40B4-BE49-F238E27FC236}">
                <a16:creationId xmlns:a16="http://schemas.microsoft.com/office/drawing/2014/main" id="{71A9858C-4009-415E-E47D-29DD545B88E4}"/>
              </a:ext>
            </a:extLst>
          </p:cNvPr>
          <p:cNvSpPr txBox="1"/>
          <p:nvPr/>
        </p:nvSpPr>
        <p:spPr>
          <a:xfrm>
            <a:off x="660903" y="3167390"/>
            <a:ext cx="11027121" cy="584775"/>
          </a:xfrm>
          <a:prstGeom prst="rect">
            <a:avLst/>
          </a:prstGeom>
          <a:noFill/>
        </p:spPr>
        <p:txBody>
          <a:bodyPr wrap="square">
            <a:spAutoFit/>
          </a:bodyPr>
          <a:lstStyle/>
          <a:p>
            <a:r>
              <a:rPr lang="en-US" sz="3200" dirty="0">
                <a:solidFill>
                  <a:srgbClr val="00B0F0"/>
                </a:solidFill>
              </a:rPr>
              <a:t>https://</a:t>
            </a:r>
            <a:r>
              <a:rPr lang="en-US" sz="3200" dirty="0">
                <a:solidFill>
                  <a:srgbClr val="FF0000"/>
                </a:solidFill>
              </a:rPr>
              <a:t>api.genderize.io</a:t>
            </a:r>
            <a:r>
              <a:rPr lang="en-US" sz="3200" dirty="0">
                <a:solidFill>
                  <a:srgbClr val="7030A0"/>
                </a:solidFill>
              </a:rPr>
              <a:t>?name=anna&amp;country_id=DE</a:t>
            </a:r>
          </a:p>
        </p:txBody>
      </p:sp>
      <p:cxnSp>
        <p:nvCxnSpPr>
          <p:cNvPr id="4" name="Straight Connector 3">
            <a:extLst>
              <a:ext uri="{FF2B5EF4-FFF2-40B4-BE49-F238E27FC236}">
                <a16:creationId xmlns:a16="http://schemas.microsoft.com/office/drawing/2014/main" id="{1C881871-48C0-B3EB-8D93-68E9F087215F}"/>
              </a:ext>
            </a:extLst>
          </p:cNvPr>
          <p:cNvCxnSpPr>
            <a:cxnSpLocks/>
          </p:cNvCxnSpPr>
          <p:nvPr/>
        </p:nvCxnSpPr>
        <p:spPr>
          <a:xfrm>
            <a:off x="5356100" y="3770814"/>
            <a:ext cx="269007"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6446582-D8C8-A4C6-BB72-1E179B55525D}"/>
              </a:ext>
            </a:extLst>
          </p:cNvPr>
          <p:cNvCxnSpPr>
            <a:cxnSpLocks/>
          </p:cNvCxnSpPr>
          <p:nvPr/>
        </p:nvCxnSpPr>
        <p:spPr>
          <a:xfrm>
            <a:off x="8088686" y="3770814"/>
            <a:ext cx="269007"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3710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FFCAD-4A24-2961-3302-3ABB6CDFBB56}"/>
              </a:ext>
            </a:extLst>
          </p:cNvPr>
          <p:cNvSpPr>
            <a:spLocks noGrp="1"/>
          </p:cNvSpPr>
          <p:nvPr>
            <p:ph type="title"/>
          </p:nvPr>
        </p:nvSpPr>
        <p:spPr/>
        <p:txBody>
          <a:bodyPr/>
          <a:lstStyle/>
          <a:p>
            <a:r>
              <a:rPr lang="de-DE" dirty="0" err="1"/>
              <a:t>How</a:t>
            </a:r>
            <a:r>
              <a:rPr lang="de-DE" dirty="0"/>
              <a:t> do </a:t>
            </a:r>
            <a:r>
              <a:rPr lang="de-DE" dirty="0" err="1"/>
              <a:t>we</a:t>
            </a:r>
            <a:r>
              <a:rPr lang="de-DE" dirty="0"/>
              <a:t> </a:t>
            </a:r>
            <a:r>
              <a:rPr lang="de-DE" dirty="0" err="1"/>
              <a:t>know</a:t>
            </a:r>
            <a:r>
              <a:rPr lang="de-DE" dirty="0"/>
              <a:t> </a:t>
            </a:r>
            <a:r>
              <a:rPr lang="de-DE" dirty="0" err="1"/>
              <a:t>which</a:t>
            </a:r>
            <a:r>
              <a:rPr lang="de-DE" dirty="0"/>
              <a:t> </a:t>
            </a:r>
            <a:r>
              <a:rPr lang="en-US" dirty="0"/>
              <a:t>queries to use</a:t>
            </a:r>
            <a:r>
              <a:rPr lang="de-DE" dirty="0"/>
              <a:t>?</a:t>
            </a:r>
            <a:endParaRPr lang="en-US" dirty="0"/>
          </a:p>
        </p:txBody>
      </p:sp>
      <p:sp>
        <p:nvSpPr>
          <p:cNvPr id="3" name="Content Placeholder 2">
            <a:extLst>
              <a:ext uri="{FF2B5EF4-FFF2-40B4-BE49-F238E27FC236}">
                <a16:creationId xmlns:a16="http://schemas.microsoft.com/office/drawing/2014/main" id="{0331B88D-0D81-4544-A6DF-573086A9E46C}"/>
              </a:ext>
            </a:extLst>
          </p:cNvPr>
          <p:cNvSpPr>
            <a:spLocks noGrp="1"/>
          </p:cNvSpPr>
          <p:nvPr>
            <p:ph idx="1"/>
          </p:nvPr>
        </p:nvSpPr>
        <p:spPr/>
        <p:txBody>
          <a:bodyPr/>
          <a:lstStyle/>
          <a:p>
            <a:pPr marL="0" indent="0">
              <a:buNone/>
            </a:pPr>
            <a:r>
              <a:rPr lang="en-US" dirty="0"/>
              <a:t>Documentation!</a:t>
            </a:r>
          </a:p>
          <a:p>
            <a:pPr marL="0" indent="0">
              <a:buNone/>
            </a:pPr>
            <a:r>
              <a:rPr lang="en-US" dirty="0"/>
              <a:t>Example: </a:t>
            </a:r>
            <a:r>
              <a:rPr lang="en-US" dirty="0">
                <a:hlinkClick r:id="rId2"/>
              </a:rPr>
              <a:t>https://api.congress.gov/</a:t>
            </a:r>
            <a:r>
              <a:rPr lang="en-US" dirty="0"/>
              <a:t> </a:t>
            </a:r>
          </a:p>
        </p:txBody>
      </p:sp>
    </p:spTree>
    <p:extLst>
      <p:ext uri="{BB962C8B-B14F-4D97-AF65-F5344CB8AC3E}">
        <p14:creationId xmlns:p14="http://schemas.microsoft.com/office/powerpoint/2010/main" val="982367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F53533D-F3BF-4A7C-BEB2-A61A1869C8EB}"/>
              </a:ext>
            </a:extLst>
          </p:cNvPr>
          <p:cNvSpPr>
            <a:spLocks noGrp="1"/>
          </p:cNvSpPr>
          <p:nvPr>
            <p:ph type="title"/>
          </p:nvPr>
        </p:nvSpPr>
        <p:spPr/>
        <p:txBody>
          <a:bodyPr/>
          <a:lstStyle/>
          <a:p>
            <a:r>
              <a:rPr lang="de-DE" dirty="0"/>
              <a:t>API </a:t>
            </a:r>
            <a:r>
              <a:rPr lang="de-DE" dirty="0" err="1"/>
              <a:t>Authentification</a:t>
            </a:r>
            <a:endParaRPr lang="de-DE" dirty="0"/>
          </a:p>
        </p:txBody>
      </p:sp>
      <p:sp>
        <p:nvSpPr>
          <p:cNvPr id="4" name="Content Placeholder 3">
            <a:extLst>
              <a:ext uri="{FF2B5EF4-FFF2-40B4-BE49-F238E27FC236}">
                <a16:creationId xmlns:a16="http://schemas.microsoft.com/office/drawing/2014/main" id="{EE566E69-D003-4535-9E3E-28887CE90FF7}"/>
              </a:ext>
            </a:extLst>
          </p:cNvPr>
          <p:cNvSpPr>
            <a:spLocks noGrp="1"/>
          </p:cNvSpPr>
          <p:nvPr>
            <p:ph idx="1"/>
          </p:nvPr>
        </p:nvSpPr>
        <p:spPr/>
        <p:txBody>
          <a:bodyPr>
            <a:normAutofit/>
          </a:bodyPr>
          <a:lstStyle/>
          <a:p>
            <a:pPr marL="0" indent="0">
              <a:buNone/>
            </a:pPr>
            <a:r>
              <a:rPr lang="en-US" dirty="0"/>
              <a:t>Different forms of authentication.</a:t>
            </a:r>
          </a:p>
          <a:p>
            <a:r>
              <a:rPr lang="en-US" dirty="0"/>
              <a:t>None</a:t>
            </a:r>
          </a:p>
          <a:p>
            <a:r>
              <a:rPr lang="en-US" dirty="0"/>
              <a:t>API key (</a:t>
            </a:r>
            <a:r>
              <a:rPr lang="en-US" dirty="0">
                <a:hlinkClick r:id="rId2"/>
              </a:rPr>
              <a:t>fully open</a:t>
            </a:r>
            <a:r>
              <a:rPr lang="en-US" dirty="0"/>
              <a:t>, </a:t>
            </a:r>
            <a:r>
              <a:rPr lang="en-US" dirty="0">
                <a:hlinkClick r:id="rId3"/>
              </a:rPr>
              <a:t>registration</a:t>
            </a:r>
            <a:r>
              <a:rPr lang="en-US" dirty="0"/>
              <a:t>) </a:t>
            </a:r>
          </a:p>
          <a:p>
            <a:r>
              <a:rPr lang="en-DE" dirty="0"/>
              <a:t>Client</a:t>
            </a:r>
            <a:r>
              <a:rPr lang="en-US" dirty="0"/>
              <a:t> key + secret key (mostly for sensitive or paid data)</a:t>
            </a:r>
          </a:p>
          <a:p>
            <a:r>
              <a:rPr lang="en-US" dirty="0"/>
              <a:t>OAuth2 (most secure, involves separate authentication server)</a:t>
            </a:r>
          </a:p>
        </p:txBody>
      </p:sp>
    </p:spTree>
    <p:extLst>
      <p:ext uri="{BB962C8B-B14F-4D97-AF65-F5344CB8AC3E}">
        <p14:creationId xmlns:p14="http://schemas.microsoft.com/office/powerpoint/2010/main" val="1095076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3C34C76-48A5-7C05-F987-1DAC4B58F98F}"/>
              </a:ext>
            </a:extLst>
          </p:cNvPr>
          <p:cNvSpPr>
            <a:spLocks noGrp="1"/>
          </p:cNvSpPr>
          <p:nvPr>
            <p:ph type="ctrTitle"/>
          </p:nvPr>
        </p:nvSpPr>
        <p:spPr/>
        <p:txBody>
          <a:bodyPr>
            <a:normAutofit/>
          </a:bodyPr>
          <a:lstStyle/>
          <a:p>
            <a:r>
              <a:rPr lang="de-DE" dirty="0" err="1">
                <a:latin typeface="Tahoma" panose="020B0604030504040204" pitchFamily="34" charset="0"/>
                <a:ea typeface="Tahoma" panose="020B0604030504040204" pitchFamily="34" charset="0"/>
                <a:cs typeface="Tahoma" panose="020B0604030504040204" pitchFamily="34" charset="0"/>
              </a:rPr>
              <a:t>What</a:t>
            </a:r>
            <a:r>
              <a:rPr lang="de-DE" dirty="0">
                <a:latin typeface="Tahoma" panose="020B0604030504040204" pitchFamily="34" charset="0"/>
                <a:ea typeface="Tahoma" panose="020B0604030504040204" pitchFamily="34" charset="0"/>
                <a:cs typeface="Tahoma" panose="020B0604030504040204" pitchFamily="34" charset="0"/>
              </a:rPr>
              <a:t> </a:t>
            </a:r>
            <a:r>
              <a:rPr lang="de-DE" dirty="0" err="1">
                <a:latin typeface="Tahoma" panose="020B0604030504040204" pitchFamily="34" charset="0"/>
                <a:ea typeface="Tahoma" panose="020B0604030504040204" pitchFamily="34" charset="0"/>
                <a:cs typeface="Tahoma" panose="020B0604030504040204" pitchFamily="34" charset="0"/>
              </a:rPr>
              <a:t>is</a:t>
            </a:r>
            <a:r>
              <a:rPr lang="de-DE" dirty="0">
                <a:latin typeface="Tahoma" panose="020B0604030504040204" pitchFamily="34" charset="0"/>
                <a:ea typeface="Tahoma" panose="020B0604030504040204" pitchFamily="34" charset="0"/>
                <a:cs typeface="Tahoma" panose="020B0604030504040204" pitchFamily="34" charset="0"/>
              </a:rPr>
              <a:t> digital </a:t>
            </a:r>
            <a:r>
              <a:rPr lang="de-DE" dirty="0" err="1">
                <a:latin typeface="Tahoma" panose="020B0604030504040204" pitchFamily="34" charset="0"/>
                <a:ea typeface="Tahoma" panose="020B0604030504040204" pitchFamily="34" charset="0"/>
                <a:cs typeface="Tahoma" panose="020B0604030504040204" pitchFamily="34" charset="0"/>
              </a:rPr>
              <a:t>trace</a:t>
            </a:r>
            <a:r>
              <a:rPr lang="de-DE" dirty="0">
                <a:latin typeface="Tahoma" panose="020B0604030504040204" pitchFamily="34" charset="0"/>
                <a:ea typeface="Tahoma" panose="020B0604030504040204" pitchFamily="34" charset="0"/>
                <a:cs typeface="Tahoma" panose="020B0604030504040204" pitchFamily="34" charset="0"/>
              </a:rPr>
              <a:t> </a:t>
            </a:r>
            <a:r>
              <a:rPr lang="de-DE" dirty="0" err="1">
                <a:latin typeface="Tahoma" panose="020B0604030504040204" pitchFamily="34" charset="0"/>
                <a:ea typeface="Tahoma" panose="020B0604030504040204" pitchFamily="34" charset="0"/>
                <a:cs typeface="Tahoma" panose="020B0604030504040204" pitchFamily="34" charset="0"/>
              </a:rPr>
              <a:t>data</a:t>
            </a:r>
            <a:r>
              <a:rPr lang="de-DE" dirty="0">
                <a:latin typeface="Tahoma" panose="020B0604030504040204" pitchFamily="34" charset="0"/>
                <a:ea typeface="Tahoma" panose="020B0604030504040204" pitchFamily="34" charset="0"/>
                <a:cs typeface="Tahoma" panose="020B0604030504040204" pitchFamily="34" charset="0"/>
              </a:rPr>
              <a:t> and </a:t>
            </a:r>
            <a:r>
              <a:rPr lang="de-DE" dirty="0" err="1">
                <a:latin typeface="Tahoma" panose="020B0604030504040204" pitchFamily="34" charset="0"/>
                <a:ea typeface="Tahoma" panose="020B0604030504040204" pitchFamily="34" charset="0"/>
                <a:cs typeface="Tahoma" panose="020B0604030504040204" pitchFamily="34" charset="0"/>
              </a:rPr>
              <a:t>how</a:t>
            </a:r>
            <a:r>
              <a:rPr lang="de-DE" dirty="0">
                <a:latin typeface="Tahoma" panose="020B0604030504040204" pitchFamily="34" charset="0"/>
                <a:ea typeface="Tahoma" panose="020B0604030504040204" pitchFamily="34" charset="0"/>
                <a:cs typeface="Tahoma" panose="020B0604030504040204" pitchFamily="34" charset="0"/>
              </a:rPr>
              <a:t> do </a:t>
            </a:r>
            <a:r>
              <a:rPr lang="de-DE" dirty="0" err="1">
                <a:latin typeface="Tahoma" panose="020B0604030504040204" pitchFamily="34" charset="0"/>
                <a:ea typeface="Tahoma" panose="020B0604030504040204" pitchFamily="34" charset="0"/>
                <a:cs typeface="Tahoma" panose="020B0604030504040204" pitchFamily="34" charset="0"/>
              </a:rPr>
              <a:t>we</a:t>
            </a:r>
            <a:r>
              <a:rPr lang="de-DE" dirty="0">
                <a:latin typeface="Tahoma" panose="020B0604030504040204" pitchFamily="34" charset="0"/>
                <a:ea typeface="Tahoma" panose="020B0604030504040204" pitchFamily="34" charset="0"/>
                <a:cs typeface="Tahoma" panose="020B0604030504040204" pitchFamily="34" charset="0"/>
              </a:rPr>
              <a:t> </a:t>
            </a:r>
            <a:r>
              <a:rPr lang="de-DE" dirty="0" err="1">
                <a:latin typeface="Tahoma" panose="020B0604030504040204" pitchFamily="34" charset="0"/>
                <a:ea typeface="Tahoma" panose="020B0604030504040204" pitchFamily="34" charset="0"/>
                <a:cs typeface="Tahoma" panose="020B0604030504040204" pitchFamily="34" charset="0"/>
              </a:rPr>
              <a:t>collect</a:t>
            </a:r>
            <a:r>
              <a:rPr lang="de-DE" dirty="0">
                <a:latin typeface="Tahoma" panose="020B0604030504040204" pitchFamily="34" charset="0"/>
                <a:ea typeface="Tahoma" panose="020B0604030504040204" pitchFamily="34" charset="0"/>
                <a:cs typeface="Tahoma" panose="020B0604030504040204" pitchFamily="34" charset="0"/>
              </a:rPr>
              <a:t> </a:t>
            </a:r>
            <a:r>
              <a:rPr lang="de-DE" dirty="0" err="1">
                <a:latin typeface="Tahoma" panose="020B0604030504040204" pitchFamily="34" charset="0"/>
                <a:ea typeface="Tahoma" panose="020B0604030504040204" pitchFamily="34" charset="0"/>
                <a:cs typeface="Tahoma" panose="020B0604030504040204" pitchFamily="34" charset="0"/>
              </a:rPr>
              <a:t>it</a:t>
            </a:r>
            <a:r>
              <a:rPr lang="de-DE" dirty="0">
                <a:latin typeface="Tahoma" panose="020B0604030504040204" pitchFamily="34" charset="0"/>
                <a:ea typeface="Tahoma" panose="020B0604030504040204" pitchFamily="34" charset="0"/>
                <a:cs typeface="Tahoma" panose="020B0604030504040204" pitchFamily="34" charset="0"/>
              </a:rPr>
              <a:t>?</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5" name="Subtitle 4">
            <a:extLst>
              <a:ext uri="{FF2B5EF4-FFF2-40B4-BE49-F238E27FC236}">
                <a16:creationId xmlns:a16="http://schemas.microsoft.com/office/drawing/2014/main" id="{82CA05FB-0161-905E-D574-A1464D308640}"/>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2121982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F53533D-F3BF-4A7C-BEB2-A61A1869C8EB}"/>
              </a:ext>
            </a:extLst>
          </p:cNvPr>
          <p:cNvSpPr>
            <a:spLocks noGrp="1"/>
          </p:cNvSpPr>
          <p:nvPr>
            <p:ph type="title"/>
          </p:nvPr>
        </p:nvSpPr>
        <p:spPr/>
        <p:txBody>
          <a:bodyPr/>
          <a:lstStyle/>
          <a:p>
            <a:r>
              <a:rPr lang="de-DE" dirty="0"/>
              <a:t>API </a:t>
            </a:r>
            <a:r>
              <a:rPr lang="de-DE" dirty="0" err="1"/>
              <a:t>Authentification</a:t>
            </a:r>
            <a:endParaRPr lang="de-DE" dirty="0"/>
          </a:p>
        </p:txBody>
      </p:sp>
      <p:sp>
        <p:nvSpPr>
          <p:cNvPr id="4" name="Content Placeholder 3">
            <a:extLst>
              <a:ext uri="{FF2B5EF4-FFF2-40B4-BE49-F238E27FC236}">
                <a16:creationId xmlns:a16="http://schemas.microsoft.com/office/drawing/2014/main" id="{EE566E69-D003-4535-9E3E-28887CE90FF7}"/>
              </a:ext>
            </a:extLst>
          </p:cNvPr>
          <p:cNvSpPr>
            <a:spLocks noGrp="1"/>
          </p:cNvSpPr>
          <p:nvPr>
            <p:ph idx="1"/>
          </p:nvPr>
        </p:nvSpPr>
        <p:spPr/>
        <p:txBody>
          <a:bodyPr>
            <a:normAutofit/>
          </a:bodyPr>
          <a:lstStyle/>
          <a:p>
            <a:pPr marL="0" indent="0">
              <a:buNone/>
            </a:pPr>
            <a:r>
              <a:rPr lang="en-US" dirty="0"/>
              <a:t>Do not save your key directly in your script.</a:t>
            </a:r>
          </a:p>
          <a:p>
            <a:pPr marL="0" indent="0">
              <a:buNone/>
            </a:pPr>
            <a:r>
              <a:rPr lang="en-US" dirty="0"/>
              <a:t>Instead you can use environment variables:</a:t>
            </a:r>
          </a:p>
          <a:p>
            <a:pPr marL="0" indent="0">
              <a:buNone/>
            </a:pPr>
            <a:endParaRPr lang="en-US" dirty="0"/>
          </a:p>
          <a:p>
            <a:pPr marL="0" indent="0">
              <a:buNone/>
            </a:pPr>
            <a:r>
              <a:rPr lang="en-US" dirty="0">
                <a:latin typeface="+mj-lt"/>
                <a:cs typeface="Courier New" panose="02070309020205020404" pitchFamily="49" charset="0"/>
              </a:rPr>
              <a:t>Run: </a:t>
            </a:r>
            <a:r>
              <a:rPr lang="en-US" dirty="0" err="1">
                <a:latin typeface="Courier New" panose="02070309020205020404" pitchFamily="49" charset="0"/>
                <a:cs typeface="Courier New" panose="02070309020205020404" pitchFamily="49" charset="0"/>
              </a:rPr>
              <a:t>savefile.edit</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Renviron</a:t>
            </a:r>
            <a:r>
              <a:rPr lang="en-US" dirty="0">
                <a:latin typeface="Courier New" panose="02070309020205020404" pitchFamily="49" charset="0"/>
                <a:cs typeface="Courier New" panose="02070309020205020404" pitchFamily="49" charset="0"/>
              </a:rPr>
              <a:t>")</a:t>
            </a:r>
          </a:p>
          <a:p>
            <a:pPr marL="0" indent="0">
              <a:buNone/>
            </a:pPr>
            <a:r>
              <a:rPr lang="en-US" dirty="0"/>
              <a:t>Write: </a:t>
            </a:r>
            <a:r>
              <a:rPr lang="en-US" dirty="0">
                <a:latin typeface="Courier New" panose="02070309020205020404" pitchFamily="49" charset="0"/>
                <a:cs typeface="Courier New" panose="02070309020205020404" pitchFamily="49" charset="0"/>
              </a:rPr>
              <a:t>"key = [your key]“</a:t>
            </a:r>
          </a:p>
          <a:p>
            <a:pPr marL="0" indent="0">
              <a:buNone/>
            </a:pPr>
            <a:r>
              <a:rPr lang="en-US" dirty="0">
                <a:latin typeface="+mj-lt"/>
                <a:cs typeface="Courier New" panose="02070309020205020404" pitchFamily="49" charset="0"/>
              </a:rPr>
              <a:t>Save and restart R</a:t>
            </a:r>
          </a:p>
          <a:p>
            <a:pPr marL="0" indent="0">
              <a:buNone/>
            </a:pPr>
            <a:r>
              <a:rPr lang="en-US" dirty="0"/>
              <a:t>Run: </a:t>
            </a:r>
            <a:r>
              <a:rPr lang="en-US" dirty="0" err="1">
                <a:latin typeface="Courier New" panose="02070309020205020404" pitchFamily="49" charset="0"/>
                <a:cs typeface="Courier New" panose="02070309020205020404" pitchFamily="49" charset="0"/>
              </a:rPr>
              <a:t>viaSys.getenv</a:t>
            </a:r>
            <a:r>
              <a:rPr lang="en-US" dirty="0">
                <a:latin typeface="Courier New" panose="02070309020205020404" pitchFamily="49" charset="0"/>
                <a:cs typeface="Courier New" panose="02070309020205020404" pitchFamily="49" charset="0"/>
              </a:rPr>
              <a:t>("key")</a:t>
            </a:r>
          </a:p>
        </p:txBody>
      </p:sp>
    </p:spTree>
    <p:extLst>
      <p:ext uri="{BB962C8B-B14F-4D97-AF65-F5344CB8AC3E}">
        <p14:creationId xmlns:p14="http://schemas.microsoft.com/office/powerpoint/2010/main" val="821613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F53533D-F3BF-4A7C-BEB2-A61A1869C8EB}"/>
              </a:ext>
            </a:extLst>
          </p:cNvPr>
          <p:cNvSpPr>
            <a:spLocks noGrp="1"/>
          </p:cNvSpPr>
          <p:nvPr>
            <p:ph type="title"/>
          </p:nvPr>
        </p:nvSpPr>
        <p:spPr/>
        <p:txBody>
          <a:bodyPr/>
          <a:lstStyle/>
          <a:p>
            <a:r>
              <a:rPr lang="de-DE"/>
              <a:t>API call, example with </a:t>
            </a:r>
            <a:r>
              <a:rPr lang="de-DE">
                <a:latin typeface="Courier New" panose="02070309020205020404" pitchFamily="49" charset="0"/>
                <a:cs typeface="Courier New" panose="02070309020205020404" pitchFamily="49" charset="0"/>
              </a:rPr>
              <a:t>httr</a:t>
            </a:r>
            <a:endParaRPr lang="de-DE" dirty="0">
              <a:latin typeface="Courier New" panose="02070309020205020404" pitchFamily="49" charset="0"/>
              <a:cs typeface="Courier New" panose="02070309020205020404" pitchFamily="49" charset="0"/>
            </a:endParaRPr>
          </a:p>
        </p:txBody>
      </p:sp>
      <p:sp>
        <p:nvSpPr>
          <p:cNvPr id="15" name="Content Placeholder 6">
            <a:extLst>
              <a:ext uri="{FF2B5EF4-FFF2-40B4-BE49-F238E27FC236}">
                <a16:creationId xmlns:a16="http://schemas.microsoft.com/office/drawing/2014/main" id="{5CFB4E08-3FC4-78A7-5151-98CC3951865D}"/>
              </a:ext>
            </a:extLst>
          </p:cNvPr>
          <p:cNvSpPr txBox="1">
            <a:spLocks/>
          </p:cNvSpPr>
          <p:nvPr/>
        </p:nvSpPr>
        <p:spPr>
          <a:xfrm>
            <a:off x="838200" y="2414905"/>
            <a:ext cx="11191240" cy="32137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200" dirty="0" err="1">
                <a:latin typeface="Courier New" panose="02070309020205020404" pitchFamily="49" charset="0"/>
                <a:cs typeface="Courier New" panose="02070309020205020404" pitchFamily="49" charset="0"/>
              </a:rPr>
              <a:t>httr_rec</a:t>
            </a:r>
            <a:r>
              <a:rPr lang="en-US" sz="3200" dirty="0">
                <a:latin typeface="Courier New" panose="02070309020205020404" pitchFamily="49" charset="0"/>
                <a:cs typeface="Courier New" panose="02070309020205020404" pitchFamily="49" charset="0"/>
              </a:rPr>
              <a:t> &lt;- GET(</a:t>
            </a:r>
          </a:p>
          <a:p>
            <a:pPr marL="457200" lvl="1" indent="0">
              <a:buFont typeface="Arial" panose="020B0604020202020204" pitchFamily="34" charset="0"/>
              <a:buNone/>
            </a:pPr>
            <a:r>
              <a:rPr lang="en-US" sz="2800" dirty="0">
                <a:latin typeface="Courier New" panose="02070309020205020404" pitchFamily="49" charset="0"/>
                <a:cs typeface="Courier New" panose="02070309020205020404" pitchFamily="49" charset="0"/>
              </a:rPr>
              <a:t>"</a:t>
            </a:r>
            <a:r>
              <a:rPr lang="en-US" sz="2800" dirty="0">
                <a:solidFill>
                  <a:srgbClr val="0070C0"/>
                </a:solidFill>
                <a:latin typeface="Courier New" panose="02070309020205020404" pitchFamily="49" charset="0"/>
                <a:cs typeface="Courier New" panose="02070309020205020404" pitchFamily="49" charset="0"/>
              </a:rPr>
              <a:t>https://</a:t>
            </a:r>
            <a:r>
              <a:rPr lang="en-US" sz="2800" dirty="0">
                <a:solidFill>
                  <a:srgbClr val="FF0000"/>
                </a:solidFill>
                <a:latin typeface="Courier New" panose="02070309020205020404" pitchFamily="49" charset="0"/>
                <a:cs typeface="Courier New" panose="02070309020205020404" pitchFamily="49" charset="0"/>
              </a:rPr>
              <a:t>www.website.com/</a:t>
            </a:r>
            <a:r>
              <a:rPr lang="en-US" sz="2800" dirty="0">
                <a:latin typeface="Courier New" panose="02070309020205020404" pitchFamily="49" charset="0"/>
                <a:cs typeface="Courier New" panose="02070309020205020404" pitchFamily="49" charset="0"/>
              </a:rPr>
              <a:t>",</a:t>
            </a:r>
          </a:p>
          <a:p>
            <a:pPr marL="457200" lvl="1" indent="0">
              <a:buNone/>
            </a:pPr>
            <a:r>
              <a:rPr lang="en-US" sz="2800" dirty="0">
                <a:latin typeface="Courier New" panose="02070309020205020404" pitchFamily="49" charset="0"/>
                <a:cs typeface="Courier New" panose="02070309020205020404" pitchFamily="49" charset="0"/>
              </a:rPr>
              <a:t>path = "</a:t>
            </a:r>
            <a:r>
              <a:rPr lang="en-US" sz="2800" dirty="0" err="1">
                <a:solidFill>
                  <a:srgbClr val="00B050"/>
                </a:solidFill>
                <a:latin typeface="Courier New" panose="02070309020205020404" pitchFamily="49" charset="0"/>
                <a:cs typeface="Courier New" panose="02070309020205020404" pitchFamily="49" charset="0"/>
              </a:rPr>
              <a:t>api</a:t>
            </a:r>
            <a:r>
              <a:rPr lang="en-US" sz="2800" dirty="0">
                <a:solidFill>
                  <a:srgbClr val="00B050"/>
                </a:solidFill>
                <a:latin typeface="Courier New" panose="02070309020205020404" pitchFamily="49" charset="0"/>
                <a:cs typeface="Courier New" panose="02070309020205020404" pitchFamily="49" charset="0"/>
              </a:rPr>
              <a:t>/cheese/cheesecake</a:t>
            </a:r>
            <a:r>
              <a:rPr lang="en-US" sz="2800" dirty="0">
                <a:latin typeface="Courier New" panose="02070309020205020404" pitchFamily="49" charset="0"/>
                <a:cs typeface="Courier New" panose="02070309020205020404" pitchFamily="49" charset="0"/>
              </a:rPr>
              <a:t>", </a:t>
            </a:r>
          </a:p>
          <a:p>
            <a:pPr marL="457200" lvl="1" indent="0">
              <a:buFont typeface="Arial" panose="020B0604020202020204" pitchFamily="34" charset="0"/>
              <a:buNone/>
            </a:pPr>
            <a:r>
              <a:rPr lang="en-US" sz="2800" dirty="0">
                <a:latin typeface="Courier New" panose="02070309020205020404" pitchFamily="49" charset="0"/>
                <a:cs typeface="Courier New" panose="02070309020205020404" pitchFamily="49" charset="0"/>
              </a:rPr>
              <a:t>query = list(</a:t>
            </a:r>
            <a:r>
              <a:rPr lang="en-US" sz="2800" dirty="0">
                <a:solidFill>
                  <a:srgbClr val="7030A0"/>
                </a:solidFill>
                <a:latin typeface="Courier New" panose="02070309020205020404" pitchFamily="49" charset="0"/>
                <a:cs typeface="Courier New" panose="02070309020205020404" pitchFamily="49" charset="0"/>
              </a:rPr>
              <a:t>color = yellow</a:t>
            </a:r>
            <a:r>
              <a:rPr lang="en-US" sz="2800" dirty="0">
                <a:latin typeface="Courier New" panose="02070309020205020404" pitchFamily="49" charset="0"/>
                <a:cs typeface="Courier New" panose="02070309020205020404" pitchFamily="49" charset="0"/>
              </a:rPr>
              <a:t>, </a:t>
            </a:r>
            <a:br>
              <a:rPr lang="en-US" sz="2800" dirty="0">
                <a:latin typeface="Courier New" panose="02070309020205020404" pitchFamily="49" charset="0"/>
                <a:cs typeface="Courier New" panose="02070309020205020404" pitchFamily="49" charset="0"/>
              </a:rPr>
            </a:br>
            <a:r>
              <a:rPr lang="en-US" sz="2800" dirty="0">
                <a:latin typeface="Courier New" panose="02070309020205020404" pitchFamily="49" charset="0"/>
                <a:cs typeface="Courier New" panose="02070309020205020404" pitchFamily="49" charset="0"/>
              </a:rPr>
              <a:t>			 </a:t>
            </a:r>
            <a:r>
              <a:rPr lang="en-US" sz="2800" dirty="0">
                <a:solidFill>
                  <a:srgbClr val="7030A0"/>
                </a:solidFill>
                <a:latin typeface="Courier New" panose="02070309020205020404" pitchFamily="49" charset="0"/>
                <a:cs typeface="Courier New" panose="02070309020205020404" pitchFamily="49" charset="0"/>
              </a:rPr>
              <a:t>form = circular</a:t>
            </a:r>
            <a:r>
              <a:rPr lang="en-US" sz="2800" dirty="0">
                <a:latin typeface="Courier New" panose="02070309020205020404" pitchFamily="49" charset="0"/>
                <a:cs typeface="Courier New" panose="02070309020205020404" pitchFamily="49" charset="0"/>
              </a:rPr>
              <a:t>, </a:t>
            </a:r>
          </a:p>
          <a:p>
            <a:pPr marL="457200" lvl="1" indent="0">
              <a:buNone/>
            </a:pPr>
            <a:r>
              <a:rPr lang="en-US" sz="2800" dirty="0">
                <a:latin typeface="Courier New" panose="02070309020205020404" pitchFamily="49" charset="0"/>
                <a:cs typeface="Courier New" panose="02070309020205020404" pitchFamily="49" charset="0"/>
              </a:rPr>
              <a:t>			 </a:t>
            </a:r>
            <a:r>
              <a:rPr lang="en-US" sz="2800" dirty="0" err="1">
                <a:solidFill>
                  <a:srgbClr val="7030A0"/>
                </a:solidFill>
                <a:latin typeface="Courier New" panose="02070309020205020404" pitchFamily="49" charset="0"/>
                <a:cs typeface="Courier New" panose="02070309020205020404" pitchFamily="49" charset="0"/>
              </a:rPr>
              <a:t>api_key</a:t>
            </a:r>
            <a:r>
              <a:rPr lang="en-US" sz="2800" dirty="0">
                <a:solidFill>
                  <a:srgbClr val="7030A0"/>
                </a:solidFill>
                <a:latin typeface="Courier New" panose="02070309020205020404" pitchFamily="49" charset="0"/>
                <a:cs typeface="Courier New" panose="02070309020205020404" pitchFamily="49" charset="0"/>
              </a:rPr>
              <a:t> = </a:t>
            </a:r>
            <a:r>
              <a:rPr lang="en-US" sz="2800" dirty="0" err="1">
                <a:solidFill>
                  <a:srgbClr val="7030A0"/>
                </a:solidFill>
                <a:latin typeface="Courier New" panose="02070309020205020404" pitchFamily="49" charset="0"/>
                <a:cs typeface="Courier New" panose="02070309020205020404" pitchFamily="49" charset="0"/>
              </a:rPr>
              <a:t>viaSys.getenv</a:t>
            </a:r>
            <a:r>
              <a:rPr lang="en-US" sz="2800" dirty="0">
                <a:solidFill>
                  <a:srgbClr val="7030A0"/>
                </a:solidFill>
                <a:latin typeface="Courier New" panose="02070309020205020404" pitchFamily="49" charset="0"/>
                <a:cs typeface="Courier New" panose="02070309020205020404" pitchFamily="49" charset="0"/>
              </a:rPr>
              <a:t>("key")</a:t>
            </a:r>
            <a:r>
              <a:rPr lang="en-US" sz="2800" dirty="0">
                <a:latin typeface="Courier New" panose="02070309020205020404" pitchFamily="49" charset="0"/>
                <a:cs typeface="Courier New" panose="02070309020205020404" pitchFamily="49" charset="0"/>
              </a:rPr>
              <a:t>))</a:t>
            </a:r>
          </a:p>
        </p:txBody>
      </p:sp>
      <p:sp>
        <p:nvSpPr>
          <p:cNvPr id="16" name="TextBox 15">
            <a:extLst>
              <a:ext uri="{FF2B5EF4-FFF2-40B4-BE49-F238E27FC236}">
                <a16:creationId xmlns:a16="http://schemas.microsoft.com/office/drawing/2014/main" id="{4FD390D8-EB96-151B-5504-9B0D6BED61B2}"/>
              </a:ext>
            </a:extLst>
          </p:cNvPr>
          <p:cNvSpPr txBox="1"/>
          <p:nvPr/>
        </p:nvSpPr>
        <p:spPr>
          <a:xfrm>
            <a:off x="838198" y="1459855"/>
            <a:ext cx="11601449" cy="430887"/>
          </a:xfrm>
          <a:prstGeom prst="rect">
            <a:avLst/>
          </a:prstGeom>
          <a:noFill/>
        </p:spPr>
        <p:txBody>
          <a:bodyPr wrap="square" rtlCol="0">
            <a:spAutoFit/>
          </a:bodyPr>
          <a:lstStyle/>
          <a:p>
            <a:r>
              <a:rPr lang="en-US" sz="2200" dirty="0">
                <a:solidFill>
                  <a:srgbClr val="0070C0"/>
                </a:solidFill>
              </a:rPr>
              <a:t>https://</a:t>
            </a:r>
            <a:r>
              <a:rPr lang="en-US" sz="2200" dirty="0">
                <a:solidFill>
                  <a:srgbClr val="FF0000"/>
                </a:solidFill>
              </a:rPr>
              <a:t>www.website.com/</a:t>
            </a:r>
            <a:r>
              <a:rPr lang="en-US" sz="2200" dirty="0">
                <a:solidFill>
                  <a:srgbClr val="00B050"/>
                </a:solidFill>
              </a:rPr>
              <a:t>api/cheese/cheesecake</a:t>
            </a:r>
            <a:r>
              <a:rPr lang="en-US" sz="2200" dirty="0">
                <a:solidFill>
                  <a:srgbClr val="7030A0"/>
                </a:solidFill>
              </a:rPr>
              <a:t>?color=yellow&amp;form=circular</a:t>
            </a:r>
          </a:p>
        </p:txBody>
      </p:sp>
      <p:sp>
        <p:nvSpPr>
          <p:cNvPr id="17" name="TextBox 16">
            <a:extLst>
              <a:ext uri="{FF2B5EF4-FFF2-40B4-BE49-F238E27FC236}">
                <a16:creationId xmlns:a16="http://schemas.microsoft.com/office/drawing/2014/main" id="{2BA1B543-E6F0-D041-6F76-AB32AE790817}"/>
              </a:ext>
            </a:extLst>
          </p:cNvPr>
          <p:cNvSpPr txBox="1"/>
          <p:nvPr/>
        </p:nvSpPr>
        <p:spPr>
          <a:xfrm>
            <a:off x="838198" y="5763296"/>
            <a:ext cx="8915389" cy="830997"/>
          </a:xfrm>
          <a:prstGeom prst="rect">
            <a:avLst/>
          </a:prstGeom>
          <a:noFill/>
        </p:spPr>
        <p:txBody>
          <a:bodyPr wrap="none" rtlCol="0">
            <a:spAutoFit/>
          </a:bodyPr>
          <a:lstStyle/>
          <a:p>
            <a:r>
              <a:rPr lang="en-US" sz="2400" dirty="0"/>
              <a:t>Note, that in some cases you may want to also supply a header </a:t>
            </a:r>
          </a:p>
          <a:p>
            <a:r>
              <a:rPr lang="en-US" sz="2400" dirty="0"/>
              <a:t>(mostly for authentication), see </a:t>
            </a: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httr</a:t>
            </a: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add_headers</a:t>
            </a:r>
            <a:endParaRPr lang="en-US" sz="2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896598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F53533D-F3BF-4A7C-BEB2-A61A1869C8EB}"/>
              </a:ext>
            </a:extLst>
          </p:cNvPr>
          <p:cNvSpPr>
            <a:spLocks noGrp="1"/>
          </p:cNvSpPr>
          <p:nvPr>
            <p:ph type="title"/>
          </p:nvPr>
        </p:nvSpPr>
        <p:spPr/>
        <p:txBody>
          <a:bodyPr/>
          <a:lstStyle/>
          <a:p>
            <a:r>
              <a:rPr lang="de-DE" dirty="0"/>
              <a:t>API </a:t>
            </a:r>
            <a:r>
              <a:rPr lang="de-DE" dirty="0" err="1"/>
              <a:t>call</a:t>
            </a:r>
            <a:r>
              <a:rPr lang="de-DE" dirty="0"/>
              <a:t>, </a:t>
            </a:r>
            <a:r>
              <a:rPr lang="de-DE" dirty="0" err="1"/>
              <a:t>example</a:t>
            </a:r>
            <a:r>
              <a:rPr lang="de-DE" dirty="0"/>
              <a:t> </a:t>
            </a:r>
            <a:r>
              <a:rPr lang="de-DE" dirty="0" err="1"/>
              <a:t>with</a:t>
            </a:r>
            <a:r>
              <a:rPr lang="de-DE" dirty="0"/>
              <a:t> </a:t>
            </a:r>
            <a:r>
              <a:rPr lang="de-DE" dirty="0" err="1">
                <a:latin typeface="Courier New" panose="02070309020205020404" pitchFamily="49" charset="0"/>
                <a:cs typeface="Courier New" panose="02070309020205020404" pitchFamily="49" charset="0"/>
              </a:rPr>
              <a:t>httr</a:t>
            </a:r>
            <a:endParaRPr lang="de-DE" dirty="0">
              <a:latin typeface="Courier New" panose="02070309020205020404" pitchFamily="49" charset="0"/>
              <a:cs typeface="Courier New" panose="02070309020205020404" pitchFamily="49" charset="0"/>
            </a:endParaRPr>
          </a:p>
        </p:txBody>
      </p:sp>
      <p:sp>
        <p:nvSpPr>
          <p:cNvPr id="7" name="Content Placeholder 6">
            <a:extLst>
              <a:ext uri="{FF2B5EF4-FFF2-40B4-BE49-F238E27FC236}">
                <a16:creationId xmlns:a16="http://schemas.microsoft.com/office/drawing/2014/main" id="{BCDBA61C-E5DB-CE1E-04FD-CEADEF68D080}"/>
              </a:ext>
            </a:extLst>
          </p:cNvPr>
          <p:cNvSpPr>
            <a:spLocks noGrp="1"/>
          </p:cNvSpPr>
          <p:nvPr>
            <p:ph idx="1"/>
          </p:nvPr>
        </p:nvSpPr>
        <p:spPr>
          <a:xfrm>
            <a:off x="838200" y="2414905"/>
            <a:ext cx="11191240" cy="2360295"/>
          </a:xfrm>
        </p:spPr>
        <p:txBody>
          <a:bodyPr>
            <a:normAutofit/>
          </a:bodyPr>
          <a:lstStyle/>
          <a:p>
            <a:pPr marL="0" indent="0">
              <a:buNone/>
            </a:pPr>
            <a:r>
              <a:rPr lang="en-US" sz="3200" dirty="0" err="1">
                <a:latin typeface="Courier New" panose="02070309020205020404" pitchFamily="49" charset="0"/>
                <a:cs typeface="Courier New" panose="02070309020205020404" pitchFamily="49" charset="0"/>
              </a:rPr>
              <a:t>httr_rec</a:t>
            </a:r>
            <a:r>
              <a:rPr lang="en-US" sz="3200" dirty="0">
                <a:latin typeface="Courier New" panose="02070309020205020404" pitchFamily="49" charset="0"/>
                <a:cs typeface="Courier New" panose="02070309020205020404" pitchFamily="49" charset="0"/>
              </a:rPr>
              <a:t> &lt;- GET(</a:t>
            </a:r>
          </a:p>
          <a:p>
            <a:pPr marL="457200" lvl="1" indent="0">
              <a:buNone/>
            </a:pPr>
            <a:r>
              <a:rPr lang="en-US" sz="2800" dirty="0">
                <a:latin typeface="Courier New" panose="02070309020205020404" pitchFamily="49" charset="0"/>
                <a:cs typeface="Courier New" panose="02070309020205020404" pitchFamily="49" charset="0"/>
              </a:rPr>
              <a:t>"</a:t>
            </a:r>
            <a:r>
              <a:rPr lang="en-US" sz="2800" dirty="0">
                <a:solidFill>
                  <a:srgbClr val="0070C0"/>
                </a:solidFill>
                <a:latin typeface="Courier New" panose="02070309020205020404" pitchFamily="49" charset="0"/>
                <a:cs typeface="Courier New" panose="02070309020205020404" pitchFamily="49" charset="0"/>
              </a:rPr>
              <a:t>https://</a:t>
            </a:r>
            <a:r>
              <a:rPr lang="en-US" sz="2800" dirty="0">
                <a:solidFill>
                  <a:srgbClr val="FF0000"/>
                </a:solidFill>
                <a:latin typeface="Courier New" panose="02070309020205020404" pitchFamily="49" charset="0"/>
                <a:cs typeface="Courier New" panose="02070309020205020404" pitchFamily="49" charset="0"/>
              </a:rPr>
              <a:t>www.website.com/</a:t>
            </a:r>
            <a:r>
              <a:rPr lang="en-US" sz="2800" dirty="0">
                <a:solidFill>
                  <a:srgbClr val="00B050"/>
                </a:solidFill>
                <a:latin typeface="Courier New" panose="02070309020205020404" pitchFamily="49" charset="0"/>
                <a:cs typeface="Courier New" panose="02070309020205020404" pitchFamily="49" charset="0"/>
              </a:rPr>
              <a:t>api/cheese/cheesecake</a:t>
            </a:r>
            <a:r>
              <a:rPr lang="en-US" sz="2800" dirty="0">
                <a:latin typeface="Courier New" panose="02070309020205020404" pitchFamily="49" charset="0"/>
                <a:cs typeface="Courier New" panose="02070309020205020404" pitchFamily="49" charset="0"/>
              </a:rPr>
              <a:t>", </a:t>
            </a:r>
          </a:p>
          <a:p>
            <a:pPr marL="457200" lvl="1" indent="0">
              <a:buNone/>
            </a:pPr>
            <a:r>
              <a:rPr lang="en-US" sz="2800" dirty="0">
                <a:latin typeface="Courier New" panose="02070309020205020404" pitchFamily="49" charset="0"/>
                <a:cs typeface="Courier New" panose="02070309020205020404" pitchFamily="49" charset="0"/>
              </a:rPr>
              <a:t>query = list(</a:t>
            </a:r>
            <a:r>
              <a:rPr lang="en-US" sz="2800" dirty="0">
                <a:solidFill>
                  <a:srgbClr val="7030A0"/>
                </a:solidFill>
                <a:latin typeface="Courier New" panose="02070309020205020404" pitchFamily="49" charset="0"/>
                <a:cs typeface="Courier New" panose="02070309020205020404" pitchFamily="49" charset="0"/>
              </a:rPr>
              <a:t>color = yellow</a:t>
            </a:r>
            <a:r>
              <a:rPr lang="en-US" sz="2800" dirty="0">
                <a:latin typeface="Courier New" panose="02070309020205020404" pitchFamily="49" charset="0"/>
                <a:cs typeface="Courier New" panose="02070309020205020404" pitchFamily="49" charset="0"/>
              </a:rPr>
              <a:t>, </a:t>
            </a:r>
            <a:br>
              <a:rPr lang="en-US" sz="2800" dirty="0">
                <a:latin typeface="Courier New" panose="02070309020205020404" pitchFamily="49" charset="0"/>
                <a:cs typeface="Courier New" panose="02070309020205020404" pitchFamily="49" charset="0"/>
              </a:rPr>
            </a:br>
            <a:r>
              <a:rPr lang="en-US" sz="2800" dirty="0">
                <a:latin typeface="Courier New" panose="02070309020205020404" pitchFamily="49" charset="0"/>
                <a:cs typeface="Courier New" panose="02070309020205020404" pitchFamily="49" charset="0"/>
              </a:rPr>
              <a:t>			  </a:t>
            </a:r>
            <a:r>
              <a:rPr lang="en-US" sz="2800" dirty="0">
                <a:solidFill>
                  <a:srgbClr val="7030A0"/>
                </a:solidFill>
                <a:latin typeface="Courier New" panose="02070309020205020404" pitchFamily="49" charset="0"/>
                <a:cs typeface="Courier New" panose="02070309020205020404" pitchFamily="49" charset="0"/>
              </a:rPr>
              <a:t>form = circular</a:t>
            </a:r>
            <a:r>
              <a:rPr lang="en-US" sz="2800" dirty="0">
                <a:latin typeface="Courier New" panose="02070309020205020404" pitchFamily="49" charset="0"/>
                <a:cs typeface="Courier New" panose="02070309020205020404" pitchFamily="49" charset="0"/>
              </a:rPr>
              <a:t>, </a:t>
            </a:r>
          </a:p>
          <a:p>
            <a:pPr marL="457200" lvl="1" indent="0">
              <a:buNone/>
            </a:pPr>
            <a:r>
              <a:rPr lang="en-US" sz="2800" dirty="0">
                <a:latin typeface="Courier New" panose="02070309020205020404" pitchFamily="49" charset="0"/>
                <a:cs typeface="Courier New" panose="02070309020205020404" pitchFamily="49" charset="0"/>
              </a:rPr>
              <a:t>			  </a:t>
            </a:r>
            <a:r>
              <a:rPr lang="en-US" sz="2800" dirty="0" err="1">
                <a:solidFill>
                  <a:srgbClr val="7030A0"/>
                </a:solidFill>
                <a:latin typeface="Courier New" panose="02070309020205020404" pitchFamily="49" charset="0"/>
                <a:cs typeface="Courier New" panose="02070309020205020404" pitchFamily="49" charset="0"/>
              </a:rPr>
              <a:t>api_key</a:t>
            </a:r>
            <a:r>
              <a:rPr lang="en-US" sz="2800" dirty="0">
                <a:solidFill>
                  <a:srgbClr val="7030A0"/>
                </a:solidFill>
                <a:latin typeface="Courier New" panose="02070309020205020404" pitchFamily="49" charset="0"/>
                <a:cs typeface="Courier New" panose="02070309020205020404" pitchFamily="49" charset="0"/>
              </a:rPr>
              <a:t> = </a:t>
            </a:r>
            <a:r>
              <a:rPr lang="en-US" sz="2800" dirty="0" err="1">
                <a:solidFill>
                  <a:srgbClr val="7030A0"/>
                </a:solidFill>
                <a:latin typeface="Courier New" panose="02070309020205020404" pitchFamily="49" charset="0"/>
                <a:cs typeface="Courier New" panose="02070309020205020404" pitchFamily="49" charset="0"/>
              </a:rPr>
              <a:t>viaSys.getenv</a:t>
            </a:r>
            <a:r>
              <a:rPr lang="en-US" sz="2800" dirty="0">
                <a:solidFill>
                  <a:srgbClr val="7030A0"/>
                </a:solidFill>
                <a:latin typeface="Courier New" panose="02070309020205020404" pitchFamily="49" charset="0"/>
                <a:cs typeface="Courier New" panose="02070309020205020404" pitchFamily="49" charset="0"/>
              </a:rPr>
              <a:t>("key")</a:t>
            </a:r>
            <a:r>
              <a:rPr lang="en-US" sz="2800" dirty="0">
                <a:latin typeface="Courier New" panose="02070309020205020404" pitchFamily="49" charset="0"/>
                <a:cs typeface="Courier New" panose="02070309020205020404" pitchFamily="49" charset="0"/>
              </a:rPr>
              <a:t>))</a:t>
            </a:r>
          </a:p>
        </p:txBody>
      </p:sp>
      <p:sp>
        <p:nvSpPr>
          <p:cNvPr id="3" name="TextBox 2">
            <a:extLst>
              <a:ext uri="{FF2B5EF4-FFF2-40B4-BE49-F238E27FC236}">
                <a16:creationId xmlns:a16="http://schemas.microsoft.com/office/drawing/2014/main" id="{BF60B236-E745-4EAE-5EF3-4A705B2D58AE}"/>
              </a:ext>
            </a:extLst>
          </p:cNvPr>
          <p:cNvSpPr txBox="1"/>
          <p:nvPr/>
        </p:nvSpPr>
        <p:spPr>
          <a:xfrm>
            <a:off x="838198" y="1459855"/>
            <a:ext cx="11601449" cy="430887"/>
          </a:xfrm>
          <a:prstGeom prst="rect">
            <a:avLst/>
          </a:prstGeom>
          <a:noFill/>
        </p:spPr>
        <p:txBody>
          <a:bodyPr wrap="square" rtlCol="0">
            <a:spAutoFit/>
          </a:bodyPr>
          <a:lstStyle/>
          <a:p>
            <a:r>
              <a:rPr lang="en-US" sz="2200" dirty="0">
                <a:solidFill>
                  <a:srgbClr val="0070C0"/>
                </a:solidFill>
              </a:rPr>
              <a:t>https://</a:t>
            </a:r>
            <a:r>
              <a:rPr lang="en-US" sz="2200" dirty="0">
                <a:solidFill>
                  <a:srgbClr val="FF0000"/>
                </a:solidFill>
              </a:rPr>
              <a:t>www.website.com/</a:t>
            </a:r>
            <a:r>
              <a:rPr lang="en-US" sz="2200" dirty="0">
                <a:solidFill>
                  <a:srgbClr val="00B050"/>
                </a:solidFill>
              </a:rPr>
              <a:t>api/cheese/cheesecake</a:t>
            </a:r>
            <a:r>
              <a:rPr lang="en-US" sz="2200" dirty="0">
                <a:solidFill>
                  <a:srgbClr val="7030A0"/>
                </a:solidFill>
              </a:rPr>
              <a:t>?color=yellow&amp;form=circular</a:t>
            </a:r>
          </a:p>
        </p:txBody>
      </p:sp>
      <p:sp>
        <p:nvSpPr>
          <p:cNvPr id="5" name="TextBox 4">
            <a:extLst>
              <a:ext uri="{FF2B5EF4-FFF2-40B4-BE49-F238E27FC236}">
                <a16:creationId xmlns:a16="http://schemas.microsoft.com/office/drawing/2014/main" id="{79EAB8BE-01E8-0DB2-39EC-E263E8629C54}"/>
              </a:ext>
            </a:extLst>
          </p:cNvPr>
          <p:cNvSpPr txBox="1"/>
          <p:nvPr/>
        </p:nvSpPr>
        <p:spPr>
          <a:xfrm>
            <a:off x="838198" y="5763296"/>
            <a:ext cx="8915389" cy="830997"/>
          </a:xfrm>
          <a:prstGeom prst="rect">
            <a:avLst/>
          </a:prstGeom>
          <a:noFill/>
        </p:spPr>
        <p:txBody>
          <a:bodyPr wrap="none" rtlCol="0">
            <a:spAutoFit/>
          </a:bodyPr>
          <a:lstStyle/>
          <a:p>
            <a:r>
              <a:rPr lang="en-US" sz="2400" dirty="0"/>
              <a:t>Note, that in some cases you may want to also supply a header </a:t>
            </a:r>
          </a:p>
          <a:p>
            <a:r>
              <a:rPr lang="en-US" sz="2400" dirty="0"/>
              <a:t>(mostly for authentication), see </a:t>
            </a: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httr</a:t>
            </a: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add_headers</a:t>
            </a:r>
            <a:endParaRPr lang="en-US" sz="2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617004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F53533D-F3BF-4A7C-BEB2-A61A1869C8EB}"/>
              </a:ext>
            </a:extLst>
          </p:cNvPr>
          <p:cNvSpPr>
            <a:spLocks noGrp="1"/>
          </p:cNvSpPr>
          <p:nvPr>
            <p:ph type="title"/>
          </p:nvPr>
        </p:nvSpPr>
        <p:spPr/>
        <p:txBody>
          <a:bodyPr/>
          <a:lstStyle/>
          <a:p>
            <a:r>
              <a:rPr lang="de-DE" dirty="0"/>
              <a:t>API Response</a:t>
            </a:r>
            <a:endParaRPr lang="de-DE" dirty="0">
              <a:latin typeface="Courier New" panose="02070309020205020404" pitchFamily="49" charset="0"/>
              <a:cs typeface="Courier New" panose="02070309020205020404" pitchFamily="49" charset="0"/>
            </a:endParaRPr>
          </a:p>
        </p:txBody>
      </p:sp>
      <p:sp>
        <p:nvSpPr>
          <p:cNvPr id="7" name="Content Placeholder 6">
            <a:extLst>
              <a:ext uri="{FF2B5EF4-FFF2-40B4-BE49-F238E27FC236}">
                <a16:creationId xmlns:a16="http://schemas.microsoft.com/office/drawing/2014/main" id="{CD00A22E-C165-8820-0B81-83B0F5026B7F}"/>
              </a:ext>
            </a:extLst>
          </p:cNvPr>
          <p:cNvSpPr>
            <a:spLocks noGrp="1"/>
          </p:cNvSpPr>
          <p:nvPr>
            <p:ph idx="1"/>
          </p:nvPr>
        </p:nvSpPr>
        <p:spPr/>
        <p:txBody>
          <a:bodyPr>
            <a:normAutofit lnSpcReduction="10000"/>
          </a:bodyPr>
          <a:lstStyle/>
          <a:p>
            <a:pPr marL="0" indent="0">
              <a:buNone/>
            </a:pPr>
            <a:endParaRPr lang="en-DE" dirty="0"/>
          </a:p>
          <a:p>
            <a:endParaRPr lang="en-DE" dirty="0"/>
          </a:p>
          <a:p>
            <a:endParaRPr lang="en-DE" dirty="0"/>
          </a:p>
          <a:p>
            <a:pPr marL="0" indent="0">
              <a:buNone/>
            </a:pPr>
            <a:endParaRPr lang="en-DE" dirty="0"/>
          </a:p>
          <a:p>
            <a:r>
              <a:rPr lang="en-US" dirty="0"/>
              <a:t>An HTTP status code (200 is what you want)</a:t>
            </a:r>
          </a:p>
          <a:p>
            <a:r>
              <a:rPr lang="en-US" dirty="0"/>
              <a:t>Headers</a:t>
            </a:r>
          </a:p>
          <a:p>
            <a:r>
              <a:rPr lang="en-US" dirty="0"/>
              <a:t>A body typically consisting of XML, JSON, plain text, HTML, or some kind of binary representation.</a:t>
            </a:r>
          </a:p>
          <a:p>
            <a:pPr marL="0" indent="0">
              <a:buNone/>
            </a:pPr>
            <a:r>
              <a:rPr lang="en-US" dirty="0"/>
              <a:t>	Extract body using </a:t>
            </a:r>
            <a:r>
              <a:rPr lang="en-US" dirty="0">
                <a:latin typeface="Courier New" panose="02070309020205020404" pitchFamily="49" charset="0"/>
                <a:cs typeface="Courier New" panose="02070309020205020404" pitchFamily="49" charset="0"/>
              </a:rPr>
              <a:t>content()</a:t>
            </a:r>
            <a:r>
              <a:rPr lang="en-US" dirty="0"/>
              <a:t> from the </a:t>
            </a:r>
            <a:r>
              <a:rPr lang="en-US" dirty="0" err="1">
                <a:latin typeface="Courier New" panose="02070309020205020404" pitchFamily="49" charset="0"/>
                <a:cs typeface="Courier New" panose="02070309020205020404" pitchFamily="49" charset="0"/>
              </a:rPr>
              <a:t>httr</a:t>
            </a:r>
            <a:r>
              <a:rPr lang="en-US" dirty="0"/>
              <a:t> package</a:t>
            </a:r>
          </a:p>
        </p:txBody>
      </p:sp>
      <p:pic>
        <p:nvPicPr>
          <p:cNvPr id="4" name="Graphic 3">
            <a:extLst>
              <a:ext uri="{FF2B5EF4-FFF2-40B4-BE49-F238E27FC236}">
                <a16:creationId xmlns:a16="http://schemas.microsoft.com/office/drawing/2014/main" id="{AA4E70F1-8C6A-1E8F-E81C-17607552C1C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890962" y="1600200"/>
            <a:ext cx="4410075" cy="1828800"/>
          </a:xfrm>
          <a:prstGeom prst="rect">
            <a:avLst/>
          </a:prstGeom>
        </p:spPr>
      </p:pic>
    </p:spTree>
    <p:extLst>
      <p:ext uri="{BB962C8B-B14F-4D97-AF65-F5344CB8AC3E}">
        <p14:creationId xmlns:p14="http://schemas.microsoft.com/office/powerpoint/2010/main" val="2075828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3">
            <a:extLst>
              <a:ext uri="{FF2B5EF4-FFF2-40B4-BE49-F238E27FC236}">
                <a16:creationId xmlns:a16="http://schemas.microsoft.com/office/drawing/2014/main" id="{4F3A29FA-DC65-8C48-5904-70FC7D11AAFF}"/>
              </a:ext>
            </a:extLst>
          </p:cNvPr>
          <p:cNvSpPr txBox="1">
            <a:spLocks/>
          </p:cNvSpPr>
          <p:nvPr/>
        </p:nvSpPr>
        <p:spPr>
          <a:xfrm>
            <a:off x="839787" y="880203"/>
            <a:ext cx="5157787" cy="82391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dirty="0"/>
          </a:p>
        </p:txBody>
      </p:sp>
      <p:sp>
        <p:nvSpPr>
          <p:cNvPr id="8" name="Title 1">
            <a:extLst>
              <a:ext uri="{FF2B5EF4-FFF2-40B4-BE49-F238E27FC236}">
                <a16:creationId xmlns:a16="http://schemas.microsoft.com/office/drawing/2014/main" id="{4051415A-7868-9195-66EC-99F21C975A0B}"/>
              </a:ext>
            </a:extLst>
          </p:cNvPr>
          <p:cNvSpPr txBox="1">
            <a:spLocks/>
          </p:cNvSpPr>
          <p:nvPr/>
        </p:nvSpPr>
        <p:spPr>
          <a:xfrm>
            <a:off x="839788" y="51617"/>
            <a:ext cx="10515600" cy="823913"/>
          </a:xfrm>
          <a:prstGeom prst="rect">
            <a:avLst/>
          </a:prstGeom>
        </p:spPr>
        <p:txBody>
          <a:bodyPr vert="horz" lIns="91440" tIns="45720" rIns="91440" bIns="45720" rtlCol="0" anchor="b">
            <a:normAutofit fontScale="92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US" dirty="0"/>
          </a:p>
        </p:txBody>
      </p:sp>
      <p:sp>
        <p:nvSpPr>
          <p:cNvPr id="2" name="Title 1">
            <a:extLst>
              <a:ext uri="{FF2B5EF4-FFF2-40B4-BE49-F238E27FC236}">
                <a16:creationId xmlns:a16="http://schemas.microsoft.com/office/drawing/2014/main" id="{53A1D8B0-4825-1E91-D05B-EC2AA1360570}"/>
              </a:ext>
            </a:extLst>
          </p:cNvPr>
          <p:cNvSpPr>
            <a:spLocks noGrp="1"/>
          </p:cNvSpPr>
          <p:nvPr>
            <p:ph type="title"/>
          </p:nvPr>
        </p:nvSpPr>
        <p:spPr/>
        <p:txBody>
          <a:bodyPr/>
          <a:lstStyle/>
          <a:p>
            <a:r>
              <a:rPr lang="en-DE" dirty="0"/>
              <a:t>API – Example</a:t>
            </a:r>
            <a:endParaRPr lang="en-US" dirty="0"/>
          </a:p>
        </p:txBody>
      </p:sp>
      <p:sp>
        <p:nvSpPr>
          <p:cNvPr id="5" name="Content Placeholder 4">
            <a:extLst>
              <a:ext uri="{FF2B5EF4-FFF2-40B4-BE49-F238E27FC236}">
                <a16:creationId xmlns:a16="http://schemas.microsoft.com/office/drawing/2014/main" id="{796D2C0B-FDB9-726D-605B-0A44618F06BD}"/>
              </a:ext>
            </a:extLst>
          </p:cNvPr>
          <p:cNvSpPr>
            <a:spLocks noGrp="1"/>
          </p:cNvSpPr>
          <p:nvPr>
            <p:ph idx="1"/>
          </p:nvPr>
        </p:nvSpPr>
        <p:spPr/>
        <p:txBody>
          <a:bodyPr/>
          <a:lstStyle/>
          <a:p>
            <a:pPr marL="0" indent="0">
              <a:buNone/>
            </a:pPr>
            <a:r>
              <a:rPr lang="en-DE" dirty="0">
                <a:hlinkClick r:id="rId2" action="ppaction://hlinkfile"/>
              </a:rPr>
              <a:t>Example script</a:t>
            </a:r>
            <a:endParaRPr lang="en-DE" dirty="0"/>
          </a:p>
          <a:p>
            <a:pPr marL="0" indent="0">
              <a:buNone/>
            </a:pPr>
            <a:endParaRPr lang="en-DE" dirty="0"/>
          </a:p>
          <a:p>
            <a:pPr marL="0" indent="0">
              <a:buNone/>
            </a:pPr>
            <a:r>
              <a:rPr lang="en-US" dirty="0">
                <a:hlinkClick r:id="rId3"/>
              </a:rPr>
              <a:t>https://api.congress.gov/</a:t>
            </a:r>
            <a:r>
              <a:rPr lang="en-DE" dirty="0"/>
              <a:t> </a:t>
            </a:r>
          </a:p>
          <a:p>
            <a:pPr marL="0" indent="0">
              <a:buNone/>
            </a:pPr>
            <a:endParaRPr lang="en-DE" dirty="0"/>
          </a:p>
          <a:p>
            <a:pPr marL="0" indent="0">
              <a:buNone/>
            </a:pPr>
            <a:r>
              <a:rPr lang="en-DE" dirty="0"/>
              <a:t>API-KEY: </a:t>
            </a:r>
            <a:r>
              <a:rPr lang="en-US" dirty="0">
                <a:hlinkClick r:id="rId4"/>
              </a:rPr>
              <a:t>https://api.congress.gov/sign-up/</a:t>
            </a:r>
            <a:endParaRPr lang="en-DE" dirty="0"/>
          </a:p>
          <a:p>
            <a:pPr marL="0" indent="0">
              <a:buNone/>
            </a:pPr>
            <a:endParaRPr lang="en-DE" dirty="0"/>
          </a:p>
          <a:p>
            <a:pPr marL="0" indent="0">
              <a:buNone/>
            </a:pPr>
            <a:endParaRPr lang="en-US" dirty="0"/>
          </a:p>
        </p:txBody>
      </p:sp>
    </p:spTree>
    <p:extLst>
      <p:ext uri="{BB962C8B-B14F-4D97-AF65-F5344CB8AC3E}">
        <p14:creationId xmlns:p14="http://schemas.microsoft.com/office/powerpoint/2010/main" val="42757177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3">
            <a:extLst>
              <a:ext uri="{FF2B5EF4-FFF2-40B4-BE49-F238E27FC236}">
                <a16:creationId xmlns:a16="http://schemas.microsoft.com/office/drawing/2014/main" id="{4F3A29FA-DC65-8C48-5904-70FC7D11AAFF}"/>
              </a:ext>
            </a:extLst>
          </p:cNvPr>
          <p:cNvSpPr txBox="1">
            <a:spLocks/>
          </p:cNvSpPr>
          <p:nvPr/>
        </p:nvSpPr>
        <p:spPr>
          <a:xfrm>
            <a:off x="839787" y="880203"/>
            <a:ext cx="5157787" cy="82391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dirty="0"/>
          </a:p>
        </p:txBody>
      </p:sp>
      <p:sp>
        <p:nvSpPr>
          <p:cNvPr id="8" name="Title 1">
            <a:extLst>
              <a:ext uri="{FF2B5EF4-FFF2-40B4-BE49-F238E27FC236}">
                <a16:creationId xmlns:a16="http://schemas.microsoft.com/office/drawing/2014/main" id="{4051415A-7868-9195-66EC-99F21C975A0B}"/>
              </a:ext>
            </a:extLst>
          </p:cNvPr>
          <p:cNvSpPr txBox="1">
            <a:spLocks/>
          </p:cNvSpPr>
          <p:nvPr/>
        </p:nvSpPr>
        <p:spPr>
          <a:xfrm>
            <a:off x="839788" y="51617"/>
            <a:ext cx="10515600" cy="823913"/>
          </a:xfrm>
          <a:prstGeom prst="rect">
            <a:avLst/>
          </a:prstGeom>
        </p:spPr>
        <p:txBody>
          <a:bodyPr vert="horz" lIns="91440" tIns="45720" rIns="91440" bIns="45720" rtlCol="0" anchor="b">
            <a:normAutofit fontScale="92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US" dirty="0"/>
          </a:p>
        </p:txBody>
      </p:sp>
      <p:sp>
        <p:nvSpPr>
          <p:cNvPr id="2" name="Title 1">
            <a:extLst>
              <a:ext uri="{FF2B5EF4-FFF2-40B4-BE49-F238E27FC236}">
                <a16:creationId xmlns:a16="http://schemas.microsoft.com/office/drawing/2014/main" id="{53A1D8B0-4825-1E91-D05B-EC2AA1360570}"/>
              </a:ext>
            </a:extLst>
          </p:cNvPr>
          <p:cNvSpPr>
            <a:spLocks noGrp="1"/>
          </p:cNvSpPr>
          <p:nvPr>
            <p:ph type="title"/>
          </p:nvPr>
        </p:nvSpPr>
        <p:spPr/>
        <p:txBody>
          <a:bodyPr/>
          <a:lstStyle/>
          <a:p>
            <a:r>
              <a:rPr lang="en-DE" dirty="0"/>
              <a:t>API – </a:t>
            </a:r>
            <a:r>
              <a:rPr lang="en-US" dirty="0"/>
              <a:t>Task</a:t>
            </a:r>
            <a:r>
              <a:rPr lang="en-DE" dirty="0"/>
              <a:t>s</a:t>
            </a:r>
            <a:endParaRPr lang="en-US" dirty="0"/>
          </a:p>
        </p:txBody>
      </p:sp>
      <p:sp>
        <p:nvSpPr>
          <p:cNvPr id="5" name="Content Placeholder 4">
            <a:extLst>
              <a:ext uri="{FF2B5EF4-FFF2-40B4-BE49-F238E27FC236}">
                <a16:creationId xmlns:a16="http://schemas.microsoft.com/office/drawing/2014/main" id="{796D2C0B-FDB9-726D-605B-0A44618F06BD}"/>
              </a:ext>
            </a:extLst>
          </p:cNvPr>
          <p:cNvSpPr>
            <a:spLocks noGrp="1"/>
          </p:cNvSpPr>
          <p:nvPr>
            <p:ph idx="1"/>
          </p:nvPr>
        </p:nvSpPr>
        <p:spPr>
          <a:xfrm>
            <a:off x="838200" y="1825625"/>
            <a:ext cx="10999304" cy="4351338"/>
          </a:xfrm>
        </p:spPr>
        <p:txBody>
          <a:bodyPr/>
          <a:lstStyle/>
          <a:p>
            <a:pPr marL="0" indent="0" algn="ctr">
              <a:buNone/>
            </a:pPr>
            <a:r>
              <a:rPr lang="en-DE" b="1" dirty="0"/>
              <a:t>/sessions/day2_webdata/</a:t>
            </a:r>
          </a:p>
          <a:p>
            <a:pPr marL="0" indent="0" algn="ctr">
              <a:buNone/>
            </a:pPr>
            <a:endParaRPr lang="en-DE" dirty="0">
              <a:solidFill>
                <a:srgbClr val="FF0000"/>
              </a:solidFill>
            </a:endParaRPr>
          </a:p>
          <a:p>
            <a:pPr marL="0" indent="0" algn="ctr">
              <a:buNone/>
            </a:pPr>
            <a:r>
              <a:rPr lang="en-DE" dirty="0">
                <a:solidFill>
                  <a:srgbClr val="FF0000"/>
                </a:solidFill>
              </a:rPr>
              <a:t>PLEASE ALWAYS COPY THE EXERCISES TO YOUR OWN FOLDER BEFORE OPENING AND CHANGING THEM!</a:t>
            </a:r>
          </a:p>
          <a:p>
            <a:pPr marL="0" indent="0" algn="ctr">
              <a:buNone/>
            </a:pPr>
            <a:endParaRPr lang="en-DE" dirty="0"/>
          </a:p>
          <a:p>
            <a:pPr marL="0" indent="0" algn="ctr">
              <a:buNone/>
            </a:pPr>
            <a:r>
              <a:rPr lang="en-DE" dirty="0"/>
              <a:t>Open </a:t>
            </a:r>
            <a:r>
              <a:rPr lang="en-DE" b="1" dirty="0"/>
              <a:t>1_2_api_exercise.qmd</a:t>
            </a:r>
            <a:r>
              <a:rPr lang="en-DE" dirty="0"/>
              <a:t> and/or </a:t>
            </a:r>
            <a:r>
              <a:rPr lang="en-DE" b="1" dirty="0"/>
              <a:t>1_2_api_exercise.html</a:t>
            </a:r>
          </a:p>
          <a:p>
            <a:pPr marL="0" indent="0" algn="ctr">
              <a:buNone/>
            </a:pPr>
            <a:endParaRPr lang="en-DE" dirty="0"/>
          </a:p>
          <a:p>
            <a:pPr marL="0" indent="0" algn="ctr">
              <a:buNone/>
            </a:pPr>
            <a:r>
              <a:rPr lang="en-DE" dirty="0"/>
              <a:t>Copy liberally from </a:t>
            </a:r>
            <a:r>
              <a:rPr lang="en-DE" b="1" dirty="0"/>
              <a:t>1_1_api_example.R</a:t>
            </a:r>
            <a:r>
              <a:rPr lang="en-DE" dirty="0"/>
              <a:t>, but try to understand what you are doing! </a:t>
            </a:r>
            <a:endParaRPr lang="en-US" dirty="0"/>
          </a:p>
        </p:txBody>
      </p:sp>
    </p:spTree>
    <p:extLst>
      <p:ext uri="{BB962C8B-B14F-4D97-AF65-F5344CB8AC3E}">
        <p14:creationId xmlns:p14="http://schemas.microsoft.com/office/powerpoint/2010/main" val="24863534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077B47-4460-405A-9F15-B50A8C88F71C}"/>
              </a:ext>
            </a:extLst>
          </p:cNvPr>
          <p:cNvSpPr>
            <a:spLocks noGrp="1"/>
          </p:cNvSpPr>
          <p:nvPr>
            <p:ph type="ctrTitle"/>
          </p:nvPr>
        </p:nvSpPr>
        <p:spPr/>
        <p:txBody>
          <a:bodyPr/>
          <a:lstStyle/>
          <a:p>
            <a:r>
              <a:rPr lang="de-DE" dirty="0"/>
              <a:t>Web </a:t>
            </a:r>
            <a:r>
              <a:rPr lang="de-DE" dirty="0" err="1"/>
              <a:t>Scraping</a:t>
            </a:r>
            <a:r>
              <a:rPr lang="de-DE" dirty="0"/>
              <a:t> Intro</a:t>
            </a:r>
          </a:p>
        </p:txBody>
      </p:sp>
      <p:sp>
        <p:nvSpPr>
          <p:cNvPr id="4" name="Subtitle 3">
            <a:extLst>
              <a:ext uri="{FF2B5EF4-FFF2-40B4-BE49-F238E27FC236}">
                <a16:creationId xmlns:a16="http://schemas.microsoft.com/office/drawing/2014/main" id="{D34B7DE4-6CBE-AA05-3C7E-92CC1D7E1F15}"/>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09615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F53533D-F3BF-4A7C-BEB2-A61A1869C8EB}"/>
              </a:ext>
            </a:extLst>
          </p:cNvPr>
          <p:cNvSpPr>
            <a:spLocks noGrp="1"/>
          </p:cNvSpPr>
          <p:nvPr>
            <p:ph type="title"/>
          </p:nvPr>
        </p:nvSpPr>
        <p:spPr/>
        <p:txBody>
          <a:bodyPr/>
          <a:lstStyle/>
          <a:p>
            <a:r>
              <a:rPr lang="de-DE" dirty="0" err="1"/>
              <a:t>What</a:t>
            </a:r>
            <a:r>
              <a:rPr lang="de-DE" dirty="0"/>
              <a:t> </a:t>
            </a:r>
            <a:r>
              <a:rPr lang="de-DE" dirty="0" err="1"/>
              <a:t>is</a:t>
            </a:r>
            <a:r>
              <a:rPr lang="de-DE" dirty="0"/>
              <a:t> web </a:t>
            </a:r>
            <a:r>
              <a:rPr lang="de-DE" dirty="0" err="1"/>
              <a:t>scraping</a:t>
            </a:r>
            <a:endParaRPr lang="de-DE" dirty="0"/>
          </a:p>
        </p:txBody>
      </p:sp>
      <p:sp>
        <p:nvSpPr>
          <p:cNvPr id="3" name="Inhaltsplatzhalter 2">
            <a:extLst>
              <a:ext uri="{FF2B5EF4-FFF2-40B4-BE49-F238E27FC236}">
                <a16:creationId xmlns:a16="http://schemas.microsoft.com/office/drawing/2014/main" id="{FBC5648F-BD97-40F7-946D-1257EA6D722F}"/>
              </a:ext>
            </a:extLst>
          </p:cNvPr>
          <p:cNvSpPr>
            <a:spLocks noGrp="1"/>
          </p:cNvSpPr>
          <p:nvPr>
            <p:ph idx="1"/>
          </p:nvPr>
        </p:nvSpPr>
        <p:spPr/>
        <p:txBody>
          <a:bodyPr/>
          <a:lstStyle/>
          <a:p>
            <a:r>
              <a:rPr lang="de-DE" dirty="0" err="1"/>
              <a:t>Automated</a:t>
            </a:r>
            <a:r>
              <a:rPr lang="de-DE" dirty="0"/>
              <a:t> </a:t>
            </a:r>
            <a:r>
              <a:rPr lang="de-DE" dirty="0" err="1"/>
              <a:t>extraction</a:t>
            </a:r>
            <a:r>
              <a:rPr lang="de-DE" dirty="0"/>
              <a:t> </a:t>
            </a:r>
            <a:r>
              <a:rPr lang="de-DE" dirty="0" err="1"/>
              <a:t>of</a:t>
            </a:r>
            <a:r>
              <a:rPr lang="de-DE" dirty="0"/>
              <a:t> </a:t>
            </a:r>
            <a:r>
              <a:rPr lang="de-DE" dirty="0" err="1"/>
              <a:t>data</a:t>
            </a:r>
            <a:r>
              <a:rPr lang="de-DE" dirty="0"/>
              <a:t> </a:t>
            </a:r>
            <a:r>
              <a:rPr lang="de-DE" dirty="0" err="1"/>
              <a:t>from</a:t>
            </a:r>
            <a:r>
              <a:rPr lang="de-DE" dirty="0"/>
              <a:t> </a:t>
            </a:r>
            <a:r>
              <a:rPr lang="de-DE" dirty="0" err="1"/>
              <a:t>websites</a:t>
            </a:r>
            <a:r>
              <a:rPr lang="de-DE" dirty="0"/>
              <a:t> </a:t>
            </a:r>
          </a:p>
          <a:p>
            <a:r>
              <a:rPr lang="de-DE" dirty="0"/>
              <a:t>Data </a:t>
            </a:r>
            <a:r>
              <a:rPr lang="de-DE" dirty="0" err="1"/>
              <a:t>can</a:t>
            </a:r>
            <a:r>
              <a:rPr lang="de-DE" dirty="0"/>
              <a:t> </a:t>
            </a:r>
            <a:r>
              <a:rPr lang="de-DE" dirty="0" err="1"/>
              <a:t>be</a:t>
            </a:r>
            <a:r>
              <a:rPr lang="de-DE" dirty="0"/>
              <a:t> </a:t>
            </a:r>
            <a:r>
              <a:rPr lang="de-DE" dirty="0" err="1"/>
              <a:t>text</a:t>
            </a:r>
            <a:r>
              <a:rPr lang="de-DE" dirty="0"/>
              <a:t>, </a:t>
            </a:r>
            <a:r>
              <a:rPr lang="de-DE" dirty="0" err="1"/>
              <a:t>images</a:t>
            </a:r>
            <a:r>
              <a:rPr lang="de-DE" dirty="0"/>
              <a:t>, links, and </a:t>
            </a:r>
            <a:r>
              <a:rPr lang="de-DE" dirty="0" err="1"/>
              <a:t>more</a:t>
            </a:r>
            <a:endParaRPr lang="de-DE" dirty="0"/>
          </a:p>
          <a:p>
            <a:r>
              <a:rPr lang="de-DE" dirty="0"/>
              <a:t>Alternative </a:t>
            </a:r>
            <a:r>
              <a:rPr lang="de-DE" dirty="0" err="1"/>
              <a:t>to</a:t>
            </a:r>
            <a:r>
              <a:rPr lang="de-DE" dirty="0"/>
              <a:t> </a:t>
            </a:r>
            <a:r>
              <a:rPr lang="de-DE" dirty="0" err="1"/>
              <a:t>manually</a:t>
            </a:r>
            <a:r>
              <a:rPr lang="de-DE" dirty="0"/>
              <a:t> </a:t>
            </a:r>
            <a:r>
              <a:rPr lang="de-DE" dirty="0" err="1"/>
              <a:t>copying</a:t>
            </a:r>
            <a:r>
              <a:rPr lang="de-DE" dirty="0"/>
              <a:t> </a:t>
            </a:r>
            <a:r>
              <a:rPr lang="de-DE" dirty="0" err="1"/>
              <a:t>information</a:t>
            </a:r>
            <a:r>
              <a:rPr lang="de-DE" dirty="0"/>
              <a:t> </a:t>
            </a:r>
            <a:r>
              <a:rPr lang="de-DE" dirty="0" err="1"/>
              <a:t>from</a:t>
            </a:r>
            <a:r>
              <a:rPr lang="de-DE" dirty="0"/>
              <a:t> </a:t>
            </a:r>
            <a:r>
              <a:rPr lang="de-DE" dirty="0" err="1"/>
              <a:t>websites</a:t>
            </a:r>
            <a:r>
              <a:rPr lang="de-DE" dirty="0"/>
              <a:t> </a:t>
            </a:r>
            <a:endParaRPr lang="de-DE" dirty="0">
              <a:sym typeface="Wingdings" panose="05000000000000000000" pitchFamily="2" charset="2"/>
            </a:endParaRPr>
          </a:p>
          <a:p>
            <a:pPr marL="457200" lvl="1" indent="0">
              <a:buNone/>
            </a:pPr>
            <a:r>
              <a:rPr lang="de-DE" dirty="0">
                <a:sym typeface="Wingdings" panose="05000000000000000000" pitchFamily="2" charset="2"/>
              </a:rPr>
              <a:t> </a:t>
            </a:r>
            <a:r>
              <a:rPr lang="de-DE" dirty="0" err="1">
                <a:sym typeface="Wingdings" panose="05000000000000000000" pitchFamily="2" charset="2"/>
              </a:rPr>
              <a:t>Enabling</a:t>
            </a:r>
            <a:r>
              <a:rPr lang="de-DE" dirty="0">
                <a:sym typeface="Wingdings" panose="05000000000000000000" pitchFamily="2" charset="2"/>
              </a:rPr>
              <a:t> </a:t>
            </a:r>
            <a:r>
              <a:rPr lang="de-DE" dirty="0" err="1">
                <a:sym typeface="Wingdings" panose="05000000000000000000" pitchFamily="2" charset="2"/>
              </a:rPr>
              <a:t>the</a:t>
            </a:r>
            <a:r>
              <a:rPr lang="de-DE" dirty="0">
                <a:sym typeface="Wingdings" panose="05000000000000000000" pitchFamily="2" charset="2"/>
              </a:rPr>
              <a:t> </a:t>
            </a:r>
            <a:r>
              <a:rPr lang="de-DE" dirty="0" err="1">
                <a:sym typeface="Wingdings" panose="05000000000000000000" pitchFamily="2" charset="2"/>
              </a:rPr>
              <a:t>extraction</a:t>
            </a:r>
            <a:r>
              <a:rPr lang="de-DE" dirty="0">
                <a:sym typeface="Wingdings" panose="05000000000000000000" pitchFamily="2" charset="2"/>
              </a:rPr>
              <a:t> </a:t>
            </a:r>
            <a:r>
              <a:rPr lang="de-DE" dirty="0" err="1">
                <a:sym typeface="Wingdings" panose="05000000000000000000" pitchFamily="2" charset="2"/>
              </a:rPr>
              <a:t>of</a:t>
            </a:r>
            <a:r>
              <a:rPr lang="de-DE" dirty="0">
                <a:sym typeface="Wingdings" panose="05000000000000000000" pitchFamily="2" charset="2"/>
              </a:rPr>
              <a:t> large </a:t>
            </a:r>
            <a:r>
              <a:rPr lang="de-DE" dirty="0" err="1">
                <a:sym typeface="Wingdings" panose="05000000000000000000" pitchFamily="2" charset="2"/>
              </a:rPr>
              <a:t>amounts</a:t>
            </a:r>
            <a:r>
              <a:rPr lang="de-DE" dirty="0">
                <a:sym typeface="Wingdings" panose="05000000000000000000" pitchFamily="2" charset="2"/>
              </a:rPr>
              <a:t> </a:t>
            </a:r>
            <a:r>
              <a:rPr lang="de-DE" dirty="0" err="1">
                <a:sym typeface="Wingdings" panose="05000000000000000000" pitchFamily="2" charset="2"/>
              </a:rPr>
              <a:t>of</a:t>
            </a:r>
            <a:r>
              <a:rPr lang="de-DE" dirty="0">
                <a:sym typeface="Wingdings" panose="05000000000000000000" pitchFamily="2" charset="2"/>
              </a:rPr>
              <a:t> </a:t>
            </a:r>
            <a:r>
              <a:rPr lang="de-DE" dirty="0" err="1">
                <a:sym typeface="Wingdings" panose="05000000000000000000" pitchFamily="2" charset="2"/>
              </a:rPr>
              <a:t>up</a:t>
            </a:r>
            <a:r>
              <a:rPr lang="de-DE" dirty="0">
                <a:sym typeface="Wingdings" panose="05000000000000000000" pitchFamily="2" charset="2"/>
              </a:rPr>
              <a:t> </a:t>
            </a:r>
            <a:r>
              <a:rPr lang="de-DE" dirty="0" err="1">
                <a:sym typeface="Wingdings" panose="05000000000000000000" pitchFamily="2" charset="2"/>
              </a:rPr>
              <a:t>to</a:t>
            </a:r>
            <a:r>
              <a:rPr lang="de-DE" dirty="0">
                <a:sym typeface="Wingdings" panose="05000000000000000000" pitchFamily="2" charset="2"/>
              </a:rPr>
              <a:t> date </a:t>
            </a:r>
            <a:r>
              <a:rPr lang="de-DE" dirty="0" err="1">
                <a:sym typeface="Wingdings" panose="05000000000000000000" pitchFamily="2" charset="2"/>
              </a:rPr>
              <a:t>data</a:t>
            </a:r>
            <a:endParaRPr lang="de-DE" dirty="0"/>
          </a:p>
        </p:txBody>
      </p:sp>
    </p:spTree>
    <p:extLst>
      <p:ext uri="{BB962C8B-B14F-4D97-AF65-F5344CB8AC3E}">
        <p14:creationId xmlns:p14="http://schemas.microsoft.com/office/powerpoint/2010/main" val="4145328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5AA7B-867D-09EA-3AC0-971D403DCBEA}"/>
              </a:ext>
            </a:extLst>
          </p:cNvPr>
          <p:cNvSpPr>
            <a:spLocks noGrp="1"/>
          </p:cNvSpPr>
          <p:nvPr>
            <p:ph type="title"/>
          </p:nvPr>
        </p:nvSpPr>
        <p:spPr/>
        <p:txBody>
          <a:bodyPr/>
          <a:lstStyle/>
          <a:p>
            <a:r>
              <a:rPr lang="en-DE" dirty="0"/>
              <a:t>Why is web scraping</a:t>
            </a:r>
            <a:endParaRPr lang="en-US" dirty="0"/>
          </a:p>
        </p:txBody>
      </p:sp>
      <p:sp>
        <p:nvSpPr>
          <p:cNvPr id="3" name="Content Placeholder 2">
            <a:extLst>
              <a:ext uri="{FF2B5EF4-FFF2-40B4-BE49-F238E27FC236}">
                <a16:creationId xmlns:a16="http://schemas.microsoft.com/office/drawing/2014/main" id="{6936C024-E72D-55B5-C4F6-BDC9896EE680}"/>
              </a:ext>
            </a:extLst>
          </p:cNvPr>
          <p:cNvSpPr>
            <a:spLocks noGrp="1"/>
          </p:cNvSpPr>
          <p:nvPr>
            <p:ph idx="1"/>
          </p:nvPr>
        </p:nvSpPr>
        <p:spPr/>
        <p:txBody>
          <a:bodyPr/>
          <a:lstStyle/>
          <a:p>
            <a:r>
              <a:rPr lang="en-DE" dirty="0"/>
              <a:t>If there is a (functioning) API, always use the API!</a:t>
            </a:r>
          </a:p>
          <a:p>
            <a:pPr lvl="1"/>
            <a:r>
              <a:rPr lang="en-DE" dirty="0"/>
              <a:t>It’s easier</a:t>
            </a:r>
          </a:p>
          <a:p>
            <a:pPr lvl="1"/>
            <a:r>
              <a:rPr lang="en-DE" dirty="0"/>
              <a:t>It basically gives you ready-to-use data</a:t>
            </a:r>
          </a:p>
          <a:p>
            <a:pPr lvl="1"/>
            <a:r>
              <a:rPr lang="en-DE" dirty="0"/>
              <a:t>It’s definitely legal</a:t>
            </a:r>
          </a:p>
          <a:p>
            <a:r>
              <a:rPr lang="en-DE" dirty="0"/>
              <a:t>Web scraping is useful if there is no API or if the API is really bad/restrictive.</a:t>
            </a:r>
          </a:p>
          <a:p>
            <a:pPr marL="0" indent="0">
              <a:buNone/>
            </a:pPr>
            <a:r>
              <a:rPr lang="en-DE" b="1" dirty="0">
                <a:sym typeface="Wingdings" panose="05000000000000000000" pitchFamily="2" charset="2"/>
              </a:rPr>
              <a:t>BUT:</a:t>
            </a:r>
            <a:r>
              <a:rPr lang="en-DE" dirty="0">
                <a:sym typeface="Wingdings" panose="05000000000000000000" pitchFamily="2" charset="2"/>
              </a:rPr>
              <a:t> Legal issues that I can’t go into.</a:t>
            </a:r>
          </a:p>
          <a:p>
            <a:pPr marL="0" indent="0">
              <a:buNone/>
            </a:pPr>
            <a:r>
              <a:rPr lang="en-DE" b="1" dirty="0">
                <a:sym typeface="Wingdings" panose="05000000000000000000" pitchFamily="2" charset="2"/>
              </a:rPr>
              <a:t>BUT</a:t>
            </a:r>
            <a:r>
              <a:rPr lang="en-DE" dirty="0">
                <a:sym typeface="Wingdings" panose="05000000000000000000" pitchFamily="2" charset="2"/>
              </a:rPr>
              <a:t>: What you see is what you get (although sometimes even what you see is hard to get)</a:t>
            </a:r>
            <a:endParaRPr lang="en-DE" dirty="0"/>
          </a:p>
          <a:p>
            <a:endParaRPr lang="en-US" dirty="0"/>
          </a:p>
        </p:txBody>
      </p:sp>
    </p:spTree>
    <p:extLst>
      <p:ext uri="{BB962C8B-B14F-4D97-AF65-F5344CB8AC3E}">
        <p14:creationId xmlns:p14="http://schemas.microsoft.com/office/powerpoint/2010/main" val="3224220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C31216D-BBF2-48B1-9485-585175AC528B}"/>
              </a:ext>
            </a:extLst>
          </p:cNvPr>
          <p:cNvSpPr>
            <a:spLocks noGrp="1"/>
          </p:cNvSpPr>
          <p:nvPr>
            <p:ph type="title"/>
          </p:nvPr>
        </p:nvSpPr>
        <p:spPr/>
        <p:txBody>
          <a:bodyPr/>
          <a:lstStyle/>
          <a:p>
            <a:r>
              <a:rPr lang="de-DE" dirty="0"/>
              <a:t>But </a:t>
            </a:r>
            <a:r>
              <a:rPr lang="de-DE" dirty="0" err="1"/>
              <a:t>how</a:t>
            </a:r>
            <a:r>
              <a:rPr lang="de-DE" dirty="0"/>
              <a:t>?</a:t>
            </a:r>
          </a:p>
        </p:txBody>
      </p:sp>
      <p:pic>
        <p:nvPicPr>
          <p:cNvPr id="6" name="Picture 5">
            <a:extLst>
              <a:ext uri="{FF2B5EF4-FFF2-40B4-BE49-F238E27FC236}">
                <a16:creationId xmlns:a16="http://schemas.microsoft.com/office/drawing/2014/main" id="{28C5AFFB-F904-79C0-DB78-489B4BCF39E7}"/>
              </a:ext>
            </a:extLst>
          </p:cNvPr>
          <p:cNvPicPr>
            <a:picLocks noChangeAspect="1"/>
          </p:cNvPicPr>
          <p:nvPr/>
        </p:nvPicPr>
        <p:blipFill>
          <a:blip r:embed="rId2"/>
          <a:stretch>
            <a:fillRect/>
          </a:stretch>
        </p:blipFill>
        <p:spPr>
          <a:xfrm>
            <a:off x="4106266" y="657917"/>
            <a:ext cx="7279256" cy="5834958"/>
          </a:xfrm>
          <a:prstGeom prst="rect">
            <a:avLst/>
          </a:prstGeom>
        </p:spPr>
      </p:pic>
    </p:spTree>
    <p:extLst>
      <p:ext uri="{BB962C8B-B14F-4D97-AF65-F5344CB8AC3E}">
        <p14:creationId xmlns:p14="http://schemas.microsoft.com/office/powerpoint/2010/main" val="17388995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714C9-4AF6-4F36-8823-5546F83669EA}"/>
              </a:ext>
            </a:extLst>
          </p:cNvPr>
          <p:cNvSpPr>
            <a:spLocks noGrp="1"/>
          </p:cNvSpPr>
          <p:nvPr>
            <p:ph type="title"/>
          </p:nvPr>
        </p:nvSpPr>
        <p:spPr/>
        <p:txBody>
          <a:bodyPr/>
          <a:lstStyle/>
          <a:p>
            <a:r>
              <a:rPr lang="en-US" dirty="0"/>
              <a:t>Game plan</a:t>
            </a:r>
          </a:p>
        </p:txBody>
      </p:sp>
      <p:sp>
        <p:nvSpPr>
          <p:cNvPr id="6" name="Text Placeholder 5">
            <a:extLst>
              <a:ext uri="{FF2B5EF4-FFF2-40B4-BE49-F238E27FC236}">
                <a16:creationId xmlns:a16="http://schemas.microsoft.com/office/drawing/2014/main" id="{663EF3DC-E4C4-2AC6-2C02-7AA4BDB935A7}"/>
              </a:ext>
            </a:extLst>
          </p:cNvPr>
          <p:cNvSpPr>
            <a:spLocks noGrp="1"/>
          </p:cNvSpPr>
          <p:nvPr>
            <p:ph type="body" idx="1"/>
          </p:nvPr>
        </p:nvSpPr>
        <p:spPr/>
        <p:txBody>
          <a:bodyPr>
            <a:normAutofit/>
          </a:bodyPr>
          <a:lstStyle/>
          <a:p>
            <a:r>
              <a:rPr lang="en-DE" dirty="0"/>
              <a:t>Tuesday</a:t>
            </a:r>
          </a:p>
        </p:txBody>
      </p:sp>
      <p:sp>
        <p:nvSpPr>
          <p:cNvPr id="7" name="Content Placeholder 6">
            <a:extLst>
              <a:ext uri="{FF2B5EF4-FFF2-40B4-BE49-F238E27FC236}">
                <a16:creationId xmlns:a16="http://schemas.microsoft.com/office/drawing/2014/main" id="{A2B623E7-48CE-3A4E-3EB2-05E174B24BFD}"/>
              </a:ext>
            </a:extLst>
          </p:cNvPr>
          <p:cNvSpPr>
            <a:spLocks noGrp="1"/>
          </p:cNvSpPr>
          <p:nvPr>
            <p:ph sz="half" idx="2"/>
          </p:nvPr>
        </p:nvSpPr>
        <p:spPr/>
        <p:txBody>
          <a:bodyPr/>
          <a:lstStyle/>
          <a:p>
            <a:r>
              <a:rPr lang="en-DE" dirty="0"/>
              <a:t>Collecting data: API</a:t>
            </a:r>
          </a:p>
          <a:p>
            <a:r>
              <a:rPr lang="en-DE" dirty="0"/>
              <a:t>Collecting data: Web Scraping</a:t>
            </a:r>
          </a:p>
        </p:txBody>
      </p:sp>
      <p:sp>
        <p:nvSpPr>
          <p:cNvPr id="8" name="Text Placeholder 7">
            <a:extLst>
              <a:ext uri="{FF2B5EF4-FFF2-40B4-BE49-F238E27FC236}">
                <a16:creationId xmlns:a16="http://schemas.microsoft.com/office/drawing/2014/main" id="{D80A31C1-B01D-7816-17F1-DE21170DCF73}"/>
              </a:ext>
            </a:extLst>
          </p:cNvPr>
          <p:cNvSpPr>
            <a:spLocks noGrp="1"/>
          </p:cNvSpPr>
          <p:nvPr>
            <p:ph type="body" sz="quarter" idx="3"/>
          </p:nvPr>
        </p:nvSpPr>
        <p:spPr/>
        <p:txBody>
          <a:bodyPr>
            <a:normAutofit/>
          </a:bodyPr>
          <a:lstStyle/>
          <a:p>
            <a:r>
              <a:rPr lang="en-DE" dirty="0"/>
              <a:t>Wednesday</a:t>
            </a:r>
          </a:p>
        </p:txBody>
      </p:sp>
      <p:sp>
        <p:nvSpPr>
          <p:cNvPr id="9" name="Content Placeholder 8">
            <a:extLst>
              <a:ext uri="{FF2B5EF4-FFF2-40B4-BE49-F238E27FC236}">
                <a16:creationId xmlns:a16="http://schemas.microsoft.com/office/drawing/2014/main" id="{EFAC9A59-E693-8D27-4D02-6C99939D2D01}"/>
              </a:ext>
            </a:extLst>
          </p:cNvPr>
          <p:cNvSpPr>
            <a:spLocks noGrp="1"/>
          </p:cNvSpPr>
          <p:nvPr>
            <p:ph sz="quarter" idx="4"/>
          </p:nvPr>
        </p:nvSpPr>
        <p:spPr/>
        <p:txBody>
          <a:bodyPr/>
          <a:lstStyle/>
          <a:p>
            <a:r>
              <a:rPr lang="en-DE" dirty="0"/>
              <a:t>Collecting: Browser Automation</a:t>
            </a:r>
          </a:p>
          <a:p>
            <a:r>
              <a:rPr lang="en-DE" dirty="0"/>
              <a:t>Cleaning: String Operations</a:t>
            </a:r>
          </a:p>
          <a:p>
            <a:r>
              <a:rPr lang="en-DE" dirty="0"/>
              <a:t>Cleaning: Regular Expressions</a:t>
            </a:r>
            <a:endParaRPr lang="en-US" dirty="0"/>
          </a:p>
        </p:txBody>
      </p:sp>
    </p:spTree>
    <p:extLst>
      <p:ext uri="{BB962C8B-B14F-4D97-AF65-F5344CB8AC3E}">
        <p14:creationId xmlns:p14="http://schemas.microsoft.com/office/powerpoint/2010/main" val="25788380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C31216D-BBF2-48B1-9485-585175AC528B}"/>
              </a:ext>
            </a:extLst>
          </p:cNvPr>
          <p:cNvSpPr>
            <a:spLocks noGrp="1"/>
          </p:cNvSpPr>
          <p:nvPr>
            <p:ph type="title"/>
          </p:nvPr>
        </p:nvSpPr>
        <p:spPr/>
        <p:txBody>
          <a:bodyPr/>
          <a:lstStyle/>
          <a:p>
            <a:r>
              <a:rPr lang="de-DE" dirty="0"/>
              <a:t>Background Info: HTML</a:t>
            </a:r>
          </a:p>
        </p:txBody>
      </p:sp>
      <p:sp>
        <p:nvSpPr>
          <p:cNvPr id="4" name="Inhaltsplatzhalter 3">
            <a:extLst>
              <a:ext uri="{FF2B5EF4-FFF2-40B4-BE49-F238E27FC236}">
                <a16:creationId xmlns:a16="http://schemas.microsoft.com/office/drawing/2014/main" id="{081A4A63-E016-42C2-8448-B3417EC2AAFD}"/>
              </a:ext>
            </a:extLst>
          </p:cNvPr>
          <p:cNvSpPr>
            <a:spLocks noGrp="1"/>
          </p:cNvSpPr>
          <p:nvPr>
            <p:ph idx="1"/>
          </p:nvPr>
        </p:nvSpPr>
        <p:spPr>
          <a:xfrm>
            <a:off x="838200" y="1399032"/>
            <a:ext cx="10515600" cy="5458968"/>
          </a:xfrm>
        </p:spPr>
        <p:txBody>
          <a:bodyPr>
            <a:normAutofit/>
          </a:bodyPr>
          <a:lstStyle/>
          <a:p>
            <a:pPr marL="0" indent="0">
              <a:buNone/>
            </a:pPr>
            <a:r>
              <a:rPr lang="en-US" sz="1200" kern="100" dirty="0">
                <a:effectLst/>
                <a:latin typeface="Calibri" panose="020F0502020204030204" pitchFamily="34" charset="0"/>
                <a:ea typeface="Calibri" panose="020F0502020204030204" pitchFamily="34" charset="0"/>
                <a:cs typeface="Arial" panose="020B0604020202020204" pitchFamily="34" charset="0"/>
              </a:rPr>
              <a:t>&lt;!doctype html&gt;&lt;html x-data lang="de" :class="{ 'audio-player-open': !!$</a:t>
            </a:r>
            <a:r>
              <a:rPr lang="en-US" sz="1200" kern="100" dirty="0" err="1">
                <a:effectLst/>
                <a:latin typeface="Calibri" panose="020F0502020204030204" pitchFamily="34" charset="0"/>
                <a:ea typeface="Calibri" panose="020F0502020204030204" pitchFamily="34" charset="0"/>
                <a:cs typeface="Arial" panose="020B0604020202020204" pitchFamily="34" charset="0"/>
              </a:rPr>
              <a:t>store.WebAudio.clip</a:t>
            </a:r>
            <a:r>
              <a:rPr lang="en-US" sz="1200" kern="100" dirty="0">
                <a:effectLst/>
                <a:latin typeface="Calibri" panose="020F0502020204030204" pitchFamily="34" charset="0"/>
                <a:ea typeface="Calibri" panose="020F0502020204030204" pitchFamily="34" charset="0"/>
                <a:cs typeface="Arial" panose="020B0604020202020204" pitchFamily="34" charset="0"/>
              </a:rPr>
              <a:t> }"&gt;&lt;head&gt;&lt;title&gt;News: CDU-Chef Friedrich Merz und die </a:t>
            </a:r>
            <a:r>
              <a:rPr lang="en-US" sz="1200" kern="100" dirty="0" err="1">
                <a:effectLst/>
                <a:latin typeface="Calibri" panose="020F0502020204030204" pitchFamily="34" charset="0"/>
                <a:ea typeface="Calibri" panose="020F0502020204030204" pitchFamily="34" charset="0"/>
                <a:cs typeface="Arial" panose="020B0604020202020204" pitchFamily="34" charset="0"/>
              </a:rPr>
              <a:t>Grünen</a:t>
            </a:r>
            <a:r>
              <a:rPr lang="en-US" sz="1200" kern="100" dirty="0">
                <a:effectLst/>
                <a:latin typeface="Calibri" panose="020F0502020204030204" pitchFamily="34" charset="0"/>
                <a:ea typeface="Calibri" panose="020F0502020204030204" pitchFamily="34" charset="0"/>
                <a:cs typeface="Arial" panose="020B0604020202020204" pitchFamily="34" charset="0"/>
              </a:rPr>
              <a:t>, Berliner </a:t>
            </a:r>
            <a:r>
              <a:rPr lang="en-US" sz="1200" kern="100" dirty="0" err="1">
                <a:effectLst/>
                <a:latin typeface="Calibri" panose="020F0502020204030204" pitchFamily="34" charset="0"/>
                <a:ea typeface="Calibri" panose="020F0502020204030204" pitchFamily="34" charset="0"/>
                <a:cs typeface="Arial" panose="020B0604020202020204" pitchFamily="34" charset="0"/>
              </a:rPr>
              <a:t>Friedrichstraße</a:t>
            </a:r>
            <a:r>
              <a:rPr lang="en-US" sz="1200" kern="100" dirty="0">
                <a:effectLst/>
                <a:latin typeface="Calibri" panose="020F0502020204030204" pitchFamily="34" charset="0"/>
                <a:ea typeface="Calibri" panose="020F0502020204030204" pitchFamily="34" charset="0"/>
                <a:cs typeface="Arial" panose="020B0604020202020204" pitchFamily="34" charset="0"/>
              </a:rPr>
              <a:t>, Wladimir Putin - DER SPIEGEL&lt;/title&gt;&lt;meta charset="utf-8"&gt;&lt;meta name="viewport" content="width=device-</a:t>
            </a:r>
            <a:r>
              <a:rPr lang="en-US" sz="1200" kern="100" dirty="0" err="1">
                <a:effectLst/>
                <a:latin typeface="Calibri" panose="020F0502020204030204" pitchFamily="34" charset="0"/>
                <a:ea typeface="Calibri" panose="020F0502020204030204" pitchFamily="34" charset="0"/>
                <a:cs typeface="Arial" panose="020B0604020202020204" pitchFamily="34" charset="0"/>
              </a:rPr>
              <a:t>width,initial</a:t>
            </a:r>
            <a:r>
              <a:rPr lang="en-US" sz="1200" kern="100" dirty="0">
                <a:effectLst/>
                <a:latin typeface="Calibri" panose="020F0502020204030204" pitchFamily="34" charset="0"/>
                <a:ea typeface="Calibri" panose="020F0502020204030204" pitchFamily="34" charset="0"/>
                <a:cs typeface="Arial" panose="020B0604020202020204" pitchFamily="34" charset="0"/>
              </a:rPr>
              <a:t>-scale=1,user-scalable=no"&gt;&lt;meta name="</a:t>
            </a:r>
            <a:r>
              <a:rPr lang="en-US" sz="1200" kern="100" dirty="0" err="1">
                <a:effectLst/>
                <a:latin typeface="Calibri" panose="020F0502020204030204" pitchFamily="34" charset="0"/>
                <a:ea typeface="Calibri" panose="020F0502020204030204" pitchFamily="34" charset="0"/>
                <a:cs typeface="Arial" panose="020B0604020202020204" pitchFamily="34" charset="0"/>
              </a:rPr>
              <a:t>MSSmartTagsPreventParsing</a:t>
            </a:r>
            <a:r>
              <a:rPr lang="en-US" sz="1200" kern="100" dirty="0">
                <a:effectLst/>
                <a:latin typeface="Calibri" panose="020F0502020204030204" pitchFamily="34" charset="0"/>
                <a:ea typeface="Calibri" panose="020F0502020204030204" pitchFamily="34" charset="0"/>
                <a:cs typeface="Arial" panose="020B0604020202020204" pitchFamily="34" charset="0"/>
              </a:rPr>
              <a:t>" content="true"&gt;&lt;meta http-</a:t>
            </a:r>
            <a:r>
              <a:rPr lang="en-US" sz="1200" kern="100" dirty="0" err="1">
                <a:effectLst/>
                <a:latin typeface="Calibri" panose="020F0502020204030204" pitchFamily="34" charset="0"/>
                <a:ea typeface="Calibri" panose="020F0502020204030204" pitchFamily="34" charset="0"/>
                <a:cs typeface="Arial" panose="020B0604020202020204" pitchFamily="34" charset="0"/>
              </a:rPr>
              <a:t>equiv</a:t>
            </a:r>
            <a:r>
              <a:rPr lang="en-US" sz="1200" kern="100" dirty="0">
                <a:effectLst/>
                <a:latin typeface="Calibri" panose="020F0502020204030204" pitchFamily="34" charset="0"/>
                <a:ea typeface="Calibri" panose="020F0502020204030204" pitchFamily="34" charset="0"/>
                <a:cs typeface="Arial" panose="020B0604020202020204" pitchFamily="34" charset="0"/>
              </a:rPr>
              <a:t>="</a:t>
            </a:r>
            <a:r>
              <a:rPr lang="en-US" sz="1200" kern="100" dirty="0" err="1">
                <a:effectLst/>
                <a:latin typeface="Calibri" panose="020F0502020204030204" pitchFamily="34" charset="0"/>
                <a:ea typeface="Calibri" panose="020F0502020204030204" pitchFamily="34" charset="0"/>
                <a:cs typeface="Arial" panose="020B0604020202020204" pitchFamily="34" charset="0"/>
              </a:rPr>
              <a:t>imagetoolbar</a:t>
            </a:r>
            <a:r>
              <a:rPr lang="en-US" sz="1200" kern="100" dirty="0">
                <a:effectLst/>
                <a:latin typeface="Calibri" panose="020F0502020204030204" pitchFamily="34" charset="0"/>
                <a:ea typeface="Calibri" panose="020F0502020204030204" pitchFamily="34" charset="0"/>
                <a:cs typeface="Arial" panose="020B0604020202020204" pitchFamily="34" charset="0"/>
              </a:rPr>
              <a:t>" content="no"&gt;&lt;meta name="apple-</a:t>
            </a:r>
            <a:r>
              <a:rPr lang="en-US" sz="1200" kern="100" dirty="0" err="1">
                <a:effectLst/>
                <a:latin typeface="Calibri" panose="020F0502020204030204" pitchFamily="34" charset="0"/>
                <a:ea typeface="Calibri" panose="020F0502020204030204" pitchFamily="34" charset="0"/>
                <a:cs typeface="Arial" panose="020B0604020202020204" pitchFamily="34" charset="0"/>
              </a:rPr>
              <a:t>itunes</a:t>
            </a:r>
            <a:r>
              <a:rPr lang="en-US" sz="1200" kern="100" dirty="0">
                <a:effectLst/>
                <a:latin typeface="Calibri" panose="020F0502020204030204" pitchFamily="34" charset="0"/>
                <a:ea typeface="Calibri" panose="020F0502020204030204" pitchFamily="34" charset="0"/>
                <a:cs typeface="Arial" panose="020B0604020202020204" pitchFamily="34" charset="0"/>
              </a:rPr>
              <a:t>-app" content="app-id=424881832"&gt;&lt;link </a:t>
            </a:r>
            <a:r>
              <a:rPr lang="en-US" sz="1200" kern="100" dirty="0" err="1">
                <a:effectLst/>
                <a:latin typeface="Calibri" panose="020F0502020204030204" pitchFamily="34" charset="0"/>
                <a:ea typeface="Calibri" panose="020F0502020204030204" pitchFamily="34" charset="0"/>
                <a:cs typeface="Arial" panose="020B0604020202020204" pitchFamily="34" charset="0"/>
              </a:rPr>
              <a:t>rel</a:t>
            </a:r>
            <a:r>
              <a:rPr lang="en-US" sz="1200" kern="100" dirty="0">
                <a:effectLst/>
                <a:latin typeface="Calibri" panose="020F0502020204030204" pitchFamily="34" charset="0"/>
                <a:ea typeface="Calibri" panose="020F0502020204030204" pitchFamily="34" charset="0"/>
                <a:cs typeface="Arial" panose="020B0604020202020204" pitchFamily="34" charset="0"/>
              </a:rPr>
              <a:t>="manifest" </a:t>
            </a:r>
            <a:r>
              <a:rPr lang="en-US" sz="1200" kern="100" dirty="0" err="1">
                <a:effectLst/>
                <a:latin typeface="Calibri" panose="020F0502020204030204" pitchFamily="34" charset="0"/>
                <a:ea typeface="Calibri" panose="020F0502020204030204" pitchFamily="34" charset="0"/>
                <a:cs typeface="Arial" panose="020B0604020202020204" pitchFamily="34" charset="0"/>
              </a:rPr>
              <a:t>href</a:t>
            </a:r>
            <a:r>
              <a:rPr lang="en-US" sz="1200" kern="100" dirty="0">
                <a:effectLst/>
                <a:latin typeface="Calibri" panose="020F0502020204030204" pitchFamily="34" charset="0"/>
                <a:ea typeface="Calibri" panose="020F0502020204030204" pitchFamily="34" charset="0"/>
                <a:cs typeface="Arial" panose="020B0604020202020204" pitchFamily="34" charset="0"/>
              </a:rPr>
              <a:t>="https://www.spiegel.de/public/spon/json/manifest.json"&gt;&lt;meta name="theme-color" content="#e64415" media="(prefers-color-scheme: light)"&gt;&lt;="2023-07-01T07:48:02+02:00"&gt;&lt;meta name="locale" content="</a:t>
            </a:r>
            <a:r>
              <a:rPr lang="en-US" sz="1200" kern="100" dirty="0" err="1">
                <a:effectLst/>
                <a:latin typeface="Calibri" panose="020F0502020204030204" pitchFamily="34" charset="0"/>
                <a:ea typeface="Calibri" panose="020F0502020204030204" pitchFamily="34" charset="0"/>
                <a:cs typeface="Arial" panose="020B0604020202020204" pitchFamily="34" charset="0"/>
              </a:rPr>
              <a:t>de_DE</a:t>
            </a:r>
            <a:r>
              <a:rPr lang="en-US" sz="1200" kern="100" dirty="0">
                <a:effectLst/>
                <a:latin typeface="Calibri" panose="020F0502020204030204" pitchFamily="34" charset="0"/>
                <a:ea typeface="Calibri" panose="020F0502020204030204" pitchFamily="34" charset="0"/>
                <a:cs typeface="Arial" panose="020B0604020202020204" pitchFamily="34" charset="0"/>
              </a:rPr>
              <a:t>"&gt;&lt;meta name="description" content="Die </a:t>
            </a:r>
            <a:r>
              <a:rPr lang="en-US" sz="1200" kern="100" dirty="0" err="1">
                <a:effectLst/>
                <a:latin typeface="Calibri" panose="020F0502020204030204" pitchFamily="34" charset="0"/>
                <a:ea typeface="Calibri" panose="020F0502020204030204" pitchFamily="34" charset="0"/>
                <a:cs typeface="Arial" panose="020B0604020202020204" pitchFamily="34" charset="0"/>
              </a:rPr>
              <a:t>Unionsparteien</a:t>
            </a:r>
            <a:r>
              <a:rPr lang="en-US" sz="1200" kern="100" dirty="0">
                <a:effectLst/>
                <a:latin typeface="Calibri" panose="020F0502020204030204" pitchFamily="34" charset="0"/>
                <a:ea typeface="Calibri" panose="020F0502020204030204" pitchFamily="34" charset="0"/>
                <a:cs typeface="Arial" panose="020B0604020202020204" pitchFamily="34" charset="0"/>
              </a:rPr>
              <a:t> </a:t>
            </a:r>
            <a:r>
              <a:rPr lang="en-US" sz="1200" kern="100" dirty="0" err="1">
                <a:effectLst/>
                <a:latin typeface="Calibri" panose="020F0502020204030204" pitchFamily="34" charset="0"/>
                <a:ea typeface="Calibri" panose="020F0502020204030204" pitchFamily="34" charset="0"/>
                <a:cs typeface="Arial" panose="020B0604020202020204" pitchFamily="34" charset="0"/>
              </a:rPr>
              <a:t>ringen</a:t>
            </a:r>
            <a:r>
              <a:rPr lang="en-US" sz="1200" kern="100" dirty="0">
                <a:effectLst/>
                <a:latin typeface="Calibri" panose="020F0502020204030204" pitchFamily="34" charset="0"/>
                <a:ea typeface="Calibri" panose="020F0502020204030204" pitchFamily="34" charset="0"/>
                <a:cs typeface="Arial" panose="020B0604020202020204" pitchFamily="34" charset="0"/>
              </a:rPr>
              <a:t> </a:t>
            </a:r>
            <a:r>
              <a:rPr lang="en-US" sz="1200" kern="100" dirty="0" err="1">
                <a:effectLst/>
                <a:latin typeface="Calibri" panose="020F0502020204030204" pitchFamily="34" charset="0"/>
                <a:ea typeface="Calibri" panose="020F0502020204030204" pitchFamily="34" charset="0"/>
                <a:cs typeface="Arial" panose="020B0604020202020204" pitchFamily="34" charset="0"/>
              </a:rPr>
              <a:t>mit</a:t>
            </a:r>
            <a:r>
              <a:rPr lang="en-US" sz="1200" kern="100" dirty="0">
                <a:effectLst/>
                <a:latin typeface="Calibri" panose="020F0502020204030204" pitchFamily="34" charset="0"/>
                <a:ea typeface="Calibri" panose="020F0502020204030204" pitchFamily="34" charset="0"/>
                <a:cs typeface="Arial" panose="020B0604020202020204" pitchFamily="34" charset="0"/>
              </a:rPr>
              <a:t> </a:t>
            </a:r>
            <a:r>
              <a:rPr lang="en-US" sz="1200" kern="100" dirty="0" err="1">
                <a:effectLst/>
                <a:latin typeface="Calibri" panose="020F0502020204030204" pitchFamily="34" charset="0"/>
                <a:ea typeface="Calibri" panose="020F0502020204030204" pitchFamily="34" charset="0"/>
                <a:cs typeface="Arial" panose="020B0604020202020204" pitchFamily="34" charset="0"/>
              </a:rPr>
              <a:t>Gegnern</a:t>
            </a:r>
            <a:r>
              <a:rPr lang="en-US" sz="1200" kern="100" dirty="0">
                <a:effectLst/>
                <a:latin typeface="Calibri" panose="020F0502020204030204" pitchFamily="34" charset="0"/>
                <a:ea typeface="Calibri" panose="020F0502020204030204" pitchFamily="34" charset="0"/>
                <a:cs typeface="Arial" panose="020B0604020202020204" pitchFamily="34" charset="0"/>
              </a:rPr>
              <a:t>, </a:t>
            </a:r>
            <a:r>
              <a:rPr lang="en-US" sz="1200" kern="100" dirty="0" err="1">
                <a:effectLst/>
                <a:latin typeface="Calibri" panose="020F0502020204030204" pitchFamily="34" charset="0"/>
                <a:ea typeface="Calibri" panose="020F0502020204030204" pitchFamily="34" charset="0"/>
                <a:cs typeface="Arial" panose="020B0604020202020204" pitchFamily="34" charset="0"/>
              </a:rPr>
              <a:t>Feinden</a:t>
            </a:r>
            <a:r>
              <a:rPr lang="en-US" sz="1200" kern="100" dirty="0">
                <a:effectLst/>
                <a:latin typeface="Calibri" panose="020F0502020204030204" pitchFamily="34" charset="0"/>
                <a:ea typeface="Calibri" panose="020F0502020204030204" pitchFamily="34" charset="0"/>
                <a:cs typeface="Arial" panose="020B0604020202020204" pitchFamily="34" charset="0"/>
              </a:rPr>
              <a:t> und </a:t>
            </a:r>
            <a:r>
              <a:rPr lang="en-US" sz="1200" kern="100" dirty="0" err="1">
                <a:effectLst/>
                <a:latin typeface="Calibri" panose="020F0502020204030204" pitchFamily="34" charset="0"/>
                <a:ea typeface="Calibri" panose="020F0502020204030204" pitchFamily="34" charset="0"/>
                <a:cs typeface="Arial" panose="020B0604020202020204" pitchFamily="34" charset="0"/>
              </a:rPr>
              <a:t>Partnern</a:t>
            </a:r>
            <a:r>
              <a:rPr lang="en-US" sz="1200" kern="100" dirty="0">
                <a:effectLst/>
                <a:latin typeface="Calibri" panose="020F0502020204030204" pitchFamily="34" charset="0"/>
                <a:ea typeface="Calibri" panose="020F0502020204030204" pitchFamily="34" charset="0"/>
                <a:cs typeface="Arial" panose="020B0604020202020204" pitchFamily="34" charset="0"/>
              </a:rPr>
              <a:t>. </a:t>
            </a:r>
            <a:r>
              <a:rPr lang="de-DE" sz="1200" kern="100" dirty="0">
                <a:effectLst/>
                <a:latin typeface="Calibri" panose="020F0502020204030204" pitchFamily="34" charset="0"/>
                <a:ea typeface="Calibri" panose="020F0502020204030204" pitchFamily="34" charset="0"/>
                <a:cs typeface="Arial" panose="020B0604020202020204" pitchFamily="34" charset="0"/>
              </a:rPr>
              <a:t>In Berlin gewinnt das Auto heute 500 Meter zurück. Und Putins Reich bröselt. Das ist die Lage am Samstag."&gt;&lt;</a:t>
            </a:r>
            <a:r>
              <a:rPr lang="de-DE" sz="1200" kern="100" dirty="0" err="1">
                <a:effectLst/>
                <a:latin typeface="Calibri" panose="020F0502020204030204" pitchFamily="34" charset="0"/>
                <a:ea typeface="Calibri" panose="020F0502020204030204" pitchFamily="34" charset="0"/>
                <a:cs typeface="Arial" panose="020B0604020202020204" pitchFamily="34" charset="0"/>
              </a:rPr>
              <a:t>meta</a:t>
            </a:r>
            <a:r>
              <a:rPr lang="de-DE" sz="1200" kern="100" dirty="0">
                <a:effectLst/>
                <a:latin typeface="Calibri" panose="020F0502020204030204" pitchFamily="34" charset="0"/>
                <a:ea typeface="Calibri" panose="020F0502020204030204" pitchFamily="34" charset="0"/>
                <a:cs typeface="Arial" panose="020B0604020202020204" pitchFamily="34" charset="0"/>
              </a:rPr>
              <a:t> </a:t>
            </a:r>
            <a:r>
              <a:rPr lang="de-DE" sz="1200" kern="100" dirty="0" err="1">
                <a:effectLst/>
                <a:latin typeface="Calibri" panose="020F0502020204030204" pitchFamily="34" charset="0"/>
                <a:ea typeface="Calibri" panose="020F0502020204030204" pitchFamily="34" charset="0"/>
                <a:cs typeface="Arial" panose="020B0604020202020204" pitchFamily="34" charset="0"/>
              </a:rPr>
              <a:t>name</a:t>
            </a:r>
            <a:r>
              <a:rPr lang="de-DE" sz="1200" kern="100" dirty="0">
                <a:effectLst/>
                <a:latin typeface="Calibri" panose="020F0502020204030204" pitchFamily="34" charset="0"/>
                <a:ea typeface="Calibri" panose="020F0502020204030204" pitchFamily="34" charset="0"/>
                <a:cs typeface="Arial" panose="020B0604020202020204" pitchFamily="34" charset="0"/>
              </a:rPr>
              <a:t>="</a:t>
            </a:r>
            <a:r>
              <a:rPr lang="de-DE" sz="1200" kern="100" dirty="0" err="1">
                <a:effectLst/>
                <a:latin typeface="Calibri" panose="020F0502020204030204" pitchFamily="34" charset="0"/>
                <a:ea typeface="Calibri" panose="020F0502020204030204" pitchFamily="34" charset="0"/>
                <a:cs typeface="Arial" panose="020B0604020202020204" pitchFamily="34" charset="0"/>
              </a:rPr>
              <a:t>news_keywords</a:t>
            </a:r>
            <a:r>
              <a:rPr lang="de-DE" sz="1200" kern="100" dirty="0">
                <a:effectLst/>
                <a:latin typeface="Calibri" panose="020F0502020204030204" pitchFamily="34" charset="0"/>
                <a:ea typeface="Calibri" panose="020F0502020204030204" pitchFamily="34" charset="0"/>
                <a:cs typeface="Arial" panose="020B0604020202020204" pitchFamily="34" charset="0"/>
              </a:rPr>
              <a:t>" </a:t>
            </a:r>
            <a:r>
              <a:rPr lang="de-DE" sz="1200" kern="100" dirty="0" err="1">
                <a:effectLst/>
                <a:latin typeface="Calibri" panose="020F0502020204030204" pitchFamily="34" charset="0"/>
                <a:ea typeface="Calibri" panose="020F0502020204030204" pitchFamily="34" charset="0"/>
                <a:cs typeface="Arial" panose="020B0604020202020204" pitchFamily="34" charset="0"/>
              </a:rPr>
              <a:t>content</a:t>
            </a:r>
            <a:r>
              <a:rPr lang="de-DE" sz="1200" kern="100" dirty="0">
                <a:effectLst/>
                <a:latin typeface="Calibri" panose="020F0502020204030204" pitchFamily="34" charset="0"/>
                <a:ea typeface="Calibri" panose="020F0502020204030204" pitchFamily="34" charset="0"/>
                <a:cs typeface="Arial" panose="020B0604020202020204" pitchFamily="34" charset="0"/>
              </a:rPr>
              <a:t>="Politik, Deutschland, Die Lage am Morgen"&gt;</a:t>
            </a:r>
            <a:r>
              <a:rPr lang="en-US" sz="1200" kern="100" dirty="0">
                <a:effectLst/>
                <a:latin typeface="Calibri" panose="020F0502020204030204" pitchFamily="34" charset="0"/>
                <a:ea typeface="Calibri" panose="020F0502020204030204" pitchFamily="34" charset="0"/>
                <a:cs typeface="Arial" panose="020B0604020202020204" pitchFamily="34" charset="0"/>
              </a:rPr>
              <a:t>&lt;meta name="</a:t>
            </a:r>
            <a:r>
              <a:rPr lang="en-US" sz="1200" kern="100" dirty="0" err="1">
                <a:effectLst/>
                <a:latin typeface="Calibri" panose="020F0502020204030204" pitchFamily="34" charset="0"/>
                <a:ea typeface="Calibri" panose="020F0502020204030204" pitchFamily="34" charset="0"/>
                <a:cs typeface="Arial" panose="020B0604020202020204" pitchFamily="34" charset="0"/>
              </a:rPr>
              <a:t>twitter:card</a:t>
            </a:r>
            <a:r>
              <a:rPr lang="en-US" sz="1200" kern="100" dirty="0">
                <a:effectLst/>
                <a:latin typeface="Calibri" panose="020F0502020204030204" pitchFamily="34" charset="0"/>
                <a:ea typeface="Calibri" panose="020F0502020204030204" pitchFamily="34" charset="0"/>
                <a:cs typeface="Arial" panose="020B0604020202020204" pitchFamily="34" charset="0"/>
              </a:rPr>
              <a:t>" content="</a:t>
            </a:r>
            <a:r>
              <a:rPr lang="en-US" sz="1200" kern="100" dirty="0" err="1">
                <a:effectLst/>
                <a:latin typeface="Calibri" panose="020F0502020204030204" pitchFamily="34" charset="0"/>
                <a:ea typeface="Calibri" panose="020F0502020204030204" pitchFamily="34" charset="0"/>
                <a:cs typeface="Arial" panose="020B0604020202020204" pitchFamily="34" charset="0"/>
              </a:rPr>
              <a:t>summary_large_image</a:t>
            </a:r>
            <a:r>
              <a:rPr lang="en-US" sz="1200" kern="100" dirty="0">
                <a:effectLst/>
                <a:latin typeface="Calibri" panose="020F0502020204030204" pitchFamily="34" charset="0"/>
                <a:ea typeface="Calibri" panose="020F0502020204030204" pitchFamily="34" charset="0"/>
                <a:cs typeface="Arial" panose="020B0604020202020204" pitchFamily="34" charset="0"/>
              </a:rPr>
              <a:t>"&gt;&lt;meta name="</a:t>
            </a:r>
            <a:r>
              <a:rPr lang="en-US" sz="1200" kern="100" dirty="0" err="1">
                <a:effectLst/>
                <a:latin typeface="Calibri" panose="020F0502020204030204" pitchFamily="34" charset="0"/>
                <a:ea typeface="Calibri" panose="020F0502020204030204" pitchFamily="34" charset="0"/>
                <a:cs typeface="Arial" panose="020B0604020202020204" pitchFamily="34" charset="0"/>
              </a:rPr>
              <a:t>twitter:site</a:t>
            </a:r>
            <a:r>
              <a:rPr lang="en-US" sz="1200" kern="100" dirty="0">
                <a:effectLst/>
                <a:latin typeface="Calibri" panose="020F0502020204030204" pitchFamily="34" charset="0"/>
                <a:ea typeface="Calibri" panose="020F0502020204030204" pitchFamily="34" charset="0"/>
                <a:cs typeface="Arial" panose="020B0604020202020204" pitchFamily="34" charset="0"/>
              </a:rPr>
              <a:t>" content="@</a:t>
            </a:r>
            <a:r>
              <a:rPr lang="en-US" sz="1200" kern="100" dirty="0" err="1">
                <a:effectLst/>
                <a:latin typeface="Calibri" panose="020F0502020204030204" pitchFamily="34" charset="0"/>
                <a:ea typeface="Calibri" panose="020F0502020204030204" pitchFamily="34" charset="0"/>
                <a:cs typeface="Arial" panose="020B0604020202020204" pitchFamily="34" charset="0"/>
              </a:rPr>
              <a:t>derspiegel</a:t>
            </a:r>
            <a:r>
              <a:rPr lang="en-US" sz="1200" kern="100" dirty="0">
                <a:effectLst/>
                <a:latin typeface="Calibri" panose="020F0502020204030204" pitchFamily="34" charset="0"/>
                <a:ea typeface="Calibri" panose="020F0502020204030204" pitchFamily="34" charset="0"/>
                <a:cs typeface="Arial" panose="020B0604020202020204" pitchFamily="34" charset="0"/>
              </a:rPr>
              <a:t>"&gt;</a:t>
            </a:r>
            <a:r>
              <a:rPr lang="de-DE" sz="1200" kern="100" dirty="0">
                <a:effectLst/>
                <a:latin typeface="Calibri" panose="020F0502020204030204" pitchFamily="34" charset="0"/>
                <a:ea typeface="Calibri" panose="020F0502020204030204" pitchFamily="34" charset="0"/>
                <a:cs typeface="Arial" panose="020B0604020202020204" pitchFamily="34" charset="0"/>
              </a:rPr>
              <a:t>&lt;</a:t>
            </a:r>
            <a:r>
              <a:rPr lang="de-DE" sz="1200" kern="100" dirty="0" err="1">
                <a:effectLst/>
                <a:latin typeface="Calibri" panose="020F0502020204030204" pitchFamily="34" charset="0"/>
                <a:ea typeface="Calibri" panose="020F0502020204030204" pitchFamily="34" charset="0"/>
                <a:cs typeface="Arial" panose="020B0604020202020204" pitchFamily="34" charset="0"/>
              </a:rPr>
              <a:t>meta</a:t>
            </a:r>
            <a:r>
              <a:rPr lang="de-DE" sz="1200" kern="100" dirty="0">
                <a:effectLst/>
                <a:latin typeface="Calibri" panose="020F0502020204030204" pitchFamily="34" charset="0"/>
                <a:ea typeface="Calibri" panose="020F0502020204030204" pitchFamily="34" charset="0"/>
                <a:cs typeface="Arial" panose="020B0604020202020204" pitchFamily="34" charset="0"/>
              </a:rPr>
              <a:t> </a:t>
            </a:r>
            <a:r>
              <a:rPr lang="de-DE" sz="1200" kern="100" dirty="0" err="1">
                <a:effectLst/>
                <a:latin typeface="Calibri" panose="020F0502020204030204" pitchFamily="34" charset="0"/>
                <a:ea typeface="Calibri" panose="020F0502020204030204" pitchFamily="34" charset="0"/>
                <a:cs typeface="Arial" panose="020B0604020202020204" pitchFamily="34" charset="0"/>
              </a:rPr>
              <a:t>name</a:t>
            </a:r>
            <a:r>
              <a:rPr lang="de-DE" sz="1200" kern="100" dirty="0">
                <a:effectLst/>
                <a:latin typeface="Calibri" panose="020F0502020204030204" pitchFamily="34" charset="0"/>
                <a:ea typeface="Calibri" panose="020F0502020204030204" pitchFamily="34" charset="0"/>
                <a:cs typeface="Arial" panose="020B0604020202020204" pitchFamily="34" charset="0"/>
              </a:rPr>
              <a:t>="</a:t>
            </a:r>
            <a:r>
              <a:rPr lang="de-DE" sz="1200" kern="100" dirty="0" err="1">
                <a:effectLst/>
                <a:latin typeface="Calibri" panose="020F0502020204030204" pitchFamily="34" charset="0"/>
                <a:ea typeface="Calibri" panose="020F0502020204030204" pitchFamily="34" charset="0"/>
                <a:cs typeface="Arial" panose="020B0604020202020204" pitchFamily="34" charset="0"/>
              </a:rPr>
              <a:t>twitter:title</a:t>
            </a:r>
            <a:r>
              <a:rPr lang="de-DE" sz="1200" kern="100" dirty="0">
                <a:effectLst/>
                <a:latin typeface="Calibri" panose="020F0502020204030204" pitchFamily="34" charset="0"/>
                <a:ea typeface="Calibri" panose="020F0502020204030204" pitchFamily="34" charset="0"/>
                <a:cs typeface="Arial" panose="020B0604020202020204" pitchFamily="34" charset="0"/>
              </a:rPr>
              <a:t>" </a:t>
            </a:r>
            <a:r>
              <a:rPr lang="de-DE" sz="1200" kern="100" dirty="0" err="1">
                <a:effectLst/>
                <a:latin typeface="Calibri" panose="020F0502020204030204" pitchFamily="34" charset="0"/>
                <a:ea typeface="Calibri" panose="020F0502020204030204" pitchFamily="34" charset="0"/>
                <a:cs typeface="Arial" panose="020B0604020202020204" pitchFamily="34" charset="0"/>
              </a:rPr>
              <a:t>content</a:t>
            </a:r>
            <a:r>
              <a:rPr lang="de-DE" sz="1200" kern="100" dirty="0">
                <a:effectLst/>
                <a:latin typeface="Calibri" panose="020F0502020204030204" pitchFamily="34" charset="0"/>
                <a:ea typeface="Calibri" panose="020F0502020204030204" pitchFamily="34" charset="0"/>
                <a:cs typeface="Arial" panose="020B0604020202020204" pitchFamily="34" charset="0"/>
              </a:rPr>
              <a:t>="Die Lage am Morgen - CDU-Chef Friedrich Merz und die Grünen, Berliner Friedrichstraße, Putins Reich"&gt;</a:t>
            </a:r>
            <a:r>
              <a:rPr lang="en-US" sz="1200" kern="100" dirty="0">
                <a:effectLst/>
                <a:latin typeface="Calibri" panose="020F0502020204030204" pitchFamily="34" charset="0"/>
                <a:ea typeface="Calibri" panose="020F0502020204030204" pitchFamily="34" charset="0"/>
                <a:cs typeface="Arial" panose="020B0604020202020204" pitchFamily="34" charset="0"/>
              </a:rPr>
              <a:t>&lt;meta name="</a:t>
            </a:r>
            <a:r>
              <a:rPr lang="en-US" sz="1200" kern="100" dirty="0" err="1">
                <a:effectLst/>
                <a:latin typeface="Calibri" panose="020F0502020204030204" pitchFamily="34" charset="0"/>
                <a:ea typeface="Calibri" panose="020F0502020204030204" pitchFamily="34" charset="0"/>
                <a:cs typeface="Arial" panose="020B0604020202020204" pitchFamily="34" charset="0"/>
              </a:rPr>
              <a:t>twitter:creator</a:t>
            </a:r>
            <a:r>
              <a:rPr lang="en-US" sz="1200" kern="100" dirty="0">
                <a:effectLst/>
                <a:latin typeface="Calibri" panose="020F0502020204030204" pitchFamily="34" charset="0"/>
                <a:ea typeface="Calibri" panose="020F0502020204030204" pitchFamily="34" charset="0"/>
                <a:cs typeface="Arial" panose="020B0604020202020204" pitchFamily="34" charset="0"/>
              </a:rPr>
              <a:t>" content="@sefi99"&gt;&lt;meta name="</a:t>
            </a:r>
            <a:r>
              <a:rPr lang="en-US" sz="1200" kern="100" dirty="0" err="1">
                <a:effectLst/>
                <a:latin typeface="Calibri" panose="020F0502020204030204" pitchFamily="34" charset="0"/>
                <a:ea typeface="Calibri" panose="020F0502020204030204" pitchFamily="34" charset="0"/>
                <a:cs typeface="Arial" panose="020B0604020202020204" pitchFamily="34" charset="0"/>
              </a:rPr>
              <a:t>twitter:image</a:t>
            </a:r>
            <a:r>
              <a:rPr lang="en-US" sz="1200" kern="100" dirty="0">
                <a:effectLst/>
                <a:latin typeface="Calibri" panose="020F0502020204030204" pitchFamily="34" charset="0"/>
                <a:ea typeface="Calibri" panose="020F0502020204030204" pitchFamily="34" charset="0"/>
                <a:cs typeface="Arial" panose="020B0604020202020204" pitchFamily="34" charset="0"/>
              </a:rPr>
              <a:t>" content="https://cdn.prod.www.spiegel.de/images/dd17189a-707c-4b57-af32-bf59855d3d25_w1195_r1.77_fpx28.09_fpy49.93.png"&gt;</a:t>
            </a:r>
            <a:r>
              <a:rPr lang="de-DE" sz="1200" kern="100" dirty="0">
                <a:effectLst/>
                <a:latin typeface="Calibri" panose="020F0502020204030204" pitchFamily="34" charset="0"/>
                <a:ea typeface="Calibri" panose="020F0502020204030204" pitchFamily="34" charset="0"/>
                <a:cs typeface="Arial" panose="020B0604020202020204" pitchFamily="34" charset="0"/>
              </a:rPr>
              <a:t>&lt;</a:t>
            </a:r>
            <a:r>
              <a:rPr lang="de-DE" sz="1200" kern="100" dirty="0" err="1">
                <a:effectLst/>
                <a:latin typeface="Calibri" panose="020F0502020204030204" pitchFamily="34" charset="0"/>
                <a:ea typeface="Calibri" panose="020F0502020204030204" pitchFamily="34" charset="0"/>
                <a:cs typeface="Arial" panose="020B0604020202020204" pitchFamily="34" charset="0"/>
              </a:rPr>
              <a:t>meta</a:t>
            </a:r>
            <a:r>
              <a:rPr lang="de-DE" sz="1200" kern="100" dirty="0">
                <a:effectLst/>
                <a:latin typeface="Calibri" panose="020F0502020204030204" pitchFamily="34" charset="0"/>
                <a:ea typeface="Calibri" panose="020F0502020204030204" pitchFamily="34" charset="0"/>
                <a:cs typeface="Arial" panose="020B0604020202020204" pitchFamily="34" charset="0"/>
              </a:rPr>
              <a:t> </a:t>
            </a:r>
            <a:r>
              <a:rPr lang="de-DE" sz="1200" kern="100" dirty="0" err="1">
                <a:effectLst/>
                <a:latin typeface="Calibri" panose="020F0502020204030204" pitchFamily="34" charset="0"/>
                <a:ea typeface="Calibri" panose="020F0502020204030204" pitchFamily="34" charset="0"/>
                <a:cs typeface="Arial" panose="020B0604020202020204" pitchFamily="34" charset="0"/>
              </a:rPr>
              <a:t>property</a:t>
            </a:r>
            <a:r>
              <a:rPr lang="de-DE" sz="1200" kern="100" dirty="0">
                <a:effectLst/>
                <a:latin typeface="Calibri" panose="020F0502020204030204" pitchFamily="34" charset="0"/>
                <a:ea typeface="Calibri" panose="020F0502020204030204" pitchFamily="34" charset="0"/>
                <a:cs typeface="Arial" panose="020B0604020202020204" pitchFamily="34" charset="0"/>
              </a:rPr>
              <a:t>="</a:t>
            </a:r>
            <a:r>
              <a:rPr lang="de-DE" sz="1200" kern="100" dirty="0" err="1">
                <a:effectLst/>
                <a:latin typeface="Calibri" panose="020F0502020204030204" pitchFamily="34" charset="0"/>
                <a:ea typeface="Calibri" panose="020F0502020204030204" pitchFamily="34" charset="0"/>
                <a:cs typeface="Arial" panose="020B0604020202020204" pitchFamily="34" charset="0"/>
              </a:rPr>
              <a:t>og:title</a:t>
            </a:r>
            <a:r>
              <a:rPr lang="de-DE" sz="1200" kern="100" dirty="0">
                <a:effectLst/>
                <a:latin typeface="Calibri" panose="020F0502020204030204" pitchFamily="34" charset="0"/>
                <a:ea typeface="Calibri" panose="020F0502020204030204" pitchFamily="34" charset="0"/>
                <a:cs typeface="Arial" panose="020B0604020202020204" pitchFamily="34" charset="0"/>
              </a:rPr>
              <a:t>" </a:t>
            </a:r>
            <a:r>
              <a:rPr lang="de-DE" sz="1200" kern="100" dirty="0" err="1">
                <a:effectLst/>
                <a:latin typeface="Calibri" panose="020F0502020204030204" pitchFamily="34" charset="0"/>
                <a:ea typeface="Calibri" panose="020F0502020204030204" pitchFamily="34" charset="0"/>
                <a:cs typeface="Arial" panose="020B0604020202020204" pitchFamily="34" charset="0"/>
              </a:rPr>
              <a:t>content</a:t>
            </a:r>
            <a:r>
              <a:rPr lang="de-DE" sz="1200" kern="100" dirty="0">
                <a:effectLst/>
                <a:latin typeface="Calibri" panose="020F0502020204030204" pitchFamily="34" charset="0"/>
                <a:ea typeface="Calibri" panose="020F0502020204030204" pitchFamily="34" charset="0"/>
                <a:cs typeface="Arial" panose="020B0604020202020204" pitchFamily="34" charset="0"/>
              </a:rPr>
              <a:t>="Die Lage am Morgen - CDU-Chef Friedrich Merz und die Grünen, Berliner Friedrichstraße, Putins Reich"&gt;</a:t>
            </a:r>
            <a:r>
              <a:rPr lang="en-US" sz="1200" kern="100" dirty="0">
                <a:effectLst/>
                <a:latin typeface="Calibri" panose="020F0502020204030204" pitchFamily="34" charset="0"/>
                <a:ea typeface="Calibri" panose="020F0502020204030204" pitchFamily="34" charset="0"/>
                <a:cs typeface="Arial" panose="020B0604020202020204" pitchFamily="34" charset="0"/>
              </a:rPr>
              <a:t>&lt;meta property="</a:t>
            </a:r>
            <a:r>
              <a:rPr lang="en-US" sz="1200" kern="100" dirty="0" err="1">
                <a:effectLst/>
                <a:latin typeface="Calibri" panose="020F0502020204030204" pitchFamily="34" charset="0"/>
                <a:ea typeface="Calibri" panose="020F0502020204030204" pitchFamily="34" charset="0"/>
                <a:cs typeface="Arial" panose="020B0604020202020204" pitchFamily="34" charset="0"/>
              </a:rPr>
              <a:t>og:type</a:t>
            </a:r>
            <a:r>
              <a:rPr lang="en-US" sz="1200" kern="100" dirty="0">
                <a:effectLst/>
                <a:latin typeface="Calibri" panose="020F0502020204030204" pitchFamily="34" charset="0"/>
                <a:ea typeface="Calibri" panose="020F0502020204030204" pitchFamily="34" charset="0"/>
                <a:cs typeface="Arial" panose="020B0604020202020204" pitchFamily="34" charset="0"/>
              </a:rPr>
              <a:t>" content="article"&gt;&lt;meta property="</a:t>
            </a:r>
            <a:r>
              <a:rPr lang="en-US" sz="1200" kern="100" dirty="0" err="1">
                <a:effectLst/>
                <a:latin typeface="Calibri" panose="020F0502020204030204" pitchFamily="34" charset="0"/>
                <a:ea typeface="Calibri" panose="020F0502020204030204" pitchFamily="34" charset="0"/>
                <a:cs typeface="Arial" panose="020B0604020202020204" pitchFamily="34" charset="0"/>
              </a:rPr>
              <a:t>og:url</a:t>
            </a:r>
            <a:r>
              <a:rPr lang="en-US" sz="1200" kern="100" dirty="0">
                <a:effectLst/>
                <a:latin typeface="Calibri" panose="020F0502020204030204" pitchFamily="34" charset="0"/>
                <a:ea typeface="Calibri" panose="020F0502020204030204" pitchFamily="34" charset="0"/>
                <a:cs typeface="Arial" panose="020B0604020202020204" pitchFamily="34" charset="0"/>
              </a:rPr>
              <a:t>" content="https://www.spiegel.de/politik/deutschland/news-cdu-chef-friedrich-merz-und-die-gruenen-berliner-friedrichstrasse-putins-reich-a-aff057e5-4db6-4055-8d12-85cf8bc1fe2c"&gt;&lt;meta property="</a:t>
            </a:r>
            <a:r>
              <a:rPr lang="en-US" sz="1200" kern="100" dirty="0" err="1">
                <a:effectLst/>
                <a:latin typeface="Calibri" panose="020F0502020204030204" pitchFamily="34" charset="0"/>
                <a:ea typeface="Calibri" panose="020F0502020204030204" pitchFamily="34" charset="0"/>
                <a:cs typeface="Arial" panose="020B0604020202020204" pitchFamily="34" charset="0"/>
              </a:rPr>
              <a:t>og:image</a:t>
            </a:r>
            <a:r>
              <a:rPr lang="en-US" sz="1200" kern="100" dirty="0">
                <a:effectLst/>
                <a:latin typeface="Calibri" panose="020F0502020204030204" pitchFamily="34" charset="0"/>
                <a:ea typeface="Calibri" panose="020F0502020204030204" pitchFamily="34" charset="0"/>
                <a:cs typeface="Arial" panose="020B0604020202020204" pitchFamily="34" charset="0"/>
              </a:rPr>
              <a:t>" content="https://cdn.prod.www.spiegel.de/images/dd17189a-707c-4b57-af32-bf59855d3d25_w1195_r1.77_fpx28.09_fpy49.93.png"&gt;</a:t>
            </a:r>
            <a:r>
              <a:rPr lang="de-DE" sz="1200" kern="100" dirty="0">
                <a:effectLst/>
                <a:latin typeface="Calibri" panose="020F0502020204030204" pitchFamily="34" charset="0"/>
                <a:ea typeface="Calibri" panose="020F0502020204030204" pitchFamily="34" charset="0"/>
                <a:cs typeface="Arial" panose="020B0604020202020204" pitchFamily="34" charset="0"/>
              </a:rPr>
              <a:t>&lt;</a:t>
            </a:r>
            <a:r>
              <a:rPr lang="de-DE" sz="1200" kern="100" dirty="0" err="1">
                <a:effectLst/>
                <a:latin typeface="Calibri" panose="020F0502020204030204" pitchFamily="34" charset="0"/>
                <a:ea typeface="Calibri" panose="020F0502020204030204" pitchFamily="34" charset="0"/>
                <a:cs typeface="Arial" panose="020B0604020202020204" pitchFamily="34" charset="0"/>
              </a:rPr>
              <a:t>meta</a:t>
            </a:r>
            <a:r>
              <a:rPr lang="de-DE" sz="1200" kern="100" dirty="0">
                <a:effectLst/>
                <a:latin typeface="Calibri" panose="020F0502020204030204" pitchFamily="34" charset="0"/>
                <a:ea typeface="Calibri" panose="020F0502020204030204" pitchFamily="34" charset="0"/>
                <a:cs typeface="Arial" panose="020B0604020202020204" pitchFamily="34" charset="0"/>
              </a:rPr>
              <a:t> </a:t>
            </a:r>
            <a:r>
              <a:rPr lang="de-DE" sz="1200" kern="100" dirty="0" err="1">
                <a:effectLst/>
                <a:latin typeface="Calibri" panose="020F0502020204030204" pitchFamily="34" charset="0"/>
                <a:ea typeface="Calibri" panose="020F0502020204030204" pitchFamily="34" charset="0"/>
                <a:cs typeface="Arial" panose="020B0604020202020204" pitchFamily="34" charset="0"/>
              </a:rPr>
              <a:t>property</a:t>
            </a:r>
            <a:r>
              <a:rPr lang="de-DE" sz="1200" kern="100" dirty="0">
                <a:effectLst/>
                <a:latin typeface="Calibri" panose="020F0502020204030204" pitchFamily="34" charset="0"/>
                <a:ea typeface="Calibri" panose="020F0502020204030204" pitchFamily="34" charset="0"/>
                <a:cs typeface="Arial" panose="020B0604020202020204" pitchFamily="34" charset="0"/>
              </a:rPr>
              <a:t>="</a:t>
            </a:r>
            <a:r>
              <a:rPr lang="de-DE" sz="1200" kern="100" dirty="0" err="1">
                <a:effectLst/>
                <a:latin typeface="Calibri" panose="020F0502020204030204" pitchFamily="34" charset="0"/>
                <a:ea typeface="Calibri" panose="020F0502020204030204" pitchFamily="34" charset="0"/>
                <a:cs typeface="Arial" panose="020B0604020202020204" pitchFamily="34" charset="0"/>
              </a:rPr>
              <a:t>og:description</a:t>
            </a:r>
            <a:r>
              <a:rPr lang="de-DE" sz="1200" kern="100" dirty="0">
                <a:effectLst/>
                <a:latin typeface="Calibri" panose="020F0502020204030204" pitchFamily="34" charset="0"/>
                <a:ea typeface="Calibri" panose="020F0502020204030204" pitchFamily="34" charset="0"/>
                <a:cs typeface="Arial" panose="020B0604020202020204" pitchFamily="34" charset="0"/>
              </a:rPr>
              <a:t>" </a:t>
            </a:r>
            <a:r>
              <a:rPr lang="de-DE" sz="1200" kern="100" dirty="0" err="1">
                <a:effectLst/>
                <a:latin typeface="Calibri" panose="020F0502020204030204" pitchFamily="34" charset="0"/>
                <a:ea typeface="Calibri" panose="020F0502020204030204" pitchFamily="34" charset="0"/>
                <a:cs typeface="Arial" panose="020B0604020202020204" pitchFamily="34" charset="0"/>
              </a:rPr>
              <a:t>content</a:t>
            </a:r>
            <a:r>
              <a:rPr lang="de-DE" sz="1200" kern="100" dirty="0">
                <a:effectLst/>
                <a:latin typeface="Calibri" panose="020F0502020204030204" pitchFamily="34" charset="0"/>
                <a:ea typeface="Calibri" panose="020F0502020204030204" pitchFamily="34" charset="0"/>
                <a:cs typeface="Arial" panose="020B0604020202020204" pitchFamily="34" charset="0"/>
              </a:rPr>
              <a:t>="Die Unionsparteien ringen mit Gegnern, Feinden und Partnern. In Berlin gewinnt das Auto heute 500 Meter zurück. Und Putins Reich bröselt. Das ist die Lage am Samstag."&gt;&lt;</a:t>
            </a:r>
            <a:r>
              <a:rPr lang="de-DE" sz="1200" kern="100" dirty="0" err="1">
                <a:effectLst/>
                <a:latin typeface="Calibri" panose="020F0502020204030204" pitchFamily="34" charset="0"/>
                <a:ea typeface="Calibri" panose="020F0502020204030204" pitchFamily="34" charset="0"/>
                <a:cs typeface="Arial" panose="020B0604020202020204" pitchFamily="34" charset="0"/>
              </a:rPr>
              <a:t>script</a:t>
            </a:r>
            <a:r>
              <a:rPr lang="de-DE" sz="1200" kern="100" dirty="0">
                <a:effectLst/>
                <a:latin typeface="Calibri" panose="020F0502020204030204" pitchFamily="34" charset="0"/>
                <a:ea typeface="Calibri" panose="020F0502020204030204" pitchFamily="34" charset="0"/>
                <a:cs typeface="Arial" panose="020B0604020202020204" pitchFamily="34" charset="0"/>
              </a:rPr>
              <a:t> type="</a:t>
            </a:r>
            <a:r>
              <a:rPr lang="de-DE" sz="1200" kern="100" dirty="0" err="1">
                <a:effectLst/>
                <a:latin typeface="Calibri" panose="020F0502020204030204" pitchFamily="34" charset="0"/>
                <a:ea typeface="Calibri" panose="020F0502020204030204" pitchFamily="34" charset="0"/>
                <a:cs typeface="Arial" panose="020B0604020202020204" pitchFamily="34" charset="0"/>
              </a:rPr>
              <a:t>application</a:t>
            </a:r>
            <a:r>
              <a:rPr lang="de-DE" sz="1200" kern="100" dirty="0">
                <a:effectLst/>
                <a:latin typeface="Calibri" panose="020F0502020204030204" pitchFamily="34" charset="0"/>
                <a:ea typeface="Calibri" panose="020F0502020204030204" pitchFamily="34" charset="0"/>
                <a:cs typeface="Arial" panose="020B0604020202020204" pitchFamily="34" charset="0"/>
              </a:rPr>
              <a:t>/</a:t>
            </a:r>
            <a:r>
              <a:rPr lang="de-DE" sz="1200" kern="100" dirty="0" err="1">
                <a:effectLst/>
                <a:latin typeface="Calibri" panose="020F0502020204030204" pitchFamily="34" charset="0"/>
                <a:ea typeface="Calibri" panose="020F0502020204030204" pitchFamily="34" charset="0"/>
                <a:cs typeface="Arial" panose="020B0604020202020204" pitchFamily="34" charset="0"/>
              </a:rPr>
              <a:t>ld+json</a:t>
            </a:r>
            <a:r>
              <a:rPr lang="de-DE" sz="1200" kern="100" dirty="0">
                <a:effectLst/>
                <a:latin typeface="Calibri" panose="020F0502020204030204" pitchFamily="34" charset="0"/>
                <a:ea typeface="Calibri" panose="020F0502020204030204" pitchFamily="34" charset="0"/>
                <a:cs typeface="Arial" panose="020B0604020202020204" pitchFamily="34" charset="0"/>
              </a:rPr>
              <a:t>"&gt;[{"@</a:t>
            </a:r>
            <a:r>
              <a:rPr lang="de-DE" sz="1200" kern="100" dirty="0" err="1">
                <a:effectLst/>
                <a:latin typeface="Calibri" panose="020F0502020204030204" pitchFamily="34" charset="0"/>
                <a:ea typeface="Calibri" panose="020F0502020204030204" pitchFamily="34" charset="0"/>
                <a:cs typeface="Arial" panose="020B0604020202020204" pitchFamily="34" charset="0"/>
              </a:rPr>
              <a:t>context</a:t>
            </a:r>
            <a:r>
              <a:rPr lang="de-DE" sz="1200" kern="100" dirty="0">
                <a:effectLst/>
                <a:latin typeface="Calibri" panose="020F0502020204030204" pitchFamily="34" charset="0"/>
                <a:ea typeface="Calibri" panose="020F0502020204030204" pitchFamily="34" charset="0"/>
                <a:cs typeface="Arial" panose="020B0604020202020204" pitchFamily="34" charset="0"/>
              </a:rPr>
              <a:t>":"http://schema.org","@type":"NewsArticle","articleSection":"Politik","author":{"@type":"Person","</a:t>
            </a:r>
            <a:r>
              <a:rPr lang="de-DE" sz="1200" kern="100" dirty="0" err="1">
                <a:effectLst/>
                <a:latin typeface="Calibri" panose="020F0502020204030204" pitchFamily="34" charset="0"/>
                <a:ea typeface="Calibri" panose="020F0502020204030204" pitchFamily="34" charset="0"/>
                <a:cs typeface="Arial" panose="020B0604020202020204" pitchFamily="34" charset="0"/>
              </a:rPr>
              <a:t>name</a:t>
            </a:r>
            <a:r>
              <a:rPr lang="de-DE" sz="1200" kern="100" dirty="0">
                <a:effectLst/>
                <a:latin typeface="Calibri" panose="020F0502020204030204" pitchFamily="34" charset="0"/>
                <a:ea typeface="Calibri" panose="020F0502020204030204" pitchFamily="34" charset="0"/>
                <a:cs typeface="Arial" panose="020B0604020202020204" pitchFamily="34" charset="0"/>
              </a:rPr>
              <a:t>":"Sebastian Fischer"},"dateCreated":"2023-07-01T05:27:01+02:00","dateModified":"2023-07-01T07:48:02+02:00","datePublished":"2023-07-01T05:27:01+02:00","headline":"Die Lage am Morgen: Holt sich das Auto die Stadt […] </a:t>
            </a:r>
            <a:r>
              <a:rPr lang="en-US" sz="1200" kern="100" dirty="0">
                <a:effectLst/>
                <a:latin typeface="Calibri" panose="020F0502020204030204" pitchFamily="34" charset="0"/>
                <a:ea typeface="Calibri" panose="020F0502020204030204" pitchFamily="34" charset="0"/>
                <a:cs typeface="Arial" panose="020B0604020202020204" pitchFamily="34" charset="0"/>
              </a:rPr>
              <a:t>&lt;span class="</a:t>
            </a:r>
            <a:r>
              <a:rPr lang="en-US" sz="1200" kern="100" dirty="0" err="1">
                <a:effectLst/>
                <a:latin typeface="Calibri" panose="020F0502020204030204" pitchFamily="34" charset="0"/>
                <a:ea typeface="Calibri" panose="020F0502020204030204" pitchFamily="34" charset="0"/>
                <a:cs typeface="Arial" panose="020B0604020202020204" pitchFamily="34" charset="0"/>
              </a:rPr>
              <a:t>bg</a:t>
            </a:r>
            <a:r>
              <a:rPr lang="en-US" sz="1200" kern="100" dirty="0">
                <a:effectLst/>
                <a:latin typeface="Calibri" panose="020F0502020204030204" pitchFamily="34" charset="0"/>
                <a:ea typeface="Calibri" panose="020F0502020204030204" pitchFamily="34" charset="0"/>
                <a:cs typeface="Arial" panose="020B0604020202020204" pitchFamily="34" charset="0"/>
              </a:rPr>
              <a:t>-gradient-to-r from-white </a:t>
            </a:r>
            <a:r>
              <a:rPr lang="en-US" sz="1200" kern="100" dirty="0" err="1">
                <a:effectLst/>
                <a:latin typeface="Calibri" panose="020F0502020204030204" pitchFamily="34" charset="0"/>
                <a:ea typeface="Calibri" panose="020F0502020204030204" pitchFamily="34" charset="0"/>
                <a:cs typeface="Arial" panose="020B0604020202020204" pitchFamily="34" charset="0"/>
              </a:rPr>
              <a:t>dark:from-dm-shade-darkest</a:t>
            </a:r>
            <a:r>
              <a:rPr lang="en-US" sz="1200" kern="100" dirty="0">
                <a:effectLst/>
                <a:latin typeface="Calibri" panose="020F0502020204030204" pitchFamily="34" charset="0"/>
                <a:ea typeface="Calibri" panose="020F0502020204030204" pitchFamily="34" charset="0"/>
                <a:cs typeface="Arial" panose="020B0604020202020204" pitchFamily="34" charset="0"/>
              </a:rPr>
              <a:t> w-24 lg:h-56 md:h-56 sm:h-40"&gt;&lt;/span&gt;&lt;/div&gt;&lt;/div&gt;&lt;/div&gt;&lt;nav role="navigation" class="polygon-swiper flex items-center grow relative overflow-hidden h-full bottom-negative"&gt;&lt;</a:t>
            </a:r>
            <a:r>
              <a:rPr lang="en-US" sz="1200" kern="100" dirty="0" err="1">
                <a:effectLst/>
                <a:latin typeface="Calibri" panose="020F0502020204030204" pitchFamily="34" charset="0"/>
                <a:ea typeface="Calibri" panose="020F0502020204030204" pitchFamily="34" charset="0"/>
                <a:cs typeface="Arial" panose="020B0604020202020204" pitchFamily="34" charset="0"/>
              </a:rPr>
              <a:t>ul</a:t>
            </a:r>
            <a:r>
              <a:rPr lang="en-US" sz="1200" kern="100" dirty="0">
                <a:effectLst/>
                <a:latin typeface="Calibri" panose="020F0502020204030204" pitchFamily="34" charset="0"/>
                <a:ea typeface="Calibri" panose="020F0502020204030204" pitchFamily="34" charset="0"/>
                <a:cs typeface="Arial" panose="020B0604020202020204" pitchFamily="34" charset="0"/>
              </a:rPr>
              <a:t> class="polygon-swiper-wrapper flex items-center lg:h-56 md:h-56 sm:h-40 relative </a:t>
            </a:r>
            <a:r>
              <a:rPr lang="en-US" sz="1200" kern="100" dirty="0" err="1">
                <a:effectLst/>
                <a:latin typeface="Calibri" panose="020F0502020204030204" pitchFamily="34" charset="0"/>
                <a:ea typeface="Calibri" panose="020F0502020204030204" pitchFamily="34" charset="0"/>
                <a:cs typeface="Arial" panose="020B0604020202020204" pitchFamily="34" charset="0"/>
              </a:rPr>
              <a:t>bottom-px:focus:border-white</a:t>
            </a:r>
            <a:r>
              <a:rPr lang="en-US" sz="1200" kern="100" dirty="0">
                <a:effectLst/>
                <a:latin typeface="Calibri" panose="020F0502020204030204" pitchFamily="34" charset="0"/>
                <a:ea typeface="Calibri" panose="020F0502020204030204" pitchFamily="34" charset="0"/>
                <a:cs typeface="Arial" panose="020B0604020202020204" pitchFamily="34" charset="0"/>
              </a:rPr>
              <a:t> </a:t>
            </a:r>
            <a:r>
              <a:rPr lang="en-US" sz="1200" kern="100" dirty="0" err="1">
                <a:effectLst/>
                <a:latin typeface="Calibri" panose="020F0502020204030204" pitchFamily="34" charset="0"/>
                <a:ea typeface="Calibri" panose="020F0502020204030204" pitchFamily="34" charset="0"/>
                <a:cs typeface="Arial" panose="020B0604020202020204" pitchFamily="34" charset="0"/>
              </a:rPr>
              <a:t>hover:border-shade-light</a:t>
            </a:r>
            <a:r>
              <a:rPr lang="en-US" sz="1200" kern="100" dirty="0">
                <a:effectLst/>
                <a:latin typeface="Calibri" panose="020F0502020204030204" pitchFamily="34" charset="0"/>
                <a:ea typeface="Calibri" panose="020F0502020204030204" pitchFamily="34" charset="0"/>
                <a:cs typeface="Arial" panose="020B0604020202020204" pitchFamily="34" charset="0"/>
              </a:rPr>
              <a:t> border-transparent inline-flex items-center text-black </a:t>
            </a:r>
            <a:r>
              <a:rPr lang="en-US" sz="1200" kern="100" dirty="0" err="1">
                <a:effectLst/>
                <a:latin typeface="Calibri" panose="020F0502020204030204" pitchFamily="34" charset="0"/>
                <a:ea typeface="Calibri" panose="020F0502020204030204" pitchFamily="34" charset="0"/>
                <a:cs typeface="Arial" panose="020B0604020202020204" pitchFamily="34" charset="0"/>
              </a:rPr>
              <a:t>dark:text-shade-lightest</a:t>
            </a:r>
            <a:r>
              <a:rPr lang="en-US" sz="1200" kern="100" dirty="0">
                <a:effectLst/>
                <a:latin typeface="Calibri" panose="020F0502020204030204" pitchFamily="34" charset="0"/>
                <a:ea typeface="Calibri" panose="020F0502020204030204" pitchFamily="34" charset="0"/>
                <a:cs typeface="Arial" panose="020B0604020202020204" pitchFamily="34" charset="0"/>
              </a:rPr>
              <a:t> text-s h-full px-4"&gt;&lt;span class="border-b whitespace-</a:t>
            </a:r>
            <a:r>
              <a:rPr lang="en-US" sz="1200" kern="100" dirty="0" err="1">
                <a:effectLst/>
                <a:latin typeface="Calibri" panose="020F0502020204030204" pitchFamily="34" charset="0"/>
                <a:ea typeface="Calibri" panose="020F0502020204030204" pitchFamily="34" charset="0"/>
                <a:cs typeface="Arial" panose="020B0604020202020204" pitchFamily="34" charset="0"/>
              </a:rPr>
              <a:t>nowrap</a:t>
            </a:r>
            <a:r>
              <a:rPr lang="en-US" sz="1200" kern="100" dirty="0">
                <a:effectLst/>
                <a:latin typeface="Calibri" panose="020F0502020204030204" pitchFamily="34" charset="0"/>
                <a:ea typeface="Calibri" panose="020F0502020204030204" pitchFamily="34" charset="0"/>
                <a:cs typeface="Arial" panose="020B0604020202020204" pitchFamily="34" charset="0"/>
              </a:rPr>
              <a:t> border-inherit"&gt;</a:t>
            </a:r>
            <a:r>
              <a:rPr lang="en-US" sz="1200" kern="100" dirty="0" err="1">
                <a:effectLst/>
                <a:latin typeface="Calibri" panose="020F0502020204030204" pitchFamily="34" charset="0"/>
                <a:ea typeface="Calibri" panose="020F0502020204030204" pitchFamily="34" charset="0"/>
                <a:cs typeface="Arial" panose="020B0604020202020204" pitchFamily="34" charset="0"/>
              </a:rPr>
              <a:t>Politik</a:t>
            </a:r>
            <a:r>
              <a:rPr lang="en-US" sz="1200" kern="100" dirty="0">
                <a:effectLst/>
                <a:latin typeface="Calibri" panose="020F0502020204030204" pitchFamily="34" charset="0"/>
                <a:ea typeface="Calibri" panose="020F0502020204030204" pitchFamily="34" charset="0"/>
                <a:cs typeface="Arial" panose="020B0604020202020204" pitchFamily="34" charset="0"/>
              </a:rPr>
              <a:t>&lt;/span&gt;&lt;span class="leading-none ml-8"&gt;&lt;</a:t>
            </a:r>
            <a:r>
              <a:rPr lang="en-US" sz="1200" kern="100" dirty="0" err="1">
                <a:effectLst/>
                <a:latin typeface="Calibri" panose="020F0502020204030204" pitchFamily="34" charset="0"/>
                <a:ea typeface="Calibri" panose="020F0502020204030204" pitchFamily="34" charset="0"/>
                <a:cs typeface="Arial" panose="020B0604020202020204" pitchFamily="34" charset="0"/>
              </a:rPr>
              <a:t>svg</a:t>
            </a:r>
            <a:r>
              <a:rPr lang="en-US" sz="1200" kern="100" dirty="0">
                <a:effectLst/>
                <a:latin typeface="Calibri" panose="020F0502020204030204" pitchFamily="34" charset="0"/>
                <a:ea typeface="Calibri" panose="020F0502020204030204" pitchFamily="34" charset="0"/>
                <a:cs typeface="Arial" panose="020B0604020202020204" pitchFamily="34" charset="0"/>
              </a:rPr>
              <a:t> width="16" height="16"&gt;&lt;use </a:t>
            </a:r>
            <a:r>
              <a:rPr lang="en-US" sz="1200" kern="100" dirty="0" err="1">
                <a:effectLst/>
                <a:latin typeface="Calibri" panose="020F0502020204030204" pitchFamily="34" charset="0"/>
                <a:ea typeface="Calibri" panose="020F0502020204030204" pitchFamily="34" charset="0"/>
                <a:cs typeface="Arial" panose="020B0604020202020204" pitchFamily="34" charset="0"/>
              </a:rPr>
              <a:t>xlink:href</a:t>
            </a:r>
            <a:r>
              <a:rPr lang="en-US" sz="1200" kern="100" dirty="0">
                <a:effectLst/>
                <a:latin typeface="Calibri" panose="020F0502020204030204" pitchFamily="34" charset="0"/>
                <a:ea typeface="Calibri" panose="020F0502020204030204" pitchFamily="34" charset="0"/>
                <a:cs typeface="Arial" panose="020B0604020202020204" pitchFamily="34" charset="0"/>
              </a:rPr>
              <a:t>="#</a:t>
            </a:r>
            <a:r>
              <a:rPr lang="en-US" sz="1200" kern="100" dirty="0" err="1">
                <a:effectLst/>
                <a:latin typeface="Calibri" panose="020F0502020204030204" pitchFamily="34" charset="0"/>
                <a:ea typeface="Calibri" panose="020F0502020204030204" pitchFamily="34" charset="0"/>
                <a:cs typeface="Arial" panose="020B0604020202020204" pitchFamily="34" charset="0"/>
              </a:rPr>
              <a:t>spon</a:t>
            </a:r>
            <a:r>
              <a:rPr lang="en-US" sz="1200" kern="100" dirty="0">
                <a:effectLst/>
                <a:latin typeface="Calibri" panose="020F0502020204030204" pitchFamily="34" charset="0"/>
                <a:ea typeface="Calibri" panose="020F0502020204030204" pitchFamily="34" charset="0"/>
                <a:cs typeface="Arial" panose="020B0604020202020204" pitchFamily="34" charset="0"/>
              </a:rPr>
              <a:t>-chevron-right-m"/&gt;&lt;/</a:t>
            </a:r>
            <a:r>
              <a:rPr lang="en-US" sz="1200" kern="100" dirty="0" err="1">
                <a:effectLst/>
                <a:latin typeface="Calibri" panose="020F0502020204030204" pitchFamily="34" charset="0"/>
                <a:ea typeface="Calibri" panose="020F0502020204030204" pitchFamily="34" charset="0"/>
                <a:cs typeface="Arial" panose="020B0604020202020204" pitchFamily="34" charset="0"/>
              </a:rPr>
              <a:t>svg</a:t>
            </a:r>
            <a:r>
              <a:rPr lang="en-US" sz="1200" kern="100" dirty="0">
                <a:effectLst/>
                <a:latin typeface="Calibri" panose="020F0502020204030204" pitchFamily="34" charset="0"/>
                <a:ea typeface="Calibri" panose="020F0502020204030204" pitchFamily="34" charset="0"/>
                <a:cs typeface="Arial" panose="020B0604020202020204" pitchFamily="34" charset="0"/>
              </a:rPr>
              <a:t>&gt;&lt;/span&gt;&lt;/a&gt;&lt;/li&gt;&lt;li class="polygon-swiper-slide flex items-center h-full shrink-0"&gt;&lt;a </a:t>
            </a:r>
            <a:r>
              <a:rPr lang="en-US" sz="1200" kern="100" dirty="0" err="1">
                <a:effectLst/>
                <a:latin typeface="Calibri" panose="020F0502020204030204" pitchFamily="34" charset="0"/>
                <a:ea typeface="Calibri" panose="020F0502020204030204" pitchFamily="34" charset="0"/>
                <a:cs typeface="Arial" panose="020B0604020202020204" pitchFamily="34" charset="0"/>
              </a:rPr>
              <a:t>href</a:t>
            </a:r>
            <a:r>
              <a:rPr lang="en-US" sz="1200" kern="100" dirty="0">
                <a:effectLst/>
                <a:latin typeface="Calibri" panose="020F0502020204030204" pitchFamily="34" charset="0"/>
                <a:ea typeface="Calibri" panose="020F0502020204030204" pitchFamily="34" charset="0"/>
                <a:cs typeface="Arial" panose="020B0604020202020204" pitchFamily="34" charset="0"/>
              </a:rPr>
              <a:t>="https://www.spiegel.de/politik/deutschland/" target="_self" title="Deutschland" class="</a:t>
            </a:r>
            <a:r>
              <a:rPr lang="en-US" sz="1200" kern="100" dirty="0" err="1">
                <a:effectLst/>
                <a:latin typeface="Calibri" panose="020F0502020204030204" pitchFamily="34" charset="0"/>
                <a:ea typeface="Calibri" panose="020F0502020204030204" pitchFamily="34" charset="0"/>
                <a:cs typeface="Arial" panose="020B0604020202020204" pitchFamily="34" charset="0"/>
              </a:rPr>
              <a:t>focus:border-black</a:t>
            </a:r>
            <a:r>
              <a:rPr lang="en-US" sz="1200" kern="100" dirty="0">
                <a:effectLst/>
                <a:latin typeface="Calibri" panose="020F0502020204030204" pitchFamily="34" charset="0"/>
                <a:ea typeface="Calibri" panose="020F0502020204030204" pitchFamily="34" charset="0"/>
                <a:cs typeface="Arial" panose="020B0604020202020204" pitchFamily="34" charset="0"/>
              </a:rPr>
              <a:t> </a:t>
            </a:r>
            <a:r>
              <a:rPr lang="en-US" sz="1200" kern="100" dirty="0" err="1">
                <a:effectLst/>
                <a:latin typeface="Calibri" panose="020F0502020204030204" pitchFamily="34" charset="0"/>
                <a:ea typeface="Calibri" panose="020F0502020204030204" pitchFamily="34" charset="0"/>
                <a:cs typeface="Arial" panose="020B0604020202020204" pitchFamily="34" charset="0"/>
              </a:rPr>
              <a:t>dark:focus:border-white</a:t>
            </a:r>
            <a:r>
              <a:rPr lang="en-US" sz="1200" kern="100" dirty="0">
                <a:effectLst/>
                <a:latin typeface="Calibri" panose="020F0502020204030204" pitchFamily="34" charset="0"/>
                <a:ea typeface="Calibri" panose="020F0502020204030204" pitchFamily="34" charset="0"/>
                <a:cs typeface="Arial" panose="020B0604020202020204" pitchFamily="34" charset="0"/>
              </a:rPr>
              <a:t> </a:t>
            </a:r>
            <a:r>
              <a:rPr lang="en-US" sz="1200" kern="100" dirty="0" err="1">
                <a:effectLst/>
                <a:latin typeface="Calibri" panose="020F0502020204030204" pitchFamily="34" charset="0"/>
                <a:ea typeface="Calibri" panose="020F0502020204030204" pitchFamily="34" charset="0"/>
                <a:cs typeface="Arial" panose="020B0604020202020204" pitchFamily="34" charset="0"/>
              </a:rPr>
              <a:t>hover:border-shade-light</a:t>
            </a:r>
            <a:r>
              <a:rPr lang="en-US" sz="1200" kern="100" dirty="0">
                <a:effectLst/>
                <a:latin typeface="Calibri" panose="020F0502020204030204" pitchFamily="34" charset="0"/>
                <a:ea typeface="Calibri" panose="020F0502020204030204" pitchFamily="34" charset="0"/>
                <a:cs typeface="Arial" panose="020B0604020202020204" pitchFamily="34" charset="0"/>
              </a:rPr>
              <a:t> border-transparent inline-flex items-center text-black </a:t>
            </a:r>
            <a:r>
              <a:rPr lang="en-US" sz="1200" kern="100" dirty="0" err="1">
                <a:effectLst/>
                <a:latin typeface="Calibri" panose="020F0502020204030204" pitchFamily="34" charset="0"/>
                <a:ea typeface="Calibri" panose="020F0502020204030204" pitchFamily="34" charset="0"/>
                <a:cs typeface="Arial" panose="020B0604020202020204" pitchFamily="34" charset="0"/>
              </a:rPr>
              <a:t>dark:text-shade-lightest</a:t>
            </a:r>
            <a:r>
              <a:rPr lang="en-US" sz="1200" kern="100" dirty="0">
                <a:effectLst/>
                <a:latin typeface="Calibri" panose="020F0502020204030204" pitchFamily="34" charset="0"/>
                <a:ea typeface="Calibri" panose="020F0502020204030204" pitchFamily="34" charset="0"/>
                <a:cs typeface="Arial" panose="020B0604020202020204" pitchFamily="34" charset="0"/>
              </a:rPr>
              <a:t> text-s h-full px-4"&gt;&lt;span class="border-b whitespace-</a:t>
            </a:r>
            <a:r>
              <a:rPr lang="en-US" sz="1200" kern="100" dirty="0" err="1">
                <a:effectLst/>
                <a:latin typeface="Calibri" panose="020F0502020204030204" pitchFamily="34" charset="0"/>
                <a:ea typeface="Calibri" panose="020F0502020204030204" pitchFamily="34" charset="0"/>
                <a:cs typeface="Arial" panose="020B0604020202020204" pitchFamily="34" charset="0"/>
              </a:rPr>
              <a:t>nowrap</a:t>
            </a:r>
            <a:r>
              <a:rPr lang="en-US" sz="1200" kern="100" dirty="0">
                <a:effectLst/>
                <a:latin typeface="Calibri" panose="020F0502020204030204" pitchFamily="34" charset="0"/>
                <a:ea typeface="Calibri" panose="020F0502020204030204" pitchFamily="34" charset="0"/>
                <a:cs typeface="Arial" panose="020B0604020202020204" pitchFamily="34" charset="0"/>
              </a:rPr>
              <a:t> border-inherit"&gt;Deutschland&lt;/span&gt;&lt;span class="leading-none ml-8"&gt;&lt;</a:t>
            </a:r>
            <a:r>
              <a:rPr lang="en-US" sz="1200" kern="100" dirty="0" err="1">
                <a:effectLst/>
                <a:latin typeface="Calibri" panose="020F0502020204030204" pitchFamily="34" charset="0"/>
                <a:ea typeface="Calibri" panose="020F0502020204030204" pitchFamily="34" charset="0"/>
                <a:cs typeface="Arial" panose="020B0604020202020204" pitchFamily="34" charset="0"/>
              </a:rPr>
              <a:t>svg</a:t>
            </a:r>
            <a:r>
              <a:rPr lang="en-US" sz="1200" kern="100" dirty="0">
                <a:effectLst/>
                <a:latin typeface="Calibri" panose="020F0502020204030204" pitchFamily="34" charset="0"/>
                <a:ea typeface="Calibri" panose="020F0502020204030204" pitchFamily="34" charset="0"/>
                <a:cs typeface="Arial" panose="020B0604020202020204" pitchFamily="34" charset="0"/>
              </a:rPr>
              <a:t> width="16" height="16"&gt;&lt;use </a:t>
            </a:r>
            <a:r>
              <a:rPr lang="en-US" sz="1200" kern="100" dirty="0" err="1">
                <a:effectLst/>
                <a:latin typeface="Calibri" panose="020F0502020204030204" pitchFamily="34" charset="0"/>
                <a:ea typeface="Calibri" panose="020F0502020204030204" pitchFamily="34" charset="0"/>
                <a:cs typeface="Arial" panose="020B0604020202020204" pitchFamily="34" charset="0"/>
              </a:rPr>
              <a:t>xlink:href</a:t>
            </a:r>
            <a:r>
              <a:rPr lang="en-US" sz="1200" kern="100" dirty="0">
                <a:effectLst/>
                <a:latin typeface="Calibri" panose="020F0502020204030204" pitchFamily="34" charset="0"/>
                <a:ea typeface="Calibri" panose="020F0502020204030204" pitchFamily="34" charset="0"/>
                <a:cs typeface="Arial" panose="020B0604020202020204" pitchFamily="34" charset="0"/>
              </a:rPr>
              <a:t>="#</a:t>
            </a:r>
            <a:r>
              <a:rPr lang="en-US" sz="1200" kern="100" dirty="0" err="1">
                <a:effectLst/>
                <a:latin typeface="Calibri" panose="020F0502020204030204" pitchFamily="34" charset="0"/>
                <a:ea typeface="Calibri" panose="020F0502020204030204" pitchFamily="34" charset="0"/>
                <a:cs typeface="Arial" panose="020B0604020202020204" pitchFamily="34" charset="0"/>
              </a:rPr>
              <a:t>spon</a:t>
            </a:r>
            <a:r>
              <a:rPr lang="en-US" sz="1200" kern="100" dirty="0">
                <a:effectLst/>
                <a:latin typeface="Calibri" panose="020F0502020204030204" pitchFamily="34" charset="0"/>
                <a:ea typeface="Calibri" panose="020F0502020204030204" pitchFamily="34" charset="0"/>
                <a:cs typeface="Arial" panose="020B0604020202020204" pitchFamily="34" charset="0"/>
              </a:rPr>
              <a:t>-chevron-right-m"/&gt;&lt;/</a:t>
            </a:r>
            <a:r>
              <a:rPr lang="en-US" sz="1200" kern="100" dirty="0" err="1">
                <a:effectLst/>
                <a:latin typeface="Calibri" panose="020F0502020204030204" pitchFamily="34" charset="0"/>
                <a:ea typeface="Calibri" panose="020F0502020204030204" pitchFamily="34" charset="0"/>
                <a:cs typeface="Arial" panose="020B0604020202020204" pitchFamily="34" charset="0"/>
              </a:rPr>
              <a:t>svg</a:t>
            </a:r>
            <a:r>
              <a:rPr lang="en-US" sz="1200" kern="100" dirty="0">
                <a:effectLst/>
                <a:latin typeface="Calibri" panose="020F0502020204030204" pitchFamily="34" charset="0"/>
                <a:ea typeface="Calibri" panose="020F0502020204030204" pitchFamily="34" charset="0"/>
                <a:cs typeface="Arial" panose="020B0604020202020204" pitchFamily="34" charset="0"/>
              </a:rPr>
              <a:t>&gt;&lt;/span&gt;&lt;/a&gt;&lt;/li&gt;&lt;li class="polygon-swiper-slide flex items-center h-full shrink-0"&gt;&lt;a </a:t>
            </a:r>
            <a:r>
              <a:rPr lang="en-US" sz="1200" kern="100" dirty="0" err="1">
                <a:effectLst/>
                <a:latin typeface="Calibri" panose="020F0502020204030204" pitchFamily="34" charset="0"/>
                <a:ea typeface="Calibri" panose="020F0502020204030204" pitchFamily="34" charset="0"/>
                <a:cs typeface="Arial" panose="020B0604020202020204" pitchFamily="34" charset="0"/>
              </a:rPr>
              <a:t>href</a:t>
            </a:r>
            <a:r>
              <a:rPr lang="en-US" sz="1200" kern="100" dirty="0">
                <a:effectLst/>
                <a:latin typeface="Calibri" panose="020F0502020204030204" pitchFamily="34" charset="0"/>
                <a:ea typeface="Calibri" panose="020F0502020204030204" pitchFamily="34" charset="0"/>
                <a:cs typeface="Arial" panose="020B0604020202020204" pitchFamily="34" charset="0"/>
              </a:rPr>
              <a:t>="https://www.spiegel.de/thema/morningbriefing/" target="_self" title="Die Lage am Morgen" class="</a:t>
            </a:r>
            <a:r>
              <a:rPr lang="en-US" sz="1200" kern="100" dirty="0" err="1">
                <a:effectLst/>
                <a:latin typeface="Calibri" panose="020F0502020204030204" pitchFamily="34" charset="0"/>
                <a:ea typeface="Calibri" panose="020F0502020204030204" pitchFamily="34" charset="0"/>
                <a:cs typeface="Arial" panose="020B0604020202020204" pitchFamily="34" charset="0"/>
              </a:rPr>
              <a:t>focus:border-black</a:t>
            </a:r>
            <a:r>
              <a:rPr lang="en-US" sz="1200" kern="100" dirty="0">
                <a:effectLst/>
                <a:latin typeface="Calibri" panose="020F0502020204030204" pitchFamily="34" charset="0"/>
                <a:ea typeface="Calibri" panose="020F0502020204030204" pitchFamily="34" charset="0"/>
                <a:cs typeface="Arial" panose="020B0604020202020204" pitchFamily="34" charset="0"/>
              </a:rPr>
              <a:t> </a:t>
            </a:r>
            <a:r>
              <a:rPr lang="en-US" sz="1200" kern="100" dirty="0" err="1">
                <a:effectLst/>
                <a:latin typeface="Calibri" panose="020F0502020204030204" pitchFamily="34" charset="0"/>
                <a:ea typeface="Calibri" panose="020F0502020204030204" pitchFamily="34" charset="0"/>
                <a:cs typeface="Arial" panose="020B0604020202020204" pitchFamily="34" charset="0"/>
              </a:rPr>
              <a:t>dark:focus:border-white</a:t>
            </a:r>
            <a:r>
              <a:rPr lang="en-US" sz="1200" kern="100" dirty="0">
                <a:effectLst/>
                <a:latin typeface="Calibri" panose="020F0502020204030204" pitchFamily="34" charset="0"/>
                <a:ea typeface="Calibri" panose="020F0502020204030204" pitchFamily="34" charset="0"/>
                <a:cs typeface="Arial" panose="020B0604020202020204" pitchFamily="34" charset="0"/>
              </a:rPr>
              <a:t> </a:t>
            </a:r>
            <a:r>
              <a:rPr lang="en-US" sz="1200" kern="100" dirty="0" err="1">
                <a:effectLst/>
                <a:latin typeface="Calibri" panose="020F0502020204030204" pitchFamily="34" charset="0"/>
                <a:ea typeface="Calibri" panose="020F0502020204030204" pitchFamily="34" charset="0"/>
                <a:cs typeface="Arial" panose="020B0604020202020204" pitchFamily="34" charset="0"/>
              </a:rPr>
              <a:t>hover:border-shade-light</a:t>
            </a:r>
            <a:r>
              <a:rPr lang="en-US" sz="1200" kern="100" dirty="0">
                <a:effectLst/>
                <a:latin typeface="Calibri" panose="020F0502020204030204" pitchFamily="34" charset="0"/>
                <a:ea typeface="Calibri" panose="020F0502020204030204" pitchFamily="34" charset="0"/>
                <a:cs typeface="Arial" panose="020B0604020202020204" pitchFamily="34" charset="0"/>
              </a:rPr>
              <a:t> border-transparent inline-flex items-center text-black </a:t>
            </a:r>
            <a:r>
              <a:rPr lang="en-US" sz="1200" kern="100" dirty="0" err="1">
                <a:effectLst/>
                <a:latin typeface="Calibri" panose="020F0502020204030204" pitchFamily="34" charset="0"/>
                <a:ea typeface="Calibri" panose="020F0502020204030204" pitchFamily="34" charset="0"/>
                <a:cs typeface="Arial" panose="020B0604020202020204" pitchFamily="34" charset="0"/>
              </a:rPr>
              <a:t>dark:text-shade-lightest</a:t>
            </a:r>
            <a:r>
              <a:rPr lang="en-US" sz="1200" kern="100" dirty="0">
                <a:effectLst/>
                <a:latin typeface="Calibri" panose="020F0502020204030204" pitchFamily="34" charset="0"/>
                <a:ea typeface="Calibri" panose="020F0502020204030204" pitchFamily="34" charset="0"/>
                <a:cs typeface="Arial" panose="020B0604020202020204" pitchFamily="34" charset="0"/>
              </a:rPr>
              <a:t> text-s h-full px-4"&gt;&lt;span class="border-b whitespace-</a:t>
            </a:r>
            <a:r>
              <a:rPr lang="en-US" sz="1200" kern="100" dirty="0" err="1">
                <a:effectLst/>
                <a:latin typeface="Calibri" panose="020F0502020204030204" pitchFamily="34" charset="0"/>
                <a:ea typeface="Calibri" panose="020F0502020204030204" pitchFamily="34" charset="0"/>
                <a:cs typeface="Arial" panose="020B0604020202020204" pitchFamily="34" charset="0"/>
              </a:rPr>
              <a:t>nowrap</a:t>
            </a:r>
            <a:r>
              <a:rPr lang="en-US" sz="1200" kern="100" dirty="0">
                <a:effectLst/>
                <a:latin typeface="Calibri" panose="020F0502020204030204" pitchFamily="34" charset="0"/>
                <a:ea typeface="Calibri" panose="020F0502020204030204" pitchFamily="34" charset="0"/>
                <a:cs typeface="Arial" panose="020B0604020202020204" pitchFamily="34" charset="0"/>
              </a:rPr>
              <a:t> border-inherit"&gt;Die Lage am Morgen&lt;/span&gt;&lt;span class="leading-none ml-8"&gt;&lt;</a:t>
            </a:r>
            <a:r>
              <a:rPr lang="en-US" sz="1200" kern="100" dirty="0" err="1">
                <a:effectLst/>
                <a:latin typeface="Calibri" panose="020F0502020204030204" pitchFamily="34" charset="0"/>
                <a:ea typeface="Calibri" panose="020F0502020204030204" pitchFamily="34" charset="0"/>
                <a:cs typeface="Arial" panose="020B0604020202020204" pitchFamily="34" charset="0"/>
              </a:rPr>
              <a:t>svg</a:t>
            </a:r>
            <a:r>
              <a:rPr lang="en-US" sz="1200" kern="100" dirty="0">
                <a:effectLst/>
                <a:latin typeface="Calibri" panose="020F0502020204030204" pitchFamily="34" charset="0"/>
                <a:ea typeface="Calibri" panose="020F0502020204030204" pitchFamily="34" charset="0"/>
                <a:cs typeface="Arial" panose="020B0604020202020204" pitchFamily="34" charset="0"/>
              </a:rPr>
              <a:t> width="16" height="16"&gt;&lt;use </a:t>
            </a:r>
            <a:r>
              <a:rPr lang="en-US" sz="1200" kern="100" dirty="0" err="1">
                <a:effectLst/>
                <a:latin typeface="Calibri" panose="020F0502020204030204" pitchFamily="34" charset="0"/>
                <a:ea typeface="Calibri" panose="020F0502020204030204" pitchFamily="34" charset="0"/>
                <a:cs typeface="Arial" panose="020B0604020202020204" pitchFamily="34" charset="0"/>
              </a:rPr>
              <a:t>xlink:href</a:t>
            </a:r>
            <a:r>
              <a:rPr lang="en-US" sz="1200" kern="100" dirty="0">
                <a:effectLst/>
                <a:latin typeface="Calibri" panose="020F0502020204030204" pitchFamily="34" charset="0"/>
                <a:ea typeface="Calibri" panose="020F0502020204030204" pitchFamily="34" charset="0"/>
                <a:cs typeface="Arial" panose="020B0604020202020204" pitchFamily="34" charset="0"/>
              </a:rPr>
              <a:t>="#</a:t>
            </a:r>
            <a:r>
              <a:rPr lang="en-US" sz="1200" kern="100" dirty="0" err="1">
                <a:effectLst/>
                <a:latin typeface="Calibri" panose="020F0502020204030204" pitchFamily="34" charset="0"/>
                <a:ea typeface="Calibri" panose="020F0502020204030204" pitchFamily="34" charset="0"/>
                <a:cs typeface="Arial" panose="020B0604020202020204" pitchFamily="34" charset="0"/>
              </a:rPr>
              <a:t>spon</a:t>
            </a:r>
            <a:r>
              <a:rPr lang="en-US" sz="1200" kern="100" dirty="0">
                <a:effectLst/>
                <a:latin typeface="Calibri" panose="020F0502020204030204" pitchFamily="34" charset="0"/>
                <a:ea typeface="Calibri" panose="020F0502020204030204" pitchFamily="34" charset="0"/>
                <a:cs typeface="Arial" panose="020B0604020202020204" pitchFamily="34" charset="0"/>
              </a:rPr>
              <a:t>-chevron-right-m"/&gt;&lt;/</a:t>
            </a:r>
            <a:r>
              <a:rPr lang="en-US" sz="1200" kern="100" dirty="0" err="1">
                <a:effectLst/>
                <a:latin typeface="Calibri" panose="020F0502020204030204" pitchFamily="34" charset="0"/>
                <a:ea typeface="Calibri" panose="020F0502020204030204" pitchFamily="34" charset="0"/>
                <a:cs typeface="Arial" panose="020B0604020202020204" pitchFamily="34" charset="0"/>
              </a:rPr>
              <a:t>svg</a:t>
            </a:r>
            <a:r>
              <a:rPr lang="en-US" sz="1200" kern="100" dirty="0">
                <a:effectLst/>
                <a:latin typeface="Calibri" panose="020F0502020204030204" pitchFamily="34" charset="0"/>
                <a:ea typeface="Calibri" panose="020F0502020204030204" pitchFamily="34" charset="0"/>
                <a:cs typeface="Arial" panose="020B0604020202020204" pitchFamily="34" charset="0"/>
              </a:rPr>
              <a:t>&gt;&lt;/span&gt;&lt;/a&gt;&lt;/li&gt;</a:t>
            </a:r>
          </a:p>
          <a:p>
            <a:pPr marL="0" indent="0">
              <a:buNone/>
            </a:pPr>
            <a:r>
              <a:rPr lang="en-US" sz="1000" dirty="0"/>
              <a:t>+ a few hundred lines of html</a:t>
            </a:r>
          </a:p>
        </p:txBody>
      </p:sp>
    </p:spTree>
    <p:extLst>
      <p:ext uri="{BB962C8B-B14F-4D97-AF65-F5344CB8AC3E}">
        <p14:creationId xmlns:p14="http://schemas.microsoft.com/office/powerpoint/2010/main" val="29795005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1">
            <a:extLst>
              <a:ext uri="{FF2B5EF4-FFF2-40B4-BE49-F238E27FC236}">
                <a16:creationId xmlns:a16="http://schemas.microsoft.com/office/drawing/2014/main" id="{F342CF42-3AEE-466D-9E17-727E8F294E2E}"/>
              </a:ext>
            </a:extLst>
          </p:cNvPr>
          <p:cNvSpPr>
            <a:spLocks noGrp="1"/>
          </p:cNvSpPr>
          <p:nvPr>
            <p:ph type="title"/>
          </p:nvPr>
        </p:nvSpPr>
        <p:spPr/>
        <p:txBody>
          <a:bodyPr/>
          <a:lstStyle/>
          <a:p>
            <a:r>
              <a:rPr lang="de-DE" dirty="0"/>
              <a:t>Background Info: HTML</a:t>
            </a:r>
          </a:p>
        </p:txBody>
      </p:sp>
      <p:sp>
        <p:nvSpPr>
          <p:cNvPr id="4" name="Rectangle 3">
            <a:extLst>
              <a:ext uri="{FF2B5EF4-FFF2-40B4-BE49-F238E27FC236}">
                <a16:creationId xmlns:a16="http://schemas.microsoft.com/office/drawing/2014/main" id="{E938B501-0024-EBCA-C1A3-514B129B3048}"/>
              </a:ext>
            </a:extLst>
          </p:cNvPr>
          <p:cNvSpPr/>
          <p:nvPr/>
        </p:nvSpPr>
        <p:spPr>
          <a:xfrm>
            <a:off x="5673587" y="1690688"/>
            <a:ext cx="844826" cy="844826"/>
          </a:xfrm>
          <a:prstGeom prst="rect">
            <a:avLst/>
          </a:prstGeom>
          <a:solidFill>
            <a:schemeClr val="tx1">
              <a:lumMod val="50000"/>
            </a:schemeClr>
          </a:solidFill>
          <a:ln>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DE" dirty="0"/>
              <a:t>html</a:t>
            </a:r>
            <a:endParaRPr lang="en-US" dirty="0"/>
          </a:p>
        </p:txBody>
      </p:sp>
      <p:sp>
        <p:nvSpPr>
          <p:cNvPr id="7" name="Rectangle 6">
            <a:extLst>
              <a:ext uri="{FF2B5EF4-FFF2-40B4-BE49-F238E27FC236}">
                <a16:creationId xmlns:a16="http://schemas.microsoft.com/office/drawing/2014/main" id="{CE5D7FB1-1222-0DB8-2F26-F2C64D86AB98}"/>
              </a:ext>
            </a:extLst>
          </p:cNvPr>
          <p:cNvSpPr/>
          <p:nvPr/>
        </p:nvSpPr>
        <p:spPr>
          <a:xfrm>
            <a:off x="3319258" y="3016251"/>
            <a:ext cx="844826" cy="844826"/>
          </a:xfrm>
          <a:prstGeom prst="rect">
            <a:avLst/>
          </a:prstGeom>
          <a:solidFill>
            <a:srgbClr val="0070C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DE" dirty="0"/>
              <a:t>head</a:t>
            </a:r>
            <a:endParaRPr lang="en-US" dirty="0"/>
          </a:p>
        </p:txBody>
      </p:sp>
      <p:sp>
        <p:nvSpPr>
          <p:cNvPr id="9" name="Rectangle 8">
            <a:extLst>
              <a:ext uri="{FF2B5EF4-FFF2-40B4-BE49-F238E27FC236}">
                <a16:creationId xmlns:a16="http://schemas.microsoft.com/office/drawing/2014/main" id="{D43CF50F-7806-78D2-57C9-94B8F621D6AD}"/>
              </a:ext>
            </a:extLst>
          </p:cNvPr>
          <p:cNvSpPr/>
          <p:nvPr/>
        </p:nvSpPr>
        <p:spPr>
          <a:xfrm>
            <a:off x="8027918" y="3016251"/>
            <a:ext cx="844826" cy="844826"/>
          </a:xfrm>
          <a:prstGeom prst="rect">
            <a:avLst/>
          </a:prstGeom>
          <a:solidFill>
            <a:srgbClr val="00B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DE" dirty="0"/>
              <a:t>body</a:t>
            </a:r>
            <a:endParaRPr lang="en-US" dirty="0"/>
          </a:p>
        </p:txBody>
      </p:sp>
      <p:sp>
        <p:nvSpPr>
          <p:cNvPr id="10" name="Rectangle 9">
            <a:extLst>
              <a:ext uri="{FF2B5EF4-FFF2-40B4-BE49-F238E27FC236}">
                <a16:creationId xmlns:a16="http://schemas.microsoft.com/office/drawing/2014/main" id="{1856C951-3B3D-76EC-265D-BB6B4D18B5E4}"/>
              </a:ext>
            </a:extLst>
          </p:cNvPr>
          <p:cNvSpPr/>
          <p:nvPr/>
        </p:nvSpPr>
        <p:spPr>
          <a:xfrm>
            <a:off x="2170462" y="4342587"/>
            <a:ext cx="844826" cy="844826"/>
          </a:xfrm>
          <a:prstGeom prst="rect">
            <a:avLst/>
          </a:prstGeom>
          <a:solidFill>
            <a:srgbClr val="00B0F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DE" dirty="0"/>
              <a:t>title</a:t>
            </a:r>
            <a:endParaRPr lang="en-US" dirty="0"/>
          </a:p>
        </p:txBody>
      </p:sp>
      <p:sp>
        <p:nvSpPr>
          <p:cNvPr id="11" name="Rectangle 10">
            <a:extLst>
              <a:ext uri="{FF2B5EF4-FFF2-40B4-BE49-F238E27FC236}">
                <a16:creationId xmlns:a16="http://schemas.microsoft.com/office/drawing/2014/main" id="{87C00D9D-6A57-5675-7AF9-0575F1EFDF09}"/>
              </a:ext>
            </a:extLst>
          </p:cNvPr>
          <p:cNvSpPr/>
          <p:nvPr/>
        </p:nvSpPr>
        <p:spPr>
          <a:xfrm>
            <a:off x="4463086" y="4342587"/>
            <a:ext cx="844826" cy="844826"/>
          </a:xfrm>
          <a:prstGeom prst="rect">
            <a:avLst/>
          </a:prstGeom>
          <a:solidFill>
            <a:srgbClr val="00B0F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DE" dirty="0"/>
              <a:t>meta</a:t>
            </a:r>
            <a:endParaRPr lang="en-US" dirty="0"/>
          </a:p>
        </p:txBody>
      </p:sp>
      <p:sp>
        <p:nvSpPr>
          <p:cNvPr id="12" name="Rectangle 11">
            <a:extLst>
              <a:ext uri="{FF2B5EF4-FFF2-40B4-BE49-F238E27FC236}">
                <a16:creationId xmlns:a16="http://schemas.microsoft.com/office/drawing/2014/main" id="{34ED61C9-CA69-FEE9-77C4-72A80CFE249B}"/>
              </a:ext>
            </a:extLst>
          </p:cNvPr>
          <p:cNvSpPr/>
          <p:nvPr/>
        </p:nvSpPr>
        <p:spPr>
          <a:xfrm>
            <a:off x="3316774" y="4342587"/>
            <a:ext cx="844826" cy="844826"/>
          </a:xfrm>
          <a:prstGeom prst="rect">
            <a:avLst/>
          </a:prstGeom>
          <a:solidFill>
            <a:srgbClr val="00B0F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DE" dirty="0"/>
              <a:t>meta</a:t>
            </a:r>
            <a:endParaRPr lang="en-US" dirty="0"/>
          </a:p>
        </p:txBody>
      </p:sp>
      <p:sp>
        <p:nvSpPr>
          <p:cNvPr id="16" name="Rectangle 15">
            <a:extLst>
              <a:ext uri="{FF2B5EF4-FFF2-40B4-BE49-F238E27FC236}">
                <a16:creationId xmlns:a16="http://schemas.microsoft.com/office/drawing/2014/main" id="{B438CEAC-A7CB-2F5E-9790-8E3A67D8DE64}"/>
              </a:ext>
            </a:extLst>
          </p:cNvPr>
          <p:cNvSpPr/>
          <p:nvPr/>
        </p:nvSpPr>
        <p:spPr>
          <a:xfrm>
            <a:off x="8027918" y="5670996"/>
            <a:ext cx="844826" cy="844826"/>
          </a:xfrm>
          <a:prstGeom prst="rect">
            <a:avLst/>
          </a:prstGeom>
          <a:solidFill>
            <a:srgbClr val="92D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DE" dirty="0"/>
              <a:t>a</a:t>
            </a:r>
            <a:endParaRPr lang="en-US" dirty="0"/>
          </a:p>
        </p:txBody>
      </p:sp>
      <p:sp>
        <p:nvSpPr>
          <p:cNvPr id="17" name="Rectangle 16">
            <a:extLst>
              <a:ext uri="{FF2B5EF4-FFF2-40B4-BE49-F238E27FC236}">
                <a16:creationId xmlns:a16="http://schemas.microsoft.com/office/drawing/2014/main" id="{AB549B1E-CE49-6F23-6F50-CD02FD3E0510}"/>
              </a:ext>
            </a:extLst>
          </p:cNvPr>
          <p:cNvSpPr/>
          <p:nvPr/>
        </p:nvSpPr>
        <p:spPr>
          <a:xfrm>
            <a:off x="9178041" y="5670996"/>
            <a:ext cx="844826" cy="844826"/>
          </a:xfrm>
          <a:prstGeom prst="rect">
            <a:avLst/>
          </a:prstGeom>
          <a:solidFill>
            <a:srgbClr val="92D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DE" dirty="0"/>
              <a:t>li</a:t>
            </a:r>
            <a:endParaRPr lang="en-US" dirty="0"/>
          </a:p>
        </p:txBody>
      </p:sp>
      <p:sp>
        <p:nvSpPr>
          <p:cNvPr id="18" name="Rectangle 17">
            <a:extLst>
              <a:ext uri="{FF2B5EF4-FFF2-40B4-BE49-F238E27FC236}">
                <a16:creationId xmlns:a16="http://schemas.microsoft.com/office/drawing/2014/main" id="{058A1791-7DE1-4C67-1F27-1C3732A42A6B}"/>
              </a:ext>
            </a:extLst>
          </p:cNvPr>
          <p:cNvSpPr/>
          <p:nvPr/>
        </p:nvSpPr>
        <p:spPr>
          <a:xfrm>
            <a:off x="10324353" y="5670996"/>
            <a:ext cx="844826" cy="844826"/>
          </a:xfrm>
          <a:prstGeom prst="rect">
            <a:avLst/>
          </a:prstGeom>
          <a:solidFill>
            <a:srgbClr val="92D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DE" dirty="0"/>
              <a:t>li</a:t>
            </a:r>
            <a:endParaRPr lang="en-US" dirty="0"/>
          </a:p>
        </p:txBody>
      </p:sp>
      <p:sp>
        <p:nvSpPr>
          <p:cNvPr id="21" name="Rectangle 20">
            <a:extLst>
              <a:ext uri="{FF2B5EF4-FFF2-40B4-BE49-F238E27FC236}">
                <a16:creationId xmlns:a16="http://schemas.microsoft.com/office/drawing/2014/main" id="{1D9F147A-6D59-7B3D-92C3-E3D501ADB04B}"/>
              </a:ext>
            </a:extLst>
          </p:cNvPr>
          <p:cNvSpPr/>
          <p:nvPr/>
        </p:nvSpPr>
        <p:spPr>
          <a:xfrm>
            <a:off x="6881607" y="4342587"/>
            <a:ext cx="844826" cy="844826"/>
          </a:xfrm>
          <a:prstGeom prst="rect">
            <a:avLst/>
          </a:prstGeom>
          <a:solidFill>
            <a:srgbClr val="92D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DE" dirty="0"/>
              <a:t>h1</a:t>
            </a:r>
            <a:endParaRPr lang="en-US" dirty="0"/>
          </a:p>
        </p:txBody>
      </p:sp>
      <p:sp>
        <p:nvSpPr>
          <p:cNvPr id="22" name="Rectangle 21">
            <a:extLst>
              <a:ext uri="{FF2B5EF4-FFF2-40B4-BE49-F238E27FC236}">
                <a16:creationId xmlns:a16="http://schemas.microsoft.com/office/drawing/2014/main" id="{44D613CC-9620-614B-D8FA-E1076C779624}"/>
              </a:ext>
            </a:extLst>
          </p:cNvPr>
          <p:cNvSpPr/>
          <p:nvPr/>
        </p:nvSpPr>
        <p:spPr>
          <a:xfrm>
            <a:off x="9174231" y="4342587"/>
            <a:ext cx="844826" cy="844826"/>
          </a:xfrm>
          <a:prstGeom prst="rect">
            <a:avLst/>
          </a:prstGeom>
          <a:solidFill>
            <a:srgbClr val="92D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DE" dirty="0" err="1"/>
              <a:t>ul</a:t>
            </a:r>
            <a:endParaRPr lang="en-US" dirty="0"/>
          </a:p>
        </p:txBody>
      </p:sp>
      <p:sp>
        <p:nvSpPr>
          <p:cNvPr id="23" name="Rectangle 22">
            <a:extLst>
              <a:ext uri="{FF2B5EF4-FFF2-40B4-BE49-F238E27FC236}">
                <a16:creationId xmlns:a16="http://schemas.microsoft.com/office/drawing/2014/main" id="{27EAB899-7256-9D49-379D-342E90DE3263}"/>
              </a:ext>
            </a:extLst>
          </p:cNvPr>
          <p:cNvSpPr/>
          <p:nvPr/>
        </p:nvSpPr>
        <p:spPr>
          <a:xfrm>
            <a:off x="8027919" y="4342587"/>
            <a:ext cx="844826" cy="844826"/>
          </a:xfrm>
          <a:prstGeom prst="rect">
            <a:avLst/>
          </a:prstGeom>
          <a:solidFill>
            <a:srgbClr val="92D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DE" dirty="0"/>
              <a:t>p</a:t>
            </a:r>
            <a:endParaRPr lang="en-US" dirty="0"/>
          </a:p>
        </p:txBody>
      </p:sp>
      <p:cxnSp>
        <p:nvCxnSpPr>
          <p:cNvPr id="25" name="Connector: Elbow 24">
            <a:extLst>
              <a:ext uri="{FF2B5EF4-FFF2-40B4-BE49-F238E27FC236}">
                <a16:creationId xmlns:a16="http://schemas.microsoft.com/office/drawing/2014/main" id="{202D5779-2E40-E50A-F0AB-AEEC959C3E08}"/>
              </a:ext>
            </a:extLst>
          </p:cNvPr>
          <p:cNvCxnSpPr>
            <a:cxnSpLocks/>
            <a:stCxn id="4" idx="2"/>
            <a:endCxn id="9" idx="0"/>
          </p:cNvCxnSpPr>
          <p:nvPr/>
        </p:nvCxnSpPr>
        <p:spPr>
          <a:xfrm rot="16200000" flipH="1">
            <a:off x="7032797" y="1598716"/>
            <a:ext cx="480737" cy="2354331"/>
          </a:xfrm>
          <a:prstGeom prst="bent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Connector: Elbow 27">
            <a:extLst>
              <a:ext uri="{FF2B5EF4-FFF2-40B4-BE49-F238E27FC236}">
                <a16:creationId xmlns:a16="http://schemas.microsoft.com/office/drawing/2014/main" id="{A58ECBC4-7509-869F-B210-CD687C884021}"/>
              </a:ext>
            </a:extLst>
          </p:cNvPr>
          <p:cNvCxnSpPr>
            <a:cxnSpLocks/>
            <a:stCxn id="4" idx="2"/>
            <a:endCxn id="7" idx="0"/>
          </p:cNvCxnSpPr>
          <p:nvPr/>
        </p:nvCxnSpPr>
        <p:spPr>
          <a:xfrm rot="5400000">
            <a:off x="4678468" y="1598718"/>
            <a:ext cx="480737" cy="2354329"/>
          </a:xfrm>
          <a:prstGeom prst="bent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Connector: Elbow 35">
            <a:extLst>
              <a:ext uri="{FF2B5EF4-FFF2-40B4-BE49-F238E27FC236}">
                <a16:creationId xmlns:a16="http://schemas.microsoft.com/office/drawing/2014/main" id="{4728107B-9E77-C984-5802-670C87B01806}"/>
              </a:ext>
            </a:extLst>
          </p:cNvPr>
          <p:cNvCxnSpPr>
            <a:cxnSpLocks/>
            <a:stCxn id="10" idx="0"/>
            <a:endCxn id="7" idx="2"/>
          </p:cNvCxnSpPr>
          <p:nvPr/>
        </p:nvCxnSpPr>
        <p:spPr>
          <a:xfrm rot="5400000" flipH="1" flipV="1">
            <a:off x="2926518" y="3527434"/>
            <a:ext cx="481510" cy="1148796"/>
          </a:xfrm>
          <a:prstGeom prst="bentConnector3">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Connector: Elbow 38">
            <a:extLst>
              <a:ext uri="{FF2B5EF4-FFF2-40B4-BE49-F238E27FC236}">
                <a16:creationId xmlns:a16="http://schemas.microsoft.com/office/drawing/2014/main" id="{8BD9BADE-D4F8-90C3-71B9-AD344553A04F}"/>
              </a:ext>
            </a:extLst>
          </p:cNvPr>
          <p:cNvCxnSpPr>
            <a:cxnSpLocks/>
            <a:stCxn id="11" idx="0"/>
            <a:endCxn id="7" idx="2"/>
          </p:cNvCxnSpPr>
          <p:nvPr/>
        </p:nvCxnSpPr>
        <p:spPr>
          <a:xfrm rot="16200000" flipV="1">
            <a:off x="4072830" y="3529918"/>
            <a:ext cx="481510" cy="1143828"/>
          </a:xfrm>
          <a:prstGeom prst="bentConnector3">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DC0A9787-348D-FA44-3612-1D2D31C2ED5A}"/>
              </a:ext>
            </a:extLst>
          </p:cNvPr>
          <p:cNvCxnSpPr>
            <a:stCxn id="7" idx="2"/>
            <a:endCxn id="12" idx="0"/>
          </p:cNvCxnSpPr>
          <p:nvPr/>
        </p:nvCxnSpPr>
        <p:spPr>
          <a:xfrm flipH="1">
            <a:off x="3739187" y="3861077"/>
            <a:ext cx="2484" cy="48151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Connector: Elbow 42">
            <a:extLst>
              <a:ext uri="{FF2B5EF4-FFF2-40B4-BE49-F238E27FC236}">
                <a16:creationId xmlns:a16="http://schemas.microsoft.com/office/drawing/2014/main" id="{FFDB3DDF-D815-2175-85AE-F3A2B4F55ADA}"/>
              </a:ext>
            </a:extLst>
          </p:cNvPr>
          <p:cNvCxnSpPr>
            <a:cxnSpLocks/>
          </p:cNvCxnSpPr>
          <p:nvPr/>
        </p:nvCxnSpPr>
        <p:spPr>
          <a:xfrm rot="5400000" flipH="1" flipV="1">
            <a:off x="7635179" y="3508107"/>
            <a:ext cx="481510" cy="1148796"/>
          </a:xfrm>
          <a:prstGeom prst="bentConnector3">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Connector: Elbow 43">
            <a:extLst>
              <a:ext uri="{FF2B5EF4-FFF2-40B4-BE49-F238E27FC236}">
                <a16:creationId xmlns:a16="http://schemas.microsoft.com/office/drawing/2014/main" id="{D774C7DF-AE3B-F44A-3BBC-B10A23167C47}"/>
              </a:ext>
            </a:extLst>
          </p:cNvPr>
          <p:cNvCxnSpPr>
            <a:cxnSpLocks/>
          </p:cNvCxnSpPr>
          <p:nvPr/>
        </p:nvCxnSpPr>
        <p:spPr>
          <a:xfrm rot="16200000" flipV="1">
            <a:off x="8781491" y="3510591"/>
            <a:ext cx="481510" cy="1143828"/>
          </a:xfrm>
          <a:prstGeom prst="bentConnector3">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2547187E-1879-9CB8-8213-45C2C1517783}"/>
              </a:ext>
            </a:extLst>
          </p:cNvPr>
          <p:cNvCxnSpPr/>
          <p:nvPr/>
        </p:nvCxnSpPr>
        <p:spPr>
          <a:xfrm flipH="1">
            <a:off x="8447848" y="3841750"/>
            <a:ext cx="2484" cy="48151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CD723F3B-6AB6-42D1-E88C-A3DD21DBF611}"/>
              </a:ext>
            </a:extLst>
          </p:cNvPr>
          <p:cNvCxnSpPr>
            <a:stCxn id="23" idx="2"/>
            <a:endCxn id="16" idx="0"/>
          </p:cNvCxnSpPr>
          <p:nvPr/>
        </p:nvCxnSpPr>
        <p:spPr>
          <a:xfrm flipH="1">
            <a:off x="8450331" y="5187413"/>
            <a:ext cx="1" cy="48358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A6D4AA0B-0377-FBC4-3050-7038C7407585}"/>
              </a:ext>
            </a:extLst>
          </p:cNvPr>
          <p:cNvCxnSpPr>
            <a:stCxn id="22" idx="2"/>
            <a:endCxn id="17" idx="0"/>
          </p:cNvCxnSpPr>
          <p:nvPr/>
        </p:nvCxnSpPr>
        <p:spPr>
          <a:xfrm>
            <a:off x="9596644" y="5187413"/>
            <a:ext cx="3810" cy="48358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Connector: Elbow 53">
            <a:extLst>
              <a:ext uri="{FF2B5EF4-FFF2-40B4-BE49-F238E27FC236}">
                <a16:creationId xmlns:a16="http://schemas.microsoft.com/office/drawing/2014/main" id="{FD452438-988E-2DDD-6D36-B1CE67F0E0E7}"/>
              </a:ext>
            </a:extLst>
          </p:cNvPr>
          <p:cNvCxnSpPr>
            <a:cxnSpLocks/>
            <a:stCxn id="18" idx="0"/>
            <a:endCxn id="22" idx="2"/>
          </p:cNvCxnSpPr>
          <p:nvPr/>
        </p:nvCxnSpPr>
        <p:spPr>
          <a:xfrm rot="16200000" flipV="1">
            <a:off x="9929914" y="4854144"/>
            <a:ext cx="483583" cy="1150122"/>
          </a:xfrm>
          <a:prstGeom prst="bentConnector3">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65371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C31216D-BBF2-48B1-9485-585175AC528B}"/>
              </a:ext>
            </a:extLst>
          </p:cNvPr>
          <p:cNvSpPr>
            <a:spLocks noGrp="1"/>
          </p:cNvSpPr>
          <p:nvPr>
            <p:ph type="title"/>
          </p:nvPr>
        </p:nvSpPr>
        <p:spPr/>
        <p:txBody>
          <a:bodyPr/>
          <a:lstStyle/>
          <a:p>
            <a:r>
              <a:rPr lang="de-DE" dirty="0"/>
              <a:t>Background Info: HTML</a:t>
            </a:r>
          </a:p>
        </p:txBody>
      </p:sp>
      <p:grpSp>
        <p:nvGrpSpPr>
          <p:cNvPr id="4" name="Group 3">
            <a:extLst>
              <a:ext uri="{FF2B5EF4-FFF2-40B4-BE49-F238E27FC236}">
                <a16:creationId xmlns:a16="http://schemas.microsoft.com/office/drawing/2014/main" id="{0E04C41C-A369-0DFD-4A3F-DEB3C6DCEE67}"/>
              </a:ext>
            </a:extLst>
          </p:cNvPr>
          <p:cNvGrpSpPr/>
          <p:nvPr/>
        </p:nvGrpSpPr>
        <p:grpSpPr>
          <a:xfrm>
            <a:off x="3548944" y="1566871"/>
            <a:ext cx="6500553" cy="5143909"/>
            <a:chOff x="997527" y="1348966"/>
            <a:chExt cx="6500553" cy="5143909"/>
          </a:xfrm>
        </p:grpSpPr>
        <p:sp>
          <p:nvSpPr>
            <p:cNvPr id="6" name="Rectangle 5">
              <a:extLst>
                <a:ext uri="{FF2B5EF4-FFF2-40B4-BE49-F238E27FC236}">
                  <a16:creationId xmlns:a16="http://schemas.microsoft.com/office/drawing/2014/main" id="{E96F6E1D-B05A-12FC-7622-25FDD1DA79D3}"/>
                </a:ext>
              </a:extLst>
            </p:cNvPr>
            <p:cNvSpPr/>
            <p:nvPr/>
          </p:nvSpPr>
          <p:spPr>
            <a:xfrm>
              <a:off x="997527" y="1348966"/>
              <a:ext cx="6500553" cy="5143909"/>
            </a:xfrm>
            <a:prstGeom prst="rect">
              <a:avLst/>
            </a:prstGeom>
            <a:solidFill>
              <a:schemeClr val="tx1">
                <a:lumMod val="5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8D6A5FAC-0502-C565-DE4C-E4F94DB2DF83}"/>
                </a:ext>
              </a:extLst>
            </p:cNvPr>
            <p:cNvSpPr/>
            <p:nvPr/>
          </p:nvSpPr>
          <p:spPr>
            <a:xfrm>
              <a:off x="1210147" y="1774479"/>
              <a:ext cx="6096000" cy="1471188"/>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1915F1E1-4E84-107D-FFF2-69D3FD95E281}"/>
                </a:ext>
              </a:extLst>
            </p:cNvPr>
            <p:cNvSpPr/>
            <p:nvPr/>
          </p:nvSpPr>
          <p:spPr>
            <a:xfrm>
              <a:off x="1249377" y="3494637"/>
              <a:ext cx="6056769" cy="2435383"/>
            </a:xfrm>
            <a:prstGeom prst="rect">
              <a:avLst/>
            </a:prstGeom>
            <a:solidFill>
              <a:srgbClr val="00B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0AA42DC-DE66-DEF2-B2B8-54873CF7A678}"/>
                </a:ext>
              </a:extLst>
            </p:cNvPr>
            <p:cNvSpPr/>
            <p:nvPr/>
          </p:nvSpPr>
          <p:spPr>
            <a:xfrm>
              <a:off x="1530035" y="2116201"/>
              <a:ext cx="5540719" cy="777673"/>
            </a:xfrm>
            <a:prstGeom prst="rect">
              <a:avLst/>
            </a:prstGeom>
            <a:solidFill>
              <a:srgbClr val="00B0F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39A5A8D-23E0-9E94-4FF5-68B26C967218}"/>
                </a:ext>
              </a:extLst>
            </p:cNvPr>
            <p:cNvSpPr/>
            <p:nvPr/>
          </p:nvSpPr>
          <p:spPr>
            <a:xfrm>
              <a:off x="1530036" y="3921558"/>
              <a:ext cx="5540719" cy="161742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19D7643F-C7C2-27C6-5AF9-4B43634B78A0}"/>
                </a:ext>
              </a:extLst>
            </p:cNvPr>
            <p:cNvSpPr txBox="1"/>
            <p:nvPr/>
          </p:nvSpPr>
          <p:spPr>
            <a:xfrm>
              <a:off x="997527" y="1348966"/>
              <a:ext cx="849400" cy="369332"/>
            </a:xfrm>
            <a:prstGeom prst="rect">
              <a:avLst/>
            </a:prstGeom>
            <a:noFill/>
          </p:spPr>
          <p:txBody>
            <a:bodyPr wrap="none" rtlCol="0">
              <a:spAutoFit/>
            </a:bodyPr>
            <a:lstStyle/>
            <a:p>
              <a:r>
                <a:rPr lang="de-DE" dirty="0"/>
                <a:t>&lt;</a:t>
              </a:r>
              <a:r>
                <a:rPr lang="de-DE" dirty="0" err="1"/>
                <a:t>html</a:t>
              </a:r>
              <a:r>
                <a:rPr lang="de-DE" dirty="0"/>
                <a:t>&gt;</a:t>
              </a:r>
              <a:endParaRPr lang="en-US" dirty="0"/>
            </a:p>
          </p:txBody>
        </p:sp>
        <p:sp>
          <p:nvSpPr>
            <p:cNvPr id="12" name="TextBox 11">
              <a:extLst>
                <a:ext uri="{FF2B5EF4-FFF2-40B4-BE49-F238E27FC236}">
                  <a16:creationId xmlns:a16="http://schemas.microsoft.com/office/drawing/2014/main" id="{B5E99E3B-1075-6F86-CDF1-15E1BA3325DA}"/>
                </a:ext>
              </a:extLst>
            </p:cNvPr>
            <p:cNvSpPr txBox="1"/>
            <p:nvPr/>
          </p:nvSpPr>
          <p:spPr>
            <a:xfrm>
              <a:off x="998360" y="6064087"/>
              <a:ext cx="939168" cy="369332"/>
            </a:xfrm>
            <a:prstGeom prst="rect">
              <a:avLst/>
            </a:prstGeom>
            <a:noFill/>
          </p:spPr>
          <p:txBody>
            <a:bodyPr wrap="none" rtlCol="0">
              <a:spAutoFit/>
            </a:bodyPr>
            <a:lstStyle/>
            <a:p>
              <a:r>
                <a:rPr lang="de-DE" dirty="0"/>
                <a:t>&lt;/</a:t>
              </a:r>
              <a:r>
                <a:rPr lang="de-DE" dirty="0" err="1"/>
                <a:t>html</a:t>
              </a:r>
              <a:r>
                <a:rPr lang="de-DE" dirty="0"/>
                <a:t>&gt;</a:t>
              </a:r>
              <a:endParaRPr lang="en-US" dirty="0"/>
            </a:p>
          </p:txBody>
        </p:sp>
        <p:sp>
          <p:nvSpPr>
            <p:cNvPr id="13" name="TextBox 12">
              <a:extLst>
                <a:ext uri="{FF2B5EF4-FFF2-40B4-BE49-F238E27FC236}">
                  <a16:creationId xmlns:a16="http://schemas.microsoft.com/office/drawing/2014/main" id="{AEEAE686-7F54-DE3F-B388-C42276E07841}"/>
                </a:ext>
              </a:extLst>
            </p:cNvPr>
            <p:cNvSpPr txBox="1"/>
            <p:nvPr/>
          </p:nvSpPr>
          <p:spPr>
            <a:xfrm>
              <a:off x="1210147" y="1746869"/>
              <a:ext cx="885179" cy="369332"/>
            </a:xfrm>
            <a:prstGeom prst="rect">
              <a:avLst/>
            </a:prstGeom>
            <a:noFill/>
          </p:spPr>
          <p:txBody>
            <a:bodyPr wrap="none" rtlCol="0">
              <a:spAutoFit/>
            </a:bodyPr>
            <a:lstStyle/>
            <a:p>
              <a:r>
                <a:rPr lang="de-DE" dirty="0"/>
                <a:t>&lt;</a:t>
              </a:r>
              <a:r>
                <a:rPr lang="de-DE" dirty="0" err="1"/>
                <a:t>head</a:t>
              </a:r>
              <a:r>
                <a:rPr lang="de-DE" dirty="0"/>
                <a:t>&gt;</a:t>
              </a:r>
              <a:endParaRPr lang="en-US" dirty="0"/>
            </a:p>
          </p:txBody>
        </p:sp>
        <p:sp>
          <p:nvSpPr>
            <p:cNvPr id="14" name="TextBox 13">
              <a:extLst>
                <a:ext uri="{FF2B5EF4-FFF2-40B4-BE49-F238E27FC236}">
                  <a16:creationId xmlns:a16="http://schemas.microsoft.com/office/drawing/2014/main" id="{51F6959C-873A-8449-05DA-B5D843FABB89}"/>
                </a:ext>
              </a:extLst>
            </p:cNvPr>
            <p:cNvSpPr txBox="1"/>
            <p:nvPr/>
          </p:nvSpPr>
          <p:spPr>
            <a:xfrm>
              <a:off x="1165262" y="2893874"/>
              <a:ext cx="974947" cy="369332"/>
            </a:xfrm>
            <a:prstGeom prst="rect">
              <a:avLst/>
            </a:prstGeom>
            <a:noFill/>
          </p:spPr>
          <p:txBody>
            <a:bodyPr wrap="none" rtlCol="0">
              <a:spAutoFit/>
            </a:bodyPr>
            <a:lstStyle/>
            <a:p>
              <a:r>
                <a:rPr lang="de-DE" dirty="0"/>
                <a:t>&lt;/</a:t>
              </a:r>
              <a:r>
                <a:rPr lang="de-DE" dirty="0" err="1"/>
                <a:t>head</a:t>
              </a:r>
              <a:r>
                <a:rPr lang="de-DE" dirty="0"/>
                <a:t>&gt;</a:t>
              </a:r>
              <a:endParaRPr lang="en-US" dirty="0"/>
            </a:p>
          </p:txBody>
        </p:sp>
        <p:sp>
          <p:nvSpPr>
            <p:cNvPr id="15" name="TextBox 14">
              <a:extLst>
                <a:ext uri="{FF2B5EF4-FFF2-40B4-BE49-F238E27FC236}">
                  <a16:creationId xmlns:a16="http://schemas.microsoft.com/office/drawing/2014/main" id="{58C778B2-5F9D-8966-E39C-E262DF1BEA7A}"/>
                </a:ext>
              </a:extLst>
            </p:cNvPr>
            <p:cNvSpPr txBox="1"/>
            <p:nvPr/>
          </p:nvSpPr>
          <p:spPr>
            <a:xfrm>
              <a:off x="1608383" y="2056189"/>
              <a:ext cx="2992871" cy="923330"/>
            </a:xfrm>
            <a:prstGeom prst="rect">
              <a:avLst/>
            </a:prstGeom>
            <a:noFill/>
          </p:spPr>
          <p:txBody>
            <a:bodyPr wrap="none" rtlCol="0">
              <a:spAutoFit/>
            </a:bodyPr>
            <a:lstStyle/>
            <a:p>
              <a:r>
                <a:rPr lang="de-DE" dirty="0"/>
                <a:t>&lt;title&gt;Title </a:t>
              </a:r>
              <a:r>
                <a:rPr lang="de-DE" dirty="0" err="1"/>
                <a:t>of</a:t>
              </a:r>
              <a:r>
                <a:rPr lang="de-DE" dirty="0"/>
                <a:t> </a:t>
              </a:r>
              <a:r>
                <a:rPr lang="de-DE" dirty="0" err="1"/>
                <a:t>page</a:t>
              </a:r>
              <a:r>
                <a:rPr lang="de-DE" dirty="0"/>
                <a:t>&lt;/title&gt;</a:t>
              </a:r>
            </a:p>
            <a:p>
              <a:r>
                <a:rPr lang="de-DE" dirty="0"/>
                <a:t>&lt;style&gt; … &lt;/style&gt;</a:t>
              </a:r>
            </a:p>
            <a:p>
              <a:r>
                <a:rPr lang="de-DE" dirty="0"/>
                <a:t>…</a:t>
              </a:r>
              <a:endParaRPr lang="en-US" dirty="0"/>
            </a:p>
          </p:txBody>
        </p:sp>
        <p:sp>
          <p:nvSpPr>
            <p:cNvPr id="16" name="TextBox 15">
              <a:extLst>
                <a:ext uri="{FF2B5EF4-FFF2-40B4-BE49-F238E27FC236}">
                  <a16:creationId xmlns:a16="http://schemas.microsoft.com/office/drawing/2014/main" id="{2F3870C6-6F2D-D857-1760-38EC0ABD7D6D}"/>
                </a:ext>
              </a:extLst>
            </p:cNvPr>
            <p:cNvSpPr txBox="1"/>
            <p:nvPr/>
          </p:nvSpPr>
          <p:spPr>
            <a:xfrm>
              <a:off x="1249377" y="3463885"/>
              <a:ext cx="885179" cy="369332"/>
            </a:xfrm>
            <a:prstGeom prst="rect">
              <a:avLst/>
            </a:prstGeom>
            <a:noFill/>
          </p:spPr>
          <p:txBody>
            <a:bodyPr wrap="none" rtlCol="0">
              <a:spAutoFit/>
            </a:bodyPr>
            <a:lstStyle/>
            <a:p>
              <a:r>
                <a:rPr lang="de-DE" dirty="0"/>
                <a:t>&lt;</a:t>
              </a:r>
              <a:r>
                <a:rPr lang="de-DE" dirty="0" err="1"/>
                <a:t>body</a:t>
              </a:r>
              <a:r>
                <a:rPr lang="de-DE" dirty="0"/>
                <a:t>&gt;</a:t>
              </a:r>
              <a:endParaRPr lang="en-US" dirty="0"/>
            </a:p>
          </p:txBody>
        </p:sp>
        <p:sp>
          <p:nvSpPr>
            <p:cNvPr id="17" name="TextBox 16">
              <a:extLst>
                <a:ext uri="{FF2B5EF4-FFF2-40B4-BE49-F238E27FC236}">
                  <a16:creationId xmlns:a16="http://schemas.microsoft.com/office/drawing/2014/main" id="{BA15DB90-1E88-C4C4-356D-93BA435DB43A}"/>
                </a:ext>
              </a:extLst>
            </p:cNvPr>
            <p:cNvSpPr txBox="1"/>
            <p:nvPr/>
          </p:nvSpPr>
          <p:spPr>
            <a:xfrm>
              <a:off x="1249376" y="5538986"/>
              <a:ext cx="974947" cy="369332"/>
            </a:xfrm>
            <a:prstGeom prst="rect">
              <a:avLst/>
            </a:prstGeom>
            <a:noFill/>
          </p:spPr>
          <p:txBody>
            <a:bodyPr wrap="none" rtlCol="0">
              <a:spAutoFit/>
            </a:bodyPr>
            <a:lstStyle/>
            <a:p>
              <a:r>
                <a:rPr lang="de-DE" dirty="0"/>
                <a:t>&lt;/</a:t>
              </a:r>
              <a:r>
                <a:rPr lang="de-DE" dirty="0" err="1"/>
                <a:t>body</a:t>
              </a:r>
              <a:r>
                <a:rPr lang="de-DE" dirty="0"/>
                <a:t>&gt;</a:t>
              </a:r>
              <a:endParaRPr lang="en-US" dirty="0"/>
            </a:p>
          </p:txBody>
        </p:sp>
        <p:sp>
          <p:nvSpPr>
            <p:cNvPr id="18" name="TextBox 17">
              <a:extLst>
                <a:ext uri="{FF2B5EF4-FFF2-40B4-BE49-F238E27FC236}">
                  <a16:creationId xmlns:a16="http://schemas.microsoft.com/office/drawing/2014/main" id="{CE9F94BB-90AE-D60E-3991-52F2D9A17A45}"/>
                </a:ext>
              </a:extLst>
            </p:cNvPr>
            <p:cNvSpPr txBox="1"/>
            <p:nvPr/>
          </p:nvSpPr>
          <p:spPr>
            <a:xfrm>
              <a:off x="1497343" y="3956034"/>
              <a:ext cx="3377912" cy="1200329"/>
            </a:xfrm>
            <a:prstGeom prst="rect">
              <a:avLst/>
            </a:prstGeom>
            <a:noFill/>
          </p:spPr>
          <p:txBody>
            <a:bodyPr wrap="none" rtlCol="0">
              <a:spAutoFit/>
            </a:bodyPr>
            <a:lstStyle/>
            <a:p>
              <a:r>
                <a:rPr lang="de-DE" dirty="0"/>
                <a:t>&lt;h1&gt;Title </a:t>
              </a:r>
              <a:r>
                <a:rPr lang="de-DE" dirty="0" err="1"/>
                <a:t>of</a:t>
              </a:r>
              <a:r>
                <a:rPr lang="de-DE" dirty="0"/>
                <a:t> </a:t>
              </a:r>
              <a:r>
                <a:rPr lang="de-DE" dirty="0" err="1"/>
                <a:t>paragraph</a:t>
              </a:r>
              <a:r>
                <a:rPr lang="de-DE" dirty="0"/>
                <a:t>&lt;/h1&gt;</a:t>
              </a:r>
            </a:p>
            <a:p>
              <a:r>
                <a:rPr lang="de-DE" dirty="0"/>
                <a:t>&lt;p&gt;Content </a:t>
              </a:r>
              <a:r>
                <a:rPr lang="de-DE" dirty="0" err="1"/>
                <a:t>of</a:t>
              </a:r>
              <a:r>
                <a:rPr lang="de-DE" dirty="0"/>
                <a:t> </a:t>
              </a:r>
              <a:r>
                <a:rPr lang="de-DE" dirty="0" err="1"/>
                <a:t>paragraph</a:t>
              </a:r>
              <a:r>
                <a:rPr lang="de-DE" dirty="0"/>
                <a:t>&lt;/p&gt;</a:t>
              </a:r>
            </a:p>
            <a:p>
              <a:r>
                <a:rPr lang="de-DE" dirty="0"/>
                <a:t>&lt;a </a:t>
              </a:r>
              <a:r>
                <a:rPr lang="de-DE" dirty="0" err="1"/>
                <a:t>href</a:t>
              </a:r>
              <a:r>
                <a:rPr lang="de-DE" dirty="0"/>
                <a:t>=„</a:t>
              </a:r>
              <a:r>
                <a:rPr lang="de-DE" dirty="0" err="1"/>
                <a:t>url</a:t>
              </a:r>
              <a:r>
                <a:rPr lang="de-DE" dirty="0"/>
                <a:t>“&gt;link </a:t>
              </a:r>
              <a:r>
                <a:rPr lang="de-DE" dirty="0" err="1"/>
                <a:t>text</a:t>
              </a:r>
              <a:r>
                <a:rPr lang="de-DE" dirty="0"/>
                <a:t>&lt;/a&gt;</a:t>
              </a:r>
            </a:p>
            <a:p>
              <a:r>
                <a:rPr lang="en-DE" dirty="0"/>
                <a:t>… </a:t>
              </a:r>
              <a:endParaRPr lang="de-DE" dirty="0"/>
            </a:p>
          </p:txBody>
        </p:sp>
      </p:grpSp>
      <p:sp>
        <p:nvSpPr>
          <p:cNvPr id="3" name="TextBox 2">
            <a:extLst>
              <a:ext uri="{FF2B5EF4-FFF2-40B4-BE49-F238E27FC236}">
                <a16:creationId xmlns:a16="http://schemas.microsoft.com/office/drawing/2014/main" id="{F84CA3C0-71FF-4352-8BB9-28CCAE6B4D68}"/>
              </a:ext>
            </a:extLst>
          </p:cNvPr>
          <p:cNvSpPr txBox="1"/>
          <p:nvPr/>
        </p:nvSpPr>
        <p:spPr>
          <a:xfrm>
            <a:off x="838200" y="2492500"/>
            <a:ext cx="2604434" cy="400110"/>
          </a:xfrm>
          <a:prstGeom prst="rect">
            <a:avLst/>
          </a:prstGeom>
          <a:noFill/>
        </p:spPr>
        <p:txBody>
          <a:bodyPr wrap="square" rtlCol="0">
            <a:spAutoFit/>
          </a:bodyPr>
          <a:lstStyle/>
          <a:p>
            <a:pPr algn="ctr"/>
            <a:r>
              <a:rPr lang="en-US" sz="2000" dirty="0"/>
              <a:t>Meta data of website</a:t>
            </a:r>
          </a:p>
        </p:txBody>
      </p:sp>
      <p:sp>
        <p:nvSpPr>
          <p:cNvPr id="19" name="TextBox 18">
            <a:extLst>
              <a:ext uri="{FF2B5EF4-FFF2-40B4-BE49-F238E27FC236}">
                <a16:creationId xmlns:a16="http://schemas.microsoft.com/office/drawing/2014/main" id="{96C4DF92-3A5B-4C74-8F0A-4F3988A6C954}"/>
              </a:ext>
            </a:extLst>
          </p:cNvPr>
          <p:cNvSpPr txBox="1"/>
          <p:nvPr/>
        </p:nvSpPr>
        <p:spPr>
          <a:xfrm>
            <a:off x="1028955" y="4730178"/>
            <a:ext cx="2413679" cy="400110"/>
          </a:xfrm>
          <a:prstGeom prst="rect">
            <a:avLst/>
          </a:prstGeom>
          <a:noFill/>
        </p:spPr>
        <p:txBody>
          <a:bodyPr wrap="square" rtlCol="0">
            <a:spAutoFit/>
          </a:bodyPr>
          <a:lstStyle/>
          <a:p>
            <a:pPr algn="ctr"/>
            <a:r>
              <a:rPr lang="en-US" sz="2000" dirty="0"/>
              <a:t>Content of website</a:t>
            </a:r>
          </a:p>
        </p:txBody>
      </p:sp>
    </p:spTree>
    <p:extLst>
      <p:ext uri="{BB962C8B-B14F-4D97-AF65-F5344CB8AC3E}">
        <p14:creationId xmlns:p14="http://schemas.microsoft.com/office/powerpoint/2010/main" val="12072584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C31216D-BBF2-48B1-9485-585175AC528B}"/>
              </a:ext>
            </a:extLst>
          </p:cNvPr>
          <p:cNvSpPr>
            <a:spLocks noGrp="1"/>
          </p:cNvSpPr>
          <p:nvPr>
            <p:ph type="title"/>
          </p:nvPr>
        </p:nvSpPr>
        <p:spPr/>
        <p:txBody>
          <a:bodyPr/>
          <a:lstStyle/>
          <a:p>
            <a:r>
              <a:rPr lang="de-DE" dirty="0"/>
              <a:t>Background Info: HTML</a:t>
            </a:r>
          </a:p>
        </p:txBody>
      </p:sp>
      <p:sp>
        <p:nvSpPr>
          <p:cNvPr id="4" name="Content Placeholder 3">
            <a:extLst>
              <a:ext uri="{FF2B5EF4-FFF2-40B4-BE49-F238E27FC236}">
                <a16:creationId xmlns:a16="http://schemas.microsoft.com/office/drawing/2014/main" id="{D7436FB9-84A8-43C8-B46D-8BEC7A6D8A5A}"/>
              </a:ext>
            </a:extLst>
          </p:cNvPr>
          <p:cNvSpPr>
            <a:spLocks noGrp="1"/>
          </p:cNvSpPr>
          <p:nvPr>
            <p:ph idx="1"/>
          </p:nvPr>
        </p:nvSpPr>
        <p:spPr>
          <a:xfrm>
            <a:off x="0" y="3355849"/>
            <a:ext cx="12192000" cy="420623"/>
          </a:xfrm>
        </p:spPr>
        <p:txBody>
          <a:bodyPr>
            <a:noAutofit/>
          </a:bodyPr>
          <a:lstStyle/>
          <a:p>
            <a:pPr marL="0" indent="0">
              <a:buNone/>
            </a:pPr>
            <a:r>
              <a:rPr lang="en-US" sz="2000" b="1" dirty="0">
                <a:solidFill>
                  <a:srgbClr val="7030A0"/>
                </a:solidFill>
                <a:latin typeface="Courier New" panose="02070309020205020404" pitchFamily="49" charset="0"/>
                <a:ea typeface="Verdana" panose="020B0604030504040204" pitchFamily="34" charset="0"/>
                <a:cs typeface="Courier New" panose="02070309020205020404" pitchFamily="49" charset="0"/>
              </a:rPr>
              <a:t>&lt;a </a:t>
            </a:r>
            <a:r>
              <a:rPr lang="en-US" sz="2000" b="1" dirty="0">
                <a:solidFill>
                  <a:srgbClr val="00B050"/>
                </a:solidFill>
                <a:latin typeface="Courier New" panose="02070309020205020404" pitchFamily="49" charset="0"/>
                <a:ea typeface="Verdana" panose="020B0604030504040204" pitchFamily="34" charset="0"/>
                <a:cs typeface="Courier New" panose="02070309020205020404" pitchFamily="49" charset="0"/>
              </a:rPr>
              <a:t>id=</a:t>
            </a:r>
            <a:r>
              <a:rPr lang="en-US" sz="2000" b="1" dirty="0">
                <a:solidFill>
                  <a:srgbClr val="FF0000"/>
                </a:solidFill>
                <a:latin typeface="Courier New" panose="02070309020205020404" pitchFamily="49" charset="0"/>
                <a:ea typeface="Verdana" panose="020B0604030504040204" pitchFamily="34" charset="0"/>
                <a:cs typeface="Courier New" panose="02070309020205020404" pitchFamily="49" charset="0"/>
              </a:rPr>
              <a:t>"link1" </a:t>
            </a:r>
            <a:r>
              <a:rPr lang="en-US" sz="2000" b="1" dirty="0">
                <a:solidFill>
                  <a:srgbClr val="00B050"/>
                </a:solidFill>
                <a:latin typeface="Courier New" panose="02070309020205020404" pitchFamily="49" charset="0"/>
                <a:ea typeface="Verdana" panose="020B0604030504040204" pitchFamily="34" charset="0"/>
                <a:cs typeface="Courier New" panose="02070309020205020404" pitchFamily="49" charset="0"/>
              </a:rPr>
              <a:t>class=</a:t>
            </a:r>
            <a:r>
              <a:rPr lang="en-US" sz="2000" b="1" dirty="0">
                <a:solidFill>
                  <a:srgbClr val="FF0000"/>
                </a:solidFill>
                <a:latin typeface="Courier New" panose="02070309020205020404" pitchFamily="49" charset="0"/>
                <a:ea typeface="Verdana" panose="020B0604030504040204" pitchFamily="34" charset="0"/>
                <a:cs typeface="Courier New" panose="02070309020205020404" pitchFamily="49" charset="0"/>
              </a:rPr>
              <a:t>"title-link" </a:t>
            </a:r>
            <a:r>
              <a:rPr lang="en-US" sz="2000" b="1" dirty="0" err="1">
                <a:solidFill>
                  <a:srgbClr val="00B050"/>
                </a:solidFill>
                <a:latin typeface="Courier New" panose="02070309020205020404" pitchFamily="49" charset="0"/>
                <a:ea typeface="Verdana" panose="020B0604030504040204" pitchFamily="34" charset="0"/>
                <a:cs typeface="Courier New" panose="02070309020205020404" pitchFamily="49" charset="0"/>
              </a:rPr>
              <a:t>href</a:t>
            </a:r>
            <a:r>
              <a:rPr lang="en-US" sz="2000" b="1" dirty="0">
                <a:solidFill>
                  <a:srgbClr val="00B050"/>
                </a:solidFill>
                <a:latin typeface="Courier New" panose="02070309020205020404" pitchFamily="49" charset="0"/>
                <a:ea typeface="Verdana" panose="020B0604030504040204" pitchFamily="34" charset="0"/>
                <a:cs typeface="Courier New" panose="02070309020205020404" pitchFamily="49" charset="0"/>
              </a:rPr>
              <a:t>=</a:t>
            </a:r>
            <a:r>
              <a:rPr lang="en-US" sz="2000" b="1" dirty="0">
                <a:solidFill>
                  <a:srgbClr val="FF0000"/>
                </a:solidFill>
                <a:latin typeface="Courier New" panose="02070309020205020404" pitchFamily="49" charset="0"/>
                <a:ea typeface="Verdana" panose="020B0604030504040204" pitchFamily="34" charset="0"/>
                <a:cs typeface="Courier New" panose="02070309020205020404" pitchFamily="49" charset="0"/>
              </a:rPr>
              <a:t>"https://www.xy.com"</a:t>
            </a:r>
            <a:r>
              <a:rPr lang="en-US" sz="2000" b="1" dirty="0">
                <a:solidFill>
                  <a:srgbClr val="7030A0"/>
                </a:solidFill>
                <a:latin typeface="Courier New" panose="02070309020205020404" pitchFamily="49" charset="0"/>
                <a:ea typeface="Verdana" panose="020B0604030504040204" pitchFamily="34" charset="0"/>
                <a:cs typeface="Courier New" panose="02070309020205020404" pitchFamily="49" charset="0"/>
              </a:rPr>
              <a:t>&gt;</a:t>
            </a:r>
            <a:r>
              <a:rPr lang="en-US" sz="2000" b="1" dirty="0">
                <a:solidFill>
                  <a:srgbClr val="0070C0"/>
                </a:solidFill>
                <a:latin typeface="Courier New" panose="02070309020205020404" pitchFamily="49" charset="0"/>
                <a:ea typeface="Verdana" panose="020B0604030504040204" pitchFamily="34" charset="0"/>
                <a:cs typeface="Courier New" panose="02070309020205020404" pitchFamily="49" charset="0"/>
              </a:rPr>
              <a:t>Display Text</a:t>
            </a:r>
            <a:r>
              <a:rPr lang="en-US" sz="2000" b="1" dirty="0">
                <a:solidFill>
                  <a:srgbClr val="7030A0"/>
                </a:solidFill>
                <a:latin typeface="Courier New" panose="02070309020205020404" pitchFamily="49" charset="0"/>
                <a:ea typeface="Verdana" panose="020B0604030504040204" pitchFamily="34" charset="0"/>
                <a:cs typeface="Courier New" panose="02070309020205020404" pitchFamily="49" charset="0"/>
              </a:rPr>
              <a:t>&lt;/a&gt;</a:t>
            </a:r>
          </a:p>
        </p:txBody>
      </p:sp>
      <p:sp>
        <p:nvSpPr>
          <p:cNvPr id="57" name="Content Placeholder 3">
            <a:extLst>
              <a:ext uri="{FF2B5EF4-FFF2-40B4-BE49-F238E27FC236}">
                <a16:creationId xmlns:a16="http://schemas.microsoft.com/office/drawing/2014/main" id="{5CD96B3A-1591-49E2-81CC-9032227BC990}"/>
              </a:ext>
            </a:extLst>
          </p:cNvPr>
          <p:cNvSpPr txBox="1">
            <a:spLocks/>
          </p:cNvSpPr>
          <p:nvPr/>
        </p:nvSpPr>
        <p:spPr>
          <a:xfrm>
            <a:off x="0" y="3353743"/>
            <a:ext cx="12192000" cy="42062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b="1" dirty="0">
                <a:latin typeface="Courier New" panose="02070309020205020404" pitchFamily="49" charset="0"/>
                <a:ea typeface="Verdana" panose="020B0604030504040204" pitchFamily="34" charset="0"/>
                <a:cs typeface="Courier New" panose="02070309020205020404" pitchFamily="49" charset="0"/>
              </a:rPr>
              <a:t>&lt;a id="link1" class="title-link" </a:t>
            </a:r>
            <a:r>
              <a:rPr lang="en-US" sz="2000" b="1" dirty="0" err="1">
                <a:latin typeface="Courier New" panose="02070309020205020404" pitchFamily="49" charset="0"/>
                <a:ea typeface="Verdana" panose="020B0604030504040204" pitchFamily="34" charset="0"/>
                <a:cs typeface="Courier New" panose="02070309020205020404" pitchFamily="49" charset="0"/>
              </a:rPr>
              <a:t>href</a:t>
            </a:r>
            <a:r>
              <a:rPr lang="en-US" sz="2000" b="1" dirty="0">
                <a:latin typeface="Courier New" panose="02070309020205020404" pitchFamily="49" charset="0"/>
                <a:ea typeface="Verdana" panose="020B0604030504040204" pitchFamily="34" charset="0"/>
                <a:cs typeface="Courier New" panose="02070309020205020404" pitchFamily="49" charset="0"/>
              </a:rPr>
              <a:t>="https://www.xy.com"&gt;Display Text&lt;/a&gt;</a:t>
            </a:r>
          </a:p>
        </p:txBody>
      </p:sp>
      <p:grpSp>
        <p:nvGrpSpPr>
          <p:cNvPr id="38" name="Group 37">
            <a:extLst>
              <a:ext uri="{FF2B5EF4-FFF2-40B4-BE49-F238E27FC236}">
                <a16:creationId xmlns:a16="http://schemas.microsoft.com/office/drawing/2014/main" id="{623A0625-B1F1-486A-811A-1791DE6ED970}"/>
              </a:ext>
            </a:extLst>
          </p:cNvPr>
          <p:cNvGrpSpPr/>
          <p:nvPr/>
        </p:nvGrpSpPr>
        <p:grpSpPr>
          <a:xfrm flipV="1">
            <a:off x="10870096" y="2841251"/>
            <a:ext cx="669234" cy="344233"/>
            <a:chOff x="146304" y="3776472"/>
            <a:chExt cx="10908792" cy="328803"/>
          </a:xfrm>
        </p:grpSpPr>
        <p:cxnSp>
          <p:nvCxnSpPr>
            <p:cNvPr id="39" name="Straight Connector 38">
              <a:extLst>
                <a:ext uri="{FF2B5EF4-FFF2-40B4-BE49-F238E27FC236}">
                  <a16:creationId xmlns:a16="http://schemas.microsoft.com/office/drawing/2014/main" id="{3A3C342E-DFB2-4021-BCCA-324301F75830}"/>
                </a:ext>
              </a:extLst>
            </p:cNvPr>
            <p:cNvCxnSpPr>
              <a:cxnSpLocks/>
            </p:cNvCxnSpPr>
            <p:nvPr/>
          </p:nvCxnSpPr>
          <p:spPr>
            <a:xfrm>
              <a:off x="146304" y="3776472"/>
              <a:ext cx="0" cy="32880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10558415-EEED-4274-8340-223735BFB3E0}"/>
                </a:ext>
              </a:extLst>
            </p:cNvPr>
            <p:cNvCxnSpPr>
              <a:cxnSpLocks/>
            </p:cNvCxnSpPr>
            <p:nvPr/>
          </p:nvCxnSpPr>
          <p:spPr>
            <a:xfrm>
              <a:off x="146304" y="4087368"/>
              <a:ext cx="1090879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5E18A67-E6FE-4336-8864-8BC68B409A65}"/>
                </a:ext>
              </a:extLst>
            </p:cNvPr>
            <p:cNvCxnSpPr>
              <a:cxnSpLocks/>
            </p:cNvCxnSpPr>
            <p:nvPr/>
          </p:nvCxnSpPr>
          <p:spPr>
            <a:xfrm flipV="1">
              <a:off x="11055096" y="3776472"/>
              <a:ext cx="0" cy="32880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2" name="Group 41">
            <a:extLst>
              <a:ext uri="{FF2B5EF4-FFF2-40B4-BE49-F238E27FC236}">
                <a16:creationId xmlns:a16="http://schemas.microsoft.com/office/drawing/2014/main" id="{6086A71F-BE87-430F-947C-312585DDD5E0}"/>
              </a:ext>
            </a:extLst>
          </p:cNvPr>
          <p:cNvGrpSpPr/>
          <p:nvPr/>
        </p:nvGrpSpPr>
        <p:grpSpPr>
          <a:xfrm flipV="1">
            <a:off x="95251" y="2841950"/>
            <a:ext cx="8991457" cy="344233"/>
            <a:chOff x="146304" y="3776472"/>
            <a:chExt cx="10908792" cy="328803"/>
          </a:xfrm>
        </p:grpSpPr>
        <p:cxnSp>
          <p:nvCxnSpPr>
            <p:cNvPr id="43" name="Straight Connector 42">
              <a:extLst>
                <a:ext uri="{FF2B5EF4-FFF2-40B4-BE49-F238E27FC236}">
                  <a16:creationId xmlns:a16="http://schemas.microsoft.com/office/drawing/2014/main" id="{E006D975-70CD-4E1F-9673-EB1CF7BBAE77}"/>
                </a:ext>
              </a:extLst>
            </p:cNvPr>
            <p:cNvCxnSpPr>
              <a:cxnSpLocks/>
            </p:cNvCxnSpPr>
            <p:nvPr/>
          </p:nvCxnSpPr>
          <p:spPr>
            <a:xfrm>
              <a:off x="146304" y="3776472"/>
              <a:ext cx="0" cy="32880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BAB9E96D-8C09-4460-913A-96FC46B21F18}"/>
                </a:ext>
              </a:extLst>
            </p:cNvPr>
            <p:cNvCxnSpPr>
              <a:cxnSpLocks/>
            </p:cNvCxnSpPr>
            <p:nvPr/>
          </p:nvCxnSpPr>
          <p:spPr>
            <a:xfrm>
              <a:off x="146304" y="4087368"/>
              <a:ext cx="1090879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07427867-1730-4C37-B0D0-BF3C633A173B}"/>
                </a:ext>
              </a:extLst>
            </p:cNvPr>
            <p:cNvCxnSpPr>
              <a:cxnSpLocks/>
            </p:cNvCxnSpPr>
            <p:nvPr/>
          </p:nvCxnSpPr>
          <p:spPr>
            <a:xfrm flipV="1">
              <a:off x="11055096" y="3777804"/>
              <a:ext cx="0" cy="32747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6" name="TextBox 45">
            <a:extLst>
              <a:ext uri="{FF2B5EF4-FFF2-40B4-BE49-F238E27FC236}">
                <a16:creationId xmlns:a16="http://schemas.microsoft.com/office/drawing/2014/main" id="{A7A3D055-2A8C-45BA-9508-7AADEAB472A5}"/>
              </a:ext>
            </a:extLst>
          </p:cNvPr>
          <p:cNvSpPr txBox="1"/>
          <p:nvPr/>
        </p:nvSpPr>
        <p:spPr>
          <a:xfrm>
            <a:off x="4194470" y="2352655"/>
            <a:ext cx="1569660" cy="400110"/>
          </a:xfrm>
          <a:prstGeom prst="rect">
            <a:avLst/>
          </a:prstGeom>
          <a:noFill/>
        </p:spPr>
        <p:txBody>
          <a:bodyPr wrap="none" rtlCol="0">
            <a:spAutoFit/>
          </a:bodyPr>
          <a:lstStyle/>
          <a:p>
            <a:r>
              <a:rPr lang="en-US" sz="2000" dirty="0">
                <a:solidFill>
                  <a:srgbClr val="7030A0"/>
                </a:solidFill>
              </a:rPr>
              <a:t>Opening tag</a:t>
            </a:r>
          </a:p>
        </p:txBody>
      </p:sp>
      <p:sp>
        <p:nvSpPr>
          <p:cNvPr id="47" name="TextBox 46">
            <a:extLst>
              <a:ext uri="{FF2B5EF4-FFF2-40B4-BE49-F238E27FC236}">
                <a16:creationId xmlns:a16="http://schemas.microsoft.com/office/drawing/2014/main" id="{EB96160D-8E8C-4CC7-A30C-7C68B8532F5B}"/>
              </a:ext>
            </a:extLst>
          </p:cNvPr>
          <p:cNvSpPr txBox="1"/>
          <p:nvPr/>
        </p:nvSpPr>
        <p:spPr>
          <a:xfrm>
            <a:off x="10560152" y="2366256"/>
            <a:ext cx="1436612" cy="400110"/>
          </a:xfrm>
          <a:prstGeom prst="rect">
            <a:avLst/>
          </a:prstGeom>
          <a:noFill/>
        </p:spPr>
        <p:txBody>
          <a:bodyPr wrap="none" rtlCol="0">
            <a:spAutoFit/>
          </a:bodyPr>
          <a:lstStyle/>
          <a:p>
            <a:r>
              <a:rPr lang="en-US" sz="2000" dirty="0">
                <a:solidFill>
                  <a:srgbClr val="7030A0"/>
                </a:solidFill>
              </a:rPr>
              <a:t>Closing tag</a:t>
            </a:r>
          </a:p>
        </p:txBody>
      </p:sp>
      <p:grpSp>
        <p:nvGrpSpPr>
          <p:cNvPr id="54" name="Group 53">
            <a:extLst>
              <a:ext uri="{FF2B5EF4-FFF2-40B4-BE49-F238E27FC236}">
                <a16:creationId xmlns:a16="http://schemas.microsoft.com/office/drawing/2014/main" id="{12E3A29D-0309-4F2F-B4A5-5B1F460E8488}"/>
              </a:ext>
            </a:extLst>
          </p:cNvPr>
          <p:cNvGrpSpPr/>
          <p:nvPr/>
        </p:nvGrpSpPr>
        <p:grpSpPr>
          <a:xfrm>
            <a:off x="9086717" y="3773563"/>
            <a:ext cx="1783380" cy="742782"/>
            <a:chOff x="8669274" y="3621024"/>
            <a:chExt cx="1693926" cy="742782"/>
          </a:xfrm>
        </p:grpSpPr>
        <p:grpSp>
          <p:nvGrpSpPr>
            <p:cNvPr id="26" name="Group 25">
              <a:extLst>
                <a:ext uri="{FF2B5EF4-FFF2-40B4-BE49-F238E27FC236}">
                  <a16:creationId xmlns:a16="http://schemas.microsoft.com/office/drawing/2014/main" id="{8D43FB28-8D04-4032-88F5-BBC85BB29AAC}"/>
                </a:ext>
              </a:extLst>
            </p:cNvPr>
            <p:cNvGrpSpPr/>
            <p:nvPr/>
          </p:nvGrpSpPr>
          <p:grpSpPr>
            <a:xfrm>
              <a:off x="8669274" y="3621024"/>
              <a:ext cx="1693926" cy="328803"/>
              <a:chOff x="146304" y="3776472"/>
              <a:chExt cx="10908792" cy="328803"/>
            </a:xfrm>
          </p:grpSpPr>
          <p:cxnSp>
            <p:nvCxnSpPr>
              <p:cNvPr id="27" name="Straight Connector 26">
                <a:extLst>
                  <a:ext uri="{FF2B5EF4-FFF2-40B4-BE49-F238E27FC236}">
                    <a16:creationId xmlns:a16="http://schemas.microsoft.com/office/drawing/2014/main" id="{6E5CAA59-55EB-4426-9ADF-18BA92E73792}"/>
                  </a:ext>
                </a:extLst>
              </p:cNvPr>
              <p:cNvCxnSpPr>
                <a:cxnSpLocks/>
              </p:cNvCxnSpPr>
              <p:nvPr/>
            </p:nvCxnSpPr>
            <p:spPr>
              <a:xfrm>
                <a:off x="146304" y="3776472"/>
                <a:ext cx="0" cy="32880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A8F680A-CCC6-4DB1-B272-BC7295D2BE06}"/>
                  </a:ext>
                </a:extLst>
              </p:cNvPr>
              <p:cNvCxnSpPr>
                <a:cxnSpLocks/>
              </p:cNvCxnSpPr>
              <p:nvPr/>
            </p:nvCxnSpPr>
            <p:spPr>
              <a:xfrm>
                <a:off x="146304" y="4087368"/>
                <a:ext cx="1090879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CFB2A9C8-A9D3-442C-BA45-A1B04B4F2748}"/>
                  </a:ext>
                </a:extLst>
              </p:cNvPr>
              <p:cNvCxnSpPr>
                <a:cxnSpLocks/>
              </p:cNvCxnSpPr>
              <p:nvPr/>
            </p:nvCxnSpPr>
            <p:spPr>
              <a:xfrm flipV="1">
                <a:off x="11055096" y="3776472"/>
                <a:ext cx="0" cy="32880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8" name="TextBox 47">
              <a:extLst>
                <a:ext uri="{FF2B5EF4-FFF2-40B4-BE49-F238E27FC236}">
                  <a16:creationId xmlns:a16="http://schemas.microsoft.com/office/drawing/2014/main" id="{FF0A8B98-F4A2-4B2D-8D59-11AE9BD248C9}"/>
                </a:ext>
              </a:extLst>
            </p:cNvPr>
            <p:cNvSpPr txBox="1"/>
            <p:nvPr/>
          </p:nvSpPr>
          <p:spPr>
            <a:xfrm>
              <a:off x="8980673" y="3963696"/>
              <a:ext cx="1071127" cy="400110"/>
            </a:xfrm>
            <a:prstGeom prst="rect">
              <a:avLst/>
            </a:prstGeom>
            <a:noFill/>
          </p:spPr>
          <p:txBody>
            <a:bodyPr wrap="none" rtlCol="0">
              <a:spAutoFit/>
            </a:bodyPr>
            <a:lstStyle/>
            <a:p>
              <a:r>
                <a:rPr lang="en-US" sz="2000" dirty="0">
                  <a:solidFill>
                    <a:srgbClr val="0070C0"/>
                  </a:solidFill>
                </a:rPr>
                <a:t>Content</a:t>
              </a:r>
            </a:p>
          </p:txBody>
        </p:sp>
      </p:grpSp>
      <p:grpSp>
        <p:nvGrpSpPr>
          <p:cNvPr id="52" name="Group 51">
            <a:extLst>
              <a:ext uri="{FF2B5EF4-FFF2-40B4-BE49-F238E27FC236}">
                <a16:creationId xmlns:a16="http://schemas.microsoft.com/office/drawing/2014/main" id="{C65FA014-80DF-4170-B387-81400897E10E}"/>
              </a:ext>
            </a:extLst>
          </p:cNvPr>
          <p:cNvGrpSpPr/>
          <p:nvPr/>
        </p:nvGrpSpPr>
        <p:grpSpPr>
          <a:xfrm>
            <a:off x="136778" y="4479596"/>
            <a:ext cx="11402549" cy="812617"/>
            <a:chOff x="136778" y="4350898"/>
            <a:chExt cx="10969371" cy="812617"/>
          </a:xfrm>
        </p:grpSpPr>
        <p:grpSp>
          <p:nvGrpSpPr>
            <p:cNvPr id="25" name="Group 24">
              <a:extLst>
                <a:ext uri="{FF2B5EF4-FFF2-40B4-BE49-F238E27FC236}">
                  <a16:creationId xmlns:a16="http://schemas.microsoft.com/office/drawing/2014/main" id="{2B7AAEB5-2872-4818-930F-3800D6DC9206}"/>
                </a:ext>
              </a:extLst>
            </p:cNvPr>
            <p:cNvGrpSpPr/>
            <p:nvPr/>
          </p:nvGrpSpPr>
          <p:grpSpPr>
            <a:xfrm>
              <a:off x="136778" y="4350898"/>
              <a:ext cx="10969371" cy="328803"/>
              <a:chOff x="146304" y="3776472"/>
              <a:chExt cx="10908792" cy="328803"/>
            </a:xfrm>
          </p:grpSpPr>
          <p:cxnSp>
            <p:nvCxnSpPr>
              <p:cNvPr id="11" name="Straight Connector 10">
                <a:extLst>
                  <a:ext uri="{FF2B5EF4-FFF2-40B4-BE49-F238E27FC236}">
                    <a16:creationId xmlns:a16="http://schemas.microsoft.com/office/drawing/2014/main" id="{B782A109-5971-4828-9176-56B08D27C814}"/>
                  </a:ext>
                </a:extLst>
              </p:cNvPr>
              <p:cNvCxnSpPr>
                <a:cxnSpLocks/>
              </p:cNvCxnSpPr>
              <p:nvPr/>
            </p:nvCxnSpPr>
            <p:spPr>
              <a:xfrm>
                <a:off x="146304" y="3776472"/>
                <a:ext cx="0" cy="32880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D574698-7ABC-4D16-8CB8-871B45950D3C}"/>
                  </a:ext>
                </a:extLst>
              </p:cNvPr>
              <p:cNvCxnSpPr>
                <a:cxnSpLocks/>
              </p:cNvCxnSpPr>
              <p:nvPr/>
            </p:nvCxnSpPr>
            <p:spPr>
              <a:xfrm>
                <a:off x="146304" y="4087368"/>
                <a:ext cx="1090879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57F6AA9-A09A-4C38-914C-B06FE23CE62A}"/>
                  </a:ext>
                </a:extLst>
              </p:cNvPr>
              <p:cNvCxnSpPr>
                <a:cxnSpLocks/>
              </p:cNvCxnSpPr>
              <p:nvPr/>
            </p:nvCxnSpPr>
            <p:spPr>
              <a:xfrm flipV="1">
                <a:off x="11055096" y="3776472"/>
                <a:ext cx="0" cy="32880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9" name="TextBox 48">
              <a:extLst>
                <a:ext uri="{FF2B5EF4-FFF2-40B4-BE49-F238E27FC236}">
                  <a16:creationId xmlns:a16="http://schemas.microsoft.com/office/drawing/2014/main" id="{CB74923D-B14D-4E99-9A4F-B8AB6C0549B0}"/>
                </a:ext>
              </a:extLst>
            </p:cNvPr>
            <p:cNvSpPr txBox="1"/>
            <p:nvPr/>
          </p:nvSpPr>
          <p:spPr>
            <a:xfrm>
              <a:off x="4979300" y="4701850"/>
              <a:ext cx="1284326" cy="461665"/>
            </a:xfrm>
            <a:prstGeom prst="rect">
              <a:avLst/>
            </a:prstGeom>
            <a:noFill/>
          </p:spPr>
          <p:txBody>
            <a:bodyPr wrap="none" rtlCol="0">
              <a:spAutoFit/>
            </a:bodyPr>
            <a:lstStyle/>
            <a:p>
              <a:r>
                <a:rPr lang="en-US" sz="2400" dirty="0"/>
                <a:t>Element</a:t>
              </a:r>
            </a:p>
          </p:txBody>
        </p:sp>
      </p:grpSp>
      <p:grpSp>
        <p:nvGrpSpPr>
          <p:cNvPr id="53" name="Group 52">
            <a:extLst>
              <a:ext uri="{FF2B5EF4-FFF2-40B4-BE49-F238E27FC236}">
                <a16:creationId xmlns:a16="http://schemas.microsoft.com/office/drawing/2014/main" id="{CDC2AB33-0CC4-4C7B-B4BE-00FF405CF85F}"/>
              </a:ext>
            </a:extLst>
          </p:cNvPr>
          <p:cNvGrpSpPr/>
          <p:nvPr/>
        </p:nvGrpSpPr>
        <p:grpSpPr>
          <a:xfrm>
            <a:off x="563885" y="3773563"/>
            <a:ext cx="8369597" cy="785099"/>
            <a:chOff x="563886" y="3621024"/>
            <a:chExt cx="7840974" cy="785099"/>
          </a:xfrm>
        </p:grpSpPr>
        <p:grpSp>
          <p:nvGrpSpPr>
            <p:cNvPr id="30" name="Group 29">
              <a:extLst>
                <a:ext uri="{FF2B5EF4-FFF2-40B4-BE49-F238E27FC236}">
                  <a16:creationId xmlns:a16="http://schemas.microsoft.com/office/drawing/2014/main" id="{8AEF2121-F6AF-4999-92F0-A90B257A5E8A}"/>
                </a:ext>
              </a:extLst>
            </p:cNvPr>
            <p:cNvGrpSpPr/>
            <p:nvPr/>
          </p:nvGrpSpPr>
          <p:grpSpPr>
            <a:xfrm>
              <a:off x="563886" y="3621024"/>
              <a:ext cx="7840974" cy="328803"/>
              <a:chOff x="146304" y="3776472"/>
              <a:chExt cx="10908792" cy="328803"/>
            </a:xfrm>
          </p:grpSpPr>
          <p:cxnSp>
            <p:nvCxnSpPr>
              <p:cNvPr id="31" name="Straight Connector 30">
                <a:extLst>
                  <a:ext uri="{FF2B5EF4-FFF2-40B4-BE49-F238E27FC236}">
                    <a16:creationId xmlns:a16="http://schemas.microsoft.com/office/drawing/2014/main" id="{1E462347-7980-4FAA-9F3D-DB469690928C}"/>
                  </a:ext>
                </a:extLst>
              </p:cNvPr>
              <p:cNvCxnSpPr>
                <a:cxnSpLocks/>
              </p:cNvCxnSpPr>
              <p:nvPr/>
            </p:nvCxnSpPr>
            <p:spPr>
              <a:xfrm>
                <a:off x="146304" y="3776472"/>
                <a:ext cx="0" cy="32880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AD8306F-B788-4A86-B692-DEC7D3F5A332}"/>
                  </a:ext>
                </a:extLst>
              </p:cNvPr>
              <p:cNvCxnSpPr>
                <a:cxnSpLocks/>
              </p:cNvCxnSpPr>
              <p:nvPr/>
            </p:nvCxnSpPr>
            <p:spPr>
              <a:xfrm>
                <a:off x="146304" y="4087368"/>
                <a:ext cx="1090879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134D12B-5915-44FD-825D-E49191EBF936}"/>
                  </a:ext>
                </a:extLst>
              </p:cNvPr>
              <p:cNvCxnSpPr>
                <a:cxnSpLocks/>
              </p:cNvCxnSpPr>
              <p:nvPr/>
            </p:nvCxnSpPr>
            <p:spPr>
              <a:xfrm flipV="1">
                <a:off x="11055096" y="3776472"/>
                <a:ext cx="0" cy="32880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0" name="TextBox 49">
              <a:extLst>
                <a:ext uri="{FF2B5EF4-FFF2-40B4-BE49-F238E27FC236}">
                  <a16:creationId xmlns:a16="http://schemas.microsoft.com/office/drawing/2014/main" id="{6C47829E-B87C-4F7F-8BC0-B17A2EA61F3B}"/>
                </a:ext>
              </a:extLst>
            </p:cNvPr>
            <p:cNvSpPr txBox="1"/>
            <p:nvPr/>
          </p:nvSpPr>
          <p:spPr>
            <a:xfrm>
              <a:off x="4484373" y="4006013"/>
              <a:ext cx="1279004" cy="400110"/>
            </a:xfrm>
            <a:prstGeom prst="rect">
              <a:avLst/>
            </a:prstGeom>
            <a:noFill/>
          </p:spPr>
          <p:txBody>
            <a:bodyPr wrap="none" rtlCol="0">
              <a:spAutoFit/>
            </a:bodyPr>
            <a:lstStyle/>
            <a:p>
              <a:r>
                <a:rPr lang="en-US" sz="2000" dirty="0"/>
                <a:t>Attributes</a:t>
              </a:r>
            </a:p>
          </p:txBody>
        </p:sp>
      </p:grpSp>
      <p:sp>
        <p:nvSpPr>
          <p:cNvPr id="51" name="TextBox 50">
            <a:extLst>
              <a:ext uri="{FF2B5EF4-FFF2-40B4-BE49-F238E27FC236}">
                <a16:creationId xmlns:a16="http://schemas.microsoft.com/office/drawing/2014/main" id="{6019D911-5214-47A6-97DD-B9CD65B1DFAB}"/>
              </a:ext>
            </a:extLst>
          </p:cNvPr>
          <p:cNvSpPr txBox="1"/>
          <p:nvPr/>
        </p:nvSpPr>
        <p:spPr>
          <a:xfrm>
            <a:off x="95251" y="6596390"/>
            <a:ext cx="7164141" cy="261610"/>
          </a:xfrm>
          <a:prstGeom prst="rect">
            <a:avLst/>
          </a:prstGeom>
          <a:noFill/>
        </p:spPr>
        <p:txBody>
          <a:bodyPr wrap="none" rtlCol="0">
            <a:spAutoFit/>
          </a:bodyPr>
          <a:lstStyle/>
          <a:p>
            <a:r>
              <a:rPr lang="en-US" sz="1100" dirty="0"/>
              <a:t>See </a:t>
            </a:r>
            <a:r>
              <a:rPr lang="en-US" sz="1100" dirty="0">
                <a:hlinkClick r:id="rId2"/>
              </a:rPr>
              <a:t>https://developer.mozilla.org/en-US/docs/Learn/HTML/Introduction_to_HTML/Getting_started</a:t>
            </a:r>
            <a:r>
              <a:rPr lang="en-US" sz="1100" dirty="0"/>
              <a:t> for more info</a:t>
            </a:r>
          </a:p>
        </p:txBody>
      </p:sp>
    </p:spTree>
    <p:extLst>
      <p:ext uri="{BB962C8B-B14F-4D97-AF65-F5344CB8AC3E}">
        <p14:creationId xmlns:p14="http://schemas.microsoft.com/office/powerpoint/2010/main" val="719893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0" presetClass="exit" presetSubtype="0" fill="hold" grpId="0" nodeType="withEffect">
                                  <p:stCondLst>
                                    <p:cond delay="0"/>
                                  </p:stCondLst>
                                  <p:childTnLst>
                                    <p:animEffect transition="out" filter="fade">
                                      <p:cBhvr>
                                        <p:cTn id="8" dur="10"/>
                                        <p:tgtEl>
                                          <p:spTgt spid="57"/>
                                        </p:tgtEl>
                                      </p:cBhvr>
                                    </p:animEffect>
                                    <p:set>
                                      <p:cBhvr>
                                        <p:cTn id="9" dur="1" fill="hold">
                                          <p:stCondLst>
                                            <p:cond delay="9"/>
                                          </p:stCondLst>
                                        </p:cTn>
                                        <p:tgtEl>
                                          <p:spTgt spid="57"/>
                                        </p:tgtEl>
                                        <p:attrNameLst>
                                          <p:attrName>style.visibility</p:attrName>
                                        </p:attrNameLst>
                                      </p:cBhvr>
                                      <p:to>
                                        <p:strVal val="hidden"/>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52"/>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54"/>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42"/>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46"/>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47"/>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38"/>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7" grpId="0"/>
      <p:bldP spid="46" grpId="0"/>
      <p:bldP spid="4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C31216D-BBF2-48B1-9485-585175AC528B}"/>
              </a:ext>
            </a:extLst>
          </p:cNvPr>
          <p:cNvSpPr>
            <a:spLocks noGrp="1"/>
          </p:cNvSpPr>
          <p:nvPr>
            <p:ph type="title"/>
          </p:nvPr>
        </p:nvSpPr>
        <p:spPr/>
        <p:txBody>
          <a:bodyPr/>
          <a:lstStyle/>
          <a:p>
            <a:r>
              <a:rPr lang="de-DE" dirty="0"/>
              <a:t>Background Info: HTML</a:t>
            </a:r>
          </a:p>
        </p:txBody>
      </p:sp>
      <p:sp>
        <p:nvSpPr>
          <p:cNvPr id="5" name="Content Placeholder 4">
            <a:extLst>
              <a:ext uri="{FF2B5EF4-FFF2-40B4-BE49-F238E27FC236}">
                <a16:creationId xmlns:a16="http://schemas.microsoft.com/office/drawing/2014/main" id="{D1EF7C14-4D15-12CF-0E3B-AA4C9471375B}"/>
              </a:ext>
            </a:extLst>
          </p:cNvPr>
          <p:cNvSpPr>
            <a:spLocks noGrp="1"/>
          </p:cNvSpPr>
          <p:nvPr>
            <p:ph idx="1"/>
          </p:nvPr>
        </p:nvSpPr>
        <p:spPr/>
        <p:txBody>
          <a:bodyPr>
            <a:normAutofit/>
          </a:bodyPr>
          <a:lstStyle/>
          <a:p>
            <a:pPr marL="0" indent="0">
              <a:buNone/>
            </a:pPr>
            <a:r>
              <a:rPr lang="en-US" dirty="0">
                <a:solidFill>
                  <a:srgbClr val="7030A0"/>
                </a:solidFill>
                <a:latin typeface="Courier New" panose="02070309020205020404" pitchFamily="49" charset="0"/>
                <a:ea typeface="Verdana" panose="020B0604030504040204" pitchFamily="34" charset="0"/>
                <a:cs typeface="Courier New" panose="02070309020205020404" pitchFamily="49" charset="0"/>
              </a:rPr>
              <a:t>id="link1"</a:t>
            </a:r>
            <a:r>
              <a:rPr lang="en-US" dirty="0">
                <a:solidFill>
                  <a:schemeClr val="bg1">
                    <a:lumMod val="75000"/>
                  </a:schemeClr>
                </a:solidFill>
                <a:latin typeface="Courier New" panose="02070309020205020404" pitchFamily="49" charset="0"/>
                <a:ea typeface="Verdana" panose="020B0604030504040204" pitchFamily="34" charset="0"/>
                <a:cs typeface="Courier New" panose="02070309020205020404" pitchFamily="49" charset="0"/>
              </a:rPr>
              <a:t> </a:t>
            </a:r>
            <a:r>
              <a:rPr lang="en-US" dirty="0">
                <a:solidFill>
                  <a:srgbClr val="00B050"/>
                </a:solidFill>
                <a:latin typeface="Courier New" panose="02070309020205020404" pitchFamily="49" charset="0"/>
                <a:ea typeface="Verdana" panose="020B0604030504040204" pitchFamily="34" charset="0"/>
                <a:cs typeface="Courier New" panose="02070309020205020404" pitchFamily="49" charset="0"/>
              </a:rPr>
              <a:t>class="title-link"</a:t>
            </a:r>
            <a:r>
              <a:rPr lang="en-DE" dirty="0">
                <a:solidFill>
                  <a:srgbClr val="00B050"/>
                </a:solidFill>
                <a:latin typeface="Courier New" panose="02070309020205020404" pitchFamily="49" charset="0"/>
                <a:ea typeface="Verdana" panose="020B0604030504040204" pitchFamily="34" charset="0"/>
                <a:cs typeface="Courier New" panose="02070309020205020404" pitchFamily="49" charset="0"/>
              </a:rPr>
              <a:t> </a:t>
            </a:r>
          </a:p>
          <a:p>
            <a:pPr marL="0" indent="0">
              <a:buNone/>
            </a:pPr>
            <a:r>
              <a:rPr lang="en-US" sz="2800" dirty="0">
                <a:solidFill>
                  <a:srgbClr val="7030A0"/>
                </a:solidFill>
                <a:latin typeface="Courier New" panose="02070309020205020404" pitchFamily="49" charset="0"/>
                <a:cs typeface="Courier New" panose="02070309020205020404" pitchFamily="49" charset="0"/>
              </a:rPr>
              <a:t>id</a:t>
            </a:r>
            <a:r>
              <a:rPr lang="en-US" sz="2800" dirty="0"/>
              <a:t> and </a:t>
            </a:r>
            <a:r>
              <a:rPr lang="en-US" sz="2800" dirty="0">
                <a:solidFill>
                  <a:srgbClr val="00B050"/>
                </a:solidFill>
                <a:latin typeface="Courier New" panose="02070309020205020404" pitchFamily="49" charset="0"/>
                <a:cs typeface="Courier New" panose="02070309020205020404" pitchFamily="49" charset="0"/>
              </a:rPr>
              <a:t>class</a:t>
            </a:r>
            <a:r>
              <a:rPr lang="en-US" sz="2800" dirty="0"/>
              <a:t> can both point to a specific style</a:t>
            </a:r>
          </a:p>
          <a:p>
            <a:pPr marL="914400" lvl="1" indent="-457200">
              <a:buFont typeface="Arial" panose="020B0604020202020204" pitchFamily="34" charset="0"/>
              <a:buChar char="•"/>
            </a:pPr>
            <a:r>
              <a:rPr lang="en-US" sz="2800" dirty="0">
                <a:solidFill>
                  <a:srgbClr val="7030A0"/>
                </a:solidFill>
                <a:latin typeface="Courier New" panose="02070309020205020404" pitchFamily="49" charset="0"/>
                <a:cs typeface="Courier New" panose="02070309020205020404" pitchFamily="49" charset="0"/>
              </a:rPr>
              <a:t>id</a:t>
            </a:r>
            <a:r>
              <a:rPr lang="en-US" sz="2800" dirty="0"/>
              <a:t> can only appear once per document</a:t>
            </a:r>
          </a:p>
          <a:p>
            <a:pPr marL="914400" lvl="1" indent="-457200">
              <a:buFont typeface="Arial" panose="020B0604020202020204" pitchFamily="34" charset="0"/>
              <a:buChar char="•"/>
              <a:tabLst>
                <a:tab pos="914400" algn="l"/>
              </a:tabLst>
            </a:pPr>
            <a:r>
              <a:rPr lang="en-US" sz="2800" dirty="0">
                <a:solidFill>
                  <a:srgbClr val="00B050"/>
                </a:solidFill>
                <a:latin typeface="Courier New" panose="02070309020205020404" pitchFamily="49" charset="0"/>
                <a:cs typeface="Courier New" panose="02070309020205020404" pitchFamily="49" charset="0"/>
              </a:rPr>
              <a:t>class</a:t>
            </a:r>
            <a:r>
              <a:rPr lang="en-US" sz="2800" dirty="0"/>
              <a:t> can be used multiple times</a:t>
            </a:r>
          </a:p>
          <a:p>
            <a:pPr marL="457200" indent="-457200">
              <a:buFont typeface="Arial" panose="020B0604020202020204" pitchFamily="34" charset="0"/>
              <a:buChar char="•"/>
            </a:pPr>
            <a:r>
              <a:rPr lang="en-US" sz="2800" dirty="0"/>
              <a:t>Targeting </a:t>
            </a:r>
            <a:r>
              <a:rPr lang="en-US" sz="2800" dirty="0">
                <a:solidFill>
                  <a:srgbClr val="00B050"/>
                </a:solidFill>
                <a:latin typeface="Courier New" panose="02070309020205020404" pitchFamily="49" charset="0"/>
                <a:cs typeface="Courier New" panose="02070309020205020404" pitchFamily="49" charset="0"/>
              </a:rPr>
              <a:t>class</a:t>
            </a:r>
            <a:r>
              <a:rPr lang="en-US" sz="2800" dirty="0"/>
              <a:t> is especially useful if you want to scrape</a:t>
            </a:r>
          </a:p>
          <a:p>
            <a:pPr marL="1428750" lvl="2" indent="-514350">
              <a:buFont typeface="+mj-lt"/>
              <a:buAutoNum type="alphaLcPeriod"/>
            </a:pPr>
            <a:r>
              <a:rPr lang="en-US" sz="2400" dirty="0"/>
              <a:t>multiple similar elements on the same page or</a:t>
            </a:r>
          </a:p>
          <a:p>
            <a:pPr marL="1428750" lvl="2" indent="-514350">
              <a:buFont typeface="+mj-lt"/>
              <a:buAutoNum type="alphaLcPeriod"/>
            </a:pPr>
            <a:r>
              <a:rPr lang="en-US" sz="2400" dirty="0"/>
              <a:t>across the entire website</a:t>
            </a:r>
          </a:p>
          <a:p>
            <a:pPr marL="514350" indent="-514350">
              <a:buFont typeface="Arial" panose="020B0604020202020204" pitchFamily="34" charset="0"/>
              <a:buChar char="•"/>
            </a:pPr>
            <a:r>
              <a:rPr lang="en-US" sz="2800" dirty="0"/>
              <a:t>Targeting </a:t>
            </a:r>
            <a:r>
              <a:rPr lang="en-US" sz="2800" dirty="0">
                <a:solidFill>
                  <a:srgbClr val="7030A0"/>
                </a:solidFill>
                <a:latin typeface="Courier New" panose="02070309020205020404" pitchFamily="49" charset="0"/>
                <a:cs typeface="Courier New" panose="02070309020205020404" pitchFamily="49" charset="0"/>
              </a:rPr>
              <a:t>id</a:t>
            </a:r>
            <a:r>
              <a:rPr lang="en-US" sz="2800" dirty="0"/>
              <a:t> is the easiest way to get one specific </a:t>
            </a:r>
            <a:r>
              <a:rPr lang="en-DE" sz="2800" dirty="0"/>
              <a:t>element</a:t>
            </a:r>
            <a:endParaRPr lang="en-US" sz="2800" dirty="0"/>
          </a:p>
        </p:txBody>
      </p:sp>
      <p:sp>
        <p:nvSpPr>
          <p:cNvPr id="4" name="Content Placeholder 3">
            <a:extLst>
              <a:ext uri="{FF2B5EF4-FFF2-40B4-BE49-F238E27FC236}">
                <a16:creationId xmlns:a16="http://schemas.microsoft.com/office/drawing/2014/main" id="{A2E01CF5-1EC4-42C0-B1F5-C0E369FA3468}"/>
              </a:ext>
            </a:extLst>
          </p:cNvPr>
          <p:cNvSpPr txBox="1">
            <a:spLocks/>
          </p:cNvSpPr>
          <p:nvPr/>
        </p:nvSpPr>
        <p:spPr>
          <a:xfrm>
            <a:off x="838200" y="1304127"/>
            <a:ext cx="10515600" cy="420623"/>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a:solidFill>
                <a:schemeClr val="bg1">
                  <a:lumMod val="75000"/>
                </a:schemeClr>
              </a:solidFill>
              <a:latin typeface="Verdana" panose="020B0604030504040204" pitchFamily="34" charset="0"/>
              <a:ea typeface="Verdana" panose="020B0604030504040204" pitchFamily="34" charset="0"/>
              <a:cs typeface="Arial" panose="020B0604020202020204" pitchFamily="34" charset="0"/>
            </a:endParaRPr>
          </a:p>
        </p:txBody>
      </p:sp>
    </p:spTree>
    <p:extLst>
      <p:ext uri="{BB962C8B-B14F-4D97-AF65-F5344CB8AC3E}">
        <p14:creationId xmlns:p14="http://schemas.microsoft.com/office/powerpoint/2010/main" val="32419402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C31216D-BBF2-48B1-9485-585175AC528B}"/>
              </a:ext>
            </a:extLst>
          </p:cNvPr>
          <p:cNvSpPr>
            <a:spLocks noGrp="1"/>
          </p:cNvSpPr>
          <p:nvPr>
            <p:ph type="title"/>
          </p:nvPr>
        </p:nvSpPr>
        <p:spPr/>
        <p:txBody>
          <a:bodyPr/>
          <a:lstStyle/>
          <a:p>
            <a:r>
              <a:rPr lang="de-DE" dirty="0"/>
              <a:t>But </a:t>
            </a:r>
            <a:r>
              <a:rPr lang="de-DE" dirty="0" err="1"/>
              <a:t>how</a:t>
            </a:r>
            <a:r>
              <a:rPr lang="de-DE" dirty="0"/>
              <a:t>?</a:t>
            </a:r>
          </a:p>
        </p:txBody>
      </p:sp>
      <p:sp>
        <p:nvSpPr>
          <p:cNvPr id="5" name="Content Placeholder 4">
            <a:extLst>
              <a:ext uri="{FF2B5EF4-FFF2-40B4-BE49-F238E27FC236}">
                <a16:creationId xmlns:a16="http://schemas.microsoft.com/office/drawing/2014/main" id="{54E6C2E0-3623-A37C-0A48-61F540DFCD7C}"/>
              </a:ext>
            </a:extLst>
          </p:cNvPr>
          <p:cNvSpPr>
            <a:spLocks noGrp="1"/>
          </p:cNvSpPr>
          <p:nvPr>
            <p:ph idx="1"/>
          </p:nvPr>
        </p:nvSpPr>
        <p:spPr>
          <a:xfrm>
            <a:off x="838200" y="1343819"/>
            <a:ext cx="10515600" cy="1325563"/>
          </a:xfrm>
        </p:spPr>
        <p:txBody>
          <a:bodyPr/>
          <a:lstStyle/>
          <a:p>
            <a:r>
              <a:rPr lang="de-DE" dirty="0" err="1"/>
              <a:t>Inspect</a:t>
            </a:r>
            <a:r>
              <a:rPr lang="de-DE" dirty="0"/>
              <a:t> in </a:t>
            </a:r>
            <a:r>
              <a:rPr lang="de-DE" dirty="0" err="1"/>
              <a:t>browser</a:t>
            </a:r>
            <a:endParaRPr lang="de-DE" dirty="0"/>
          </a:p>
          <a:p>
            <a:r>
              <a:rPr lang="de-DE" dirty="0"/>
              <a:t>Add-on like </a:t>
            </a:r>
            <a:r>
              <a:rPr lang="de-DE" dirty="0" err="1"/>
              <a:t>SelectorGadget</a:t>
            </a:r>
            <a:endParaRPr lang="en-US" dirty="0"/>
          </a:p>
        </p:txBody>
      </p:sp>
      <p:sp>
        <p:nvSpPr>
          <p:cNvPr id="3" name="TextBox 2">
            <a:extLst>
              <a:ext uri="{FF2B5EF4-FFF2-40B4-BE49-F238E27FC236}">
                <a16:creationId xmlns:a16="http://schemas.microsoft.com/office/drawing/2014/main" id="{64253DCC-9255-C2D8-AD81-C9E904C2D541}"/>
              </a:ext>
            </a:extLst>
          </p:cNvPr>
          <p:cNvSpPr txBox="1"/>
          <p:nvPr/>
        </p:nvSpPr>
        <p:spPr>
          <a:xfrm>
            <a:off x="6477918" y="2881975"/>
            <a:ext cx="2632580" cy="369332"/>
          </a:xfrm>
          <a:prstGeom prst="rect">
            <a:avLst/>
          </a:prstGeom>
          <a:noFill/>
        </p:spPr>
        <p:txBody>
          <a:bodyPr wrap="none" rtlCol="0">
            <a:spAutoFit/>
          </a:bodyPr>
          <a:lstStyle/>
          <a:p>
            <a:r>
              <a:rPr lang="de-DE" dirty="0">
                <a:hlinkClick r:id="rId2"/>
              </a:rPr>
              <a:t>https://www.spiegel.de </a:t>
            </a:r>
            <a:endParaRPr lang="en-US" dirty="0"/>
          </a:p>
        </p:txBody>
      </p:sp>
    </p:spTree>
    <p:extLst>
      <p:ext uri="{BB962C8B-B14F-4D97-AF65-F5344CB8AC3E}">
        <p14:creationId xmlns:p14="http://schemas.microsoft.com/office/powerpoint/2010/main" val="13907765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C31216D-BBF2-48B1-9485-585175AC528B}"/>
              </a:ext>
            </a:extLst>
          </p:cNvPr>
          <p:cNvSpPr>
            <a:spLocks noGrp="1"/>
          </p:cNvSpPr>
          <p:nvPr>
            <p:ph type="title"/>
          </p:nvPr>
        </p:nvSpPr>
        <p:spPr/>
        <p:txBody>
          <a:bodyPr/>
          <a:lstStyle/>
          <a:p>
            <a:r>
              <a:rPr lang="de-DE" dirty="0"/>
              <a:t>Targeting HTML Elements (</a:t>
            </a:r>
            <a:r>
              <a:rPr lang="de-DE" dirty="0" err="1"/>
              <a:t>with</a:t>
            </a:r>
            <a:r>
              <a:rPr lang="de-DE" dirty="0"/>
              <a:t> </a:t>
            </a:r>
            <a:r>
              <a:rPr lang="de-DE" dirty="0" err="1">
                <a:latin typeface="Courier New" panose="02070309020205020404" pitchFamily="49" charset="0"/>
                <a:cs typeface="Courier New" panose="02070309020205020404" pitchFamily="49" charset="0"/>
              </a:rPr>
              <a:t>rvest</a:t>
            </a:r>
            <a:r>
              <a:rPr lang="de-DE" dirty="0"/>
              <a:t>)</a:t>
            </a:r>
          </a:p>
        </p:txBody>
      </p:sp>
      <p:sp>
        <p:nvSpPr>
          <p:cNvPr id="4" name="Content Placeholder 3">
            <a:extLst>
              <a:ext uri="{FF2B5EF4-FFF2-40B4-BE49-F238E27FC236}">
                <a16:creationId xmlns:a16="http://schemas.microsoft.com/office/drawing/2014/main" id="{D7436FB9-84A8-43C8-B46D-8BEC7A6D8A5A}"/>
              </a:ext>
            </a:extLst>
          </p:cNvPr>
          <p:cNvSpPr>
            <a:spLocks noGrp="1"/>
          </p:cNvSpPr>
          <p:nvPr>
            <p:ph idx="1"/>
          </p:nvPr>
        </p:nvSpPr>
        <p:spPr>
          <a:xfrm>
            <a:off x="104775" y="1641400"/>
            <a:ext cx="12192000" cy="420623"/>
          </a:xfrm>
        </p:spPr>
        <p:txBody>
          <a:bodyPr>
            <a:normAutofit fontScale="85000" lnSpcReduction="10000"/>
          </a:bodyPr>
          <a:lstStyle/>
          <a:p>
            <a:pPr marL="0" indent="0">
              <a:buNone/>
            </a:pPr>
            <a:r>
              <a:rPr lang="en-US" sz="2400" dirty="0">
                <a:solidFill>
                  <a:srgbClr val="7030A0"/>
                </a:solidFill>
                <a:latin typeface="Courier New" panose="02070309020205020404" pitchFamily="49" charset="0"/>
                <a:ea typeface="Verdana" panose="020B0604030504040204" pitchFamily="34" charset="0"/>
                <a:cs typeface="Courier New" panose="02070309020205020404" pitchFamily="49" charset="0"/>
              </a:rPr>
              <a:t>&lt;a </a:t>
            </a:r>
            <a:r>
              <a:rPr lang="en-US" sz="2400" dirty="0">
                <a:solidFill>
                  <a:srgbClr val="00B050"/>
                </a:solidFill>
                <a:latin typeface="Courier New" panose="02070309020205020404" pitchFamily="49" charset="0"/>
                <a:ea typeface="Verdana" panose="020B0604030504040204" pitchFamily="34" charset="0"/>
                <a:cs typeface="Courier New" panose="02070309020205020404" pitchFamily="49" charset="0"/>
              </a:rPr>
              <a:t>id=</a:t>
            </a:r>
            <a:r>
              <a:rPr lang="en-US" sz="2400" dirty="0">
                <a:solidFill>
                  <a:srgbClr val="FF0000"/>
                </a:solidFill>
                <a:latin typeface="Courier New" panose="02070309020205020404" pitchFamily="49" charset="0"/>
                <a:ea typeface="Verdana" panose="020B0604030504040204" pitchFamily="34" charset="0"/>
                <a:cs typeface="Courier New" panose="02070309020205020404" pitchFamily="49" charset="0"/>
              </a:rPr>
              <a:t>"link1" </a:t>
            </a:r>
            <a:r>
              <a:rPr lang="en-US" sz="2400" dirty="0">
                <a:solidFill>
                  <a:srgbClr val="00B050"/>
                </a:solidFill>
                <a:latin typeface="Courier New" panose="02070309020205020404" pitchFamily="49" charset="0"/>
                <a:ea typeface="Verdana" panose="020B0604030504040204" pitchFamily="34" charset="0"/>
                <a:cs typeface="Courier New" panose="02070309020205020404" pitchFamily="49" charset="0"/>
              </a:rPr>
              <a:t>class=</a:t>
            </a:r>
            <a:r>
              <a:rPr lang="en-US" sz="2400" dirty="0">
                <a:solidFill>
                  <a:srgbClr val="FF0000"/>
                </a:solidFill>
                <a:latin typeface="Courier New" panose="02070309020205020404" pitchFamily="49" charset="0"/>
                <a:ea typeface="Verdana" panose="020B0604030504040204" pitchFamily="34" charset="0"/>
                <a:cs typeface="Courier New" panose="02070309020205020404" pitchFamily="49" charset="0"/>
              </a:rPr>
              <a:t>"title-link" </a:t>
            </a:r>
            <a:r>
              <a:rPr lang="en-US" sz="2400" dirty="0" err="1">
                <a:solidFill>
                  <a:srgbClr val="00B050"/>
                </a:solidFill>
                <a:latin typeface="Courier New" panose="02070309020205020404" pitchFamily="49" charset="0"/>
                <a:ea typeface="Verdana" panose="020B0604030504040204" pitchFamily="34" charset="0"/>
                <a:cs typeface="Courier New" panose="02070309020205020404" pitchFamily="49" charset="0"/>
              </a:rPr>
              <a:t>href</a:t>
            </a:r>
            <a:r>
              <a:rPr lang="en-US" sz="2400" dirty="0">
                <a:solidFill>
                  <a:srgbClr val="00B050"/>
                </a:solidFill>
                <a:latin typeface="Courier New" panose="02070309020205020404" pitchFamily="49" charset="0"/>
                <a:ea typeface="Verdana" panose="020B0604030504040204" pitchFamily="34" charset="0"/>
                <a:cs typeface="Courier New" panose="02070309020205020404" pitchFamily="49" charset="0"/>
              </a:rPr>
              <a:t>=</a:t>
            </a:r>
            <a:r>
              <a:rPr lang="en-US" sz="2400" dirty="0">
                <a:solidFill>
                  <a:srgbClr val="FF0000"/>
                </a:solidFill>
                <a:latin typeface="Courier New" panose="02070309020205020404" pitchFamily="49" charset="0"/>
                <a:ea typeface="Verdana" panose="020B0604030504040204" pitchFamily="34" charset="0"/>
                <a:cs typeface="Courier New" panose="02070309020205020404" pitchFamily="49" charset="0"/>
              </a:rPr>
              <a:t>"https://www.xy.com"</a:t>
            </a:r>
            <a:r>
              <a:rPr lang="en-US" sz="2400" dirty="0">
                <a:solidFill>
                  <a:srgbClr val="7030A0"/>
                </a:solidFill>
                <a:latin typeface="Courier New" panose="02070309020205020404" pitchFamily="49" charset="0"/>
                <a:ea typeface="Verdana" panose="020B0604030504040204" pitchFamily="34" charset="0"/>
                <a:cs typeface="Courier New" panose="02070309020205020404" pitchFamily="49" charset="0"/>
              </a:rPr>
              <a:t>&gt;</a:t>
            </a:r>
            <a:r>
              <a:rPr lang="en-US" sz="2400" dirty="0">
                <a:solidFill>
                  <a:srgbClr val="0070C0"/>
                </a:solidFill>
                <a:latin typeface="Courier New" panose="02070309020205020404" pitchFamily="49" charset="0"/>
                <a:ea typeface="Verdana" panose="020B0604030504040204" pitchFamily="34" charset="0"/>
                <a:cs typeface="Courier New" panose="02070309020205020404" pitchFamily="49" charset="0"/>
              </a:rPr>
              <a:t>Display Text</a:t>
            </a:r>
            <a:r>
              <a:rPr lang="en-US" sz="2400" dirty="0">
                <a:solidFill>
                  <a:srgbClr val="7030A0"/>
                </a:solidFill>
                <a:latin typeface="Courier New" panose="02070309020205020404" pitchFamily="49" charset="0"/>
                <a:ea typeface="Verdana" panose="020B0604030504040204" pitchFamily="34" charset="0"/>
                <a:cs typeface="Courier New" panose="02070309020205020404" pitchFamily="49" charset="0"/>
              </a:rPr>
              <a:t>&lt;/a&gt;</a:t>
            </a:r>
          </a:p>
        </p:txBody>
      </p:sp>
      <p:sp>
        <p:nvSpPr>
          <p:cNvPr id="5" name="TextBox 4">
            <a:extLst>
              <a:ext uri="{FF2B5EF4-FFF2-40B4-BE49-F238E27FC236}">
                <a16:creationId xmlns:a16="http://schemas.microsoft.com/office/drawing/2014/main" id="{EA6390B7-1FC2-4A4F-A0AC-136F821C12F3}"/>
              </a:ext>
            </a:extLst>
          </p:cNvPr>
          <p:cNvSpPr txBox="1"/>
          <p:nvPr/>
        </p:nvSpPr>
        <p:spPr>
          <a:xfrm>
            <a:off x="104775" y="1961637"/>
            <a:ext cx="6327438" cy="338554"/>
          </a:xfrm>
          <a:prstGeom prst="rect">
            <a:avLst/>
          </a:prstGeom>
          <a:noFill/>
        </p:spPr>
        <p:txBody>
          <a:bodyPr wrap="none" rtlCol="0">
            <a:spAutoFit/>
          </a:bodyPr>
          <a:lstStyle/>
          <a:p>
            <a:r>
              <a:rPr lang="en-US" sz="1600" dirty="0"/>
              <a:t>*Let's imagine that this link has the underlying CSS class ".title-link"</a:t>
            </a:r>
          </a:p>
        </p:txBody>
      </p:sp>
      <p:sp>
        <p:nvSpPr>
          <p:cNvPr id="6" name="TextBox 5">
            <a:extLst>
              <a:ext uri="{FF2B5EF4-FFF2-40B4-BE49-F238E27FC236}">
                <a16:creationId xmlns:a16="http://schemas.microsoft.com/office/drawing/2014/main" id="{15F0CEB4-3118-445C-9679-F119F41B48E9}"/>
              </a:ext>
            </a:extLst>
          </p:cNvPr>
          <p:cNvSpPr txBox="1"/>
          <p:nvPr/>
        </p:nvSpPr>
        <p:spPr>
          <a:xfrm>
            <a:off x="209550" y="2546772"/>
            <a:ext cx="2954655" cy="369332"/>
          </a:xfrm>
          <a:prstGeom prst="rect">
            <a:avLst/>
          </a:prstGeom>
          <a:noFill/>
        </p:spPr>
        <p:txBody>
          <a:bodyPr wrap="none" rtlCol="0">
            <a:spAutoFit/>
          </a:bodyPr>
          <a:lstStyle/>
          <a:p>
            <a:r>
              <a:rPr lang="en-US" dirty="0"/>
              <a:t>You could target this using</a:t>
            </a:r>
          </a:p>
        </p:txBody>
      </p:sp>
      <p:sp>
        <p:nvSpPr>
          <p:cNvPr id="8" name="Rectangle 7">
            <a:extLst>
              <a:ext uri="{FF2B5EF4-FFF2-40B4-BE49-F238E27FC236}">
                <a16:creationId xmlns:a16="http://schemas.microsoft.com/office/drawing/2014/main" id="{68B804C9-1317-4D61-A0F0-763D97BD518C}"/>
              </a:ext>
            </a:extLst>
          </p:cNvPr>
          <p:cNvSpPr/>
          <p:nvPr/>
        </p:nvSpPr>
        <p:spPr>
          <a:xfrm>
            <a:off x="552450" y="3077128"/>
            <a:ext cx="2114681" cy="369332"/>
          </a:xfrm>
          <a:prstGeom prst="rect">
            <a:avLst/>
          </a:prstGeom>
        </p:spPr>
        <p:txBody>
          <a:bodyPr wrap="none">
            <a:spAutoFit/>
          </a:bodyPr>
          <a:lstStyle/>
          <a:p>
            <a:r>
              <a:rPr lang="en-US" dirty="0" err="1">
                <a:latin typeface="Courier New" panose="02070309020205020404" pitchFamily="49" charset="0"/>
                <a:ea typeface="Calibri" panose="020F0502020204030204" pitchFamily="34" charset="0"/>
                <a:cs typeface="Courier New" panose="02070309020205020404" pitchFamily="49" charset="0"/>
              </a:rPr>
              <a:t>html_node</a:t>
            </a:r>
            <a:r>
              <a:rPr lang="en-US" dirty="0">
                <a:latin typeface="Courier New" panose="02070309020205020404" pitchFamily="49" charset="0"/>
                <a:ea typeface="Calibri" panose="020F0502020204030204" pitchFamily="34" charset="0"/>
                <a:cs typeface="Courier New" panose="02070309020205020404" pitchFamily="49" charset="0"/>
              </a:rPr>
              <a:t>("a")</a:t>
            </a:r>
            <a:endParaRPr lang="en-US" dirty="0">
              <a:latin typeface="Courier New" panose="02070309020205020404" pitchFamily="49" charset="0"/>
              <a:cs typeface="Courier New" panose="02070309020205020404" pitchFamily="49" charset="0"/>
            </a:endParaRPr>
          </a:p>
        </p:txBody>
      </p:sp>
      <p:sp>
        <p:nvSpPr>
          <p:cNvPr id="9" name="Rectangle 8">
            <a:extLst>
              <a:ext uri="{FF2B5EF4-FFF2-40B4-BE49-F238E27FC236}">
                <a16:creationId xmlns:a16="http://schemas.microsoft.com/office/drawing/2014/main" id="{380E9827-32ED-4667-9A5A-0CB584A006C4}"/>
              </a:ext>
            </a:extLst>
          </p:cNvPr>
          <p:cNvSpPr/>
          <p:nvPr/>
        </p:nvSpPr>
        <p:spPr>
          <a:xfrm>
            <a:off x="6113588" y="3072330"/>
            <a:ext cx="2581604" cy="369332"/>
          </a:xfrm>
          <a:prstGeom prst="rect">
            <a:avLst/>
          </a:prstGeom>
        </p:spPr>
        <p:txBody>
          <a:bodyPr wrap="none">
            <a:spAutoFit/>
          </a:bodyPr>
          <a:lstStyle/>
          <a:p>
            <a:r>
              <a:rPr lang="en-US" dirty="0">
                <a:latin typeface="+mj-lt"/>
                <a:ea typeface="Calibri" panose="020F0502020204030204" pitchFamily="34" charset="0"/>
                <a:cs typeface="Arial" panose="020B0604020202020204" pitchFamily="34" charset="0"/>
              </a:rPr>
              <a:t>as it is an &lt;a&gt; element</a:t>
            </a:r>
            <a:endParaRPr lang="en-US" dirty="0">
              <a:latin typeface="+mj-lt"/>
            </a:endParaRPr>
          </a:p>
        </p:txBody>
      </p:sp>
      <p:sp>
        <p:nvSpPr>
          <p:cNvPr id="12" name="Rectangle 11">
            <a:extLst>
              <a:ext uri="{FF2B5EF4-FFF2-40B4-BE49-F238E27FC236}">
                <a16:creationId xmlns:a16="http://schemas.microsoft.com/office/drawing/2014/main" id="{7EC7E8BC-14E8-4522-AD62-2DEC435F8912}"/>
              </a:ext>
            </a:extLst>
          </p:cNvPr>
          <p:cNvSpPr/>
          <p:nvPr/>
        </p:nvSpPr>
        <p:spPr>
          <a:xfrm>
            <a:off x="552450" y="3646930"/>
            <a:ext cx="3493264" cy="369332"/>
          </a:xfrm>
          <a:prstGeom prst="rect">
            <a:avLst/>
          </a:prstGeom>
        </p:spPr>
        <p:txBody>
          <a:bodyPr wrap="none">
            <a:spAutoFit/>
          </a:bodyPr>
          <a:lstStyle/>
          <a:p>
            <a:r>
              <a:rPr lang="en-US" dirty="0" err="1">
                <a:latin typeface="Courier New" panose="02070309020205020404" pitchFamily="49" charset="0"/>
                <a:ea typeface="Calibri" panose="020F0502020204030204" pitchFamily="34" charset="0"/>
                <a:cs typeface="Courier New" panose="02070309020205020404" pitchFamily="49" charset="0"/>
              </a:rPr>
              <a:t>html_node</a:t>
            </a:r>
            <a:r>
              <a:rPr lang="en-US" dirty="0">
                <a:latin typeface="Courier New" panose="02070309020205020404" pitchFamily="49" charset="0"/>
                <a:ea typeface="Calibri" panose="020F0502020204030204" pitchFamily="34" charset="0"/>
                <a:cs typeface="Courier New" panose="02070309020205020404" pitchFamily="49" charset="0"/>
              </a:rPr>
              <a:t>(".title-link")</a:t>
            </a:r>
            <a:endParaRPr lang="en-US" dirty="0">
              <a:latin typeface="Courier New" panose="02070309020205020404" pitchFamily="49" charset="0"/>
              <a:cs typeface="Courier New" panose="02070309020205020404" pitchFamily="49" charset="0"/>
            </a:endParaRPr>
          </a:p>
        </p:txBody>
      </p:sp>
      <p:sp>
        <p:nvSpPr>
          <p:cNvPr id="13" name="Rectangle 12">
            <a:extLst>
              <a:ext uri="{FF2B5EF4-FFF2-40B4-BE49-F238E27FC236}">
                <a16:creationId xmlns:a16="http://schemas.microsoft.com/office/drawing/2014/main" id="{F7CCF362-6836-4CD8-B165-A85A96C06295}"/>
              </a:ext>
            </a:extLst>
          </p:cNvPr>
          <p:cNvSpPr/>
          <p:nvPr/>
        </p:nvSpPr>
        <p:spPr>
          <a:xfrm>
            <a:off x="6113588" y="3646930"/>
            <a:ext cx="3414909" cy="369332"/>
          </a:xfrm>
          <a:prstGeom prst="rect">
            <a:avLst/>
          </a:prstGeom>
        </p:spPr>
        <p:txBody>
          <a:bodyPr wrap="none">
            <a:spAutoFit/>
          </a:bodyPr>
          <a:lstStyle/>
          <a:p>
            <a:r>
              <a:rPr lang="en-US" dirty="0">
                <a:latin typeface="+mj-lt"/>
                <a:ea typeface="Calibri" panose="020F0502020204030204" pitchFamily="34" charset="0"/>
                <a:cs typeface="Arial" panose="020B0604020202020204" pitchFamily="34" charset="0"/>
              </a:rPr>
              <a:t>as it has the CSS class .title-link</a:t>
            </a:r>
            <a:endParaRPr lang="en-US" dirty="0">
              <a:latin typeface="+mj-lt"/>
            </a:endParaRPr>
          </a:p>
        </p:txBody>
      </p:sp>
      <p:sp>
        <p:nvSpPr>
          <p:cNvPr id="14" name="Rectangle 13">
            <a:extLst>
              <a:ext uri="{FF2B5EF4-FFF2-40B4-BE49-F238E27FC236}">
                <a16:creationId xmlns:a16="http://schemas.microsoft.com/office/drawing/2014/main" id="{97B2ABE9-C3AF-45E9-BA85-179A459DEA0B}"/>
              </a:ext>
            </a:extLst>
          </p:cNvPr>
          <p:cNvSpPr/>
          <p:nvPr/>
        </p:nvSpPr>
        <p:spPr>
          <a:xfrm>
            <a:off x="552450" y="4177286"/>
            <a:ext cx="5285421" cy="369332"/>
          </a:xfrm>
          <a:prstGeom prst="rect">
            <a:avLst/>
          </a:prstGeom>
        </p:spPr>
        <p:txBody>
          <a:bodyPr wrap="none">
            <a:spAutoFit/>
          </a:bodyPr>
          <a:lstStyle/>
          <a:p>
            <a:r>
              <a:rPr lang="en-US" dirty="0" err="1">
                <a:latin typeface="Courier New" panose="02070309020205020404" pitchFamily="49" charset="0"/>
                <a:ea typeface="Calibri" panose="020F0502020204030204" pitchFamily="34" charset="0"/>
                <a:cs typeface="Courier New" panose="02070309020205020404" pitchFamily="49" charset="0"/>
              </a:rPr>
              <a:t>html_node</a:t>
            </a:r>
            <a:r>
              <a:rPr lang="en-US" dirty="0">
                <a:latin typeface="Courier New" panose="02070309020205020404" pitchFamily="49" charset="0"/>
                <a:ea typeface="Calibri" panose="020F0502020204030204" pitchFamily="34" charset="0"/>
                <a:cs typeface="Courier New" panose="02070309020205020404" pitchFamily="49" charset="0"/>
              </a:rPr>
              <a:t>(</a:t>
            </a:r>
            <a:r>
              <a:rPr lang="en-US" dirty="0" err="1">
                <a:latin typeface="Courier New" panose="02070309020205020404" pitchFamily="49" charset="0"/>
                <a:ea typeface="Calibri" panose="020F0502020204030204" pitchFamily="34" charset="0"/>
                <a:cs typeface="Courier New" panose="02070309020205020404" pitchFamily="49" charset="0"/>
              </a:rPr>
              <a:t>xpath</a:t>
            </a:r>
            <a:r>
              <a:rPr lang="en-US" dirty="0">
                <a:latin typeface="Courier New" panose="02070309020205020404" pitchFamily="49" charset="0"/>
                <a:ea typeface="Calibri" panose="020F0502020204030204" pitchFamily="34" charset="0"/>
                <a:cs typeface="Courier New" panose="02070309020205020404" pitchFamily="49" charset="0"/>
              </a:rPr>
              <a:t> = "//a[@id='link1']")</a:t>
            </a:r>
            <a:endParaRPr lang="en-US" dirty="0">
              <a:latin typeface="Courier New" panose="02070309020205020404" pitchFamily="49" charset="0"/>
              <a:cs typeface="Courier New" panose="02070309020205020404" pitchFamily="49" charset="0"/>
            </a:endParaRPr>
          </a:p>
        </p:txBody>
      </p:sp>
      <p:sp>
        <p:nvSpPr>
          <p:cNvPr id="16" name="Rectangle 15">
            <a:extLst>
              <a:ext uri="{FF2B5EF4-FFF2-40B4-BE49-F238E27FC236}">
                <a16:creationId xmlns:a16="http://schemas.microsoft.com/office/drawing/2014/main" id="{24CA57A0-854D-4A62-B2B0-72085468B434}"/>
              </a:ext>
            </a:extLst>
          </p:cNvPr>
          <p:cNvSpPr/>
          <p:nvPr/>
        </p:nvSpPr>
        <p:spPr>
          <a:xfrm>
            <a:off x="6096000" y="4154357"/>
            <a:ext cx="4843698" cy="369332"/>
          </a:xfrm>
          <a:prstGeom prst="rect">
            <a:avLst/>
          </a:prstGeom>
        </p:spPr>
        <p:txBody>
          <a:bodyPr wrap="none">
            <a:spAutoFit/>
          </a:bodyPr>
          <a:lstStyle/>
          <a:p>
            <a:r>
              <a:rPr lang="en-US" dirty="0">
                <a:latin typeface="+mj-lt"/>
                <a:ea typeface="Calibri" panose="020F0502020204030204" pitchFamily="34" charset="0"/>
                <a:cs typeface="Arial" panose="020B0604020202020204" pitchFamily="34" charset="0"/>
              </a:rPr>
              <a:t>as it is an &lt;a&gt; element and has the id "link1"</a:t>
            </a:r>
            <a:endParaRPr lang="en-US" dirty="0">
              <a:latin typeface="+mj-lt"/>
            </a:endParaRPr>
          </a:p>
        </p:txBody>
      </p:sp>
      <p:sp>
        <p:nvSpPr>
          <p:cNvPr id="17" name="Rectangle 16">
            <a:extLst>
              <a:ext uri="{FF2B5EF4-FFF2-40B4-BE49-F238E27FC236}">
                <a16:creationId xmlns:a16="http://schemas.microsoft.com/office/drawing/2014/main" id="{356A20C0-048C-46D7-9912-995912B42459}"/>
              </a:ext>
            </a:extLst>
          </p:cNvPr>
          <p:cNvSpPr/>
          <p:nvPr/>
        </p:nvSpPr>
        <p:spPr>
          <a:xfrm>
            <a:off x="552450" y="4749551"/>
            <a:ext cx="5561138" cy="646331"/>
          </a:xfrm>
          <a:prstGeom prst="rect">
            <a:avLst/>
          </a:prstGeom>
        </p:spPr>
        <p:txBody>
          <a:bodyPr wrap="none">
            <a:spAutoFit/>
          </a:bodyPr>
          <a:lstStyle/>
          <a:p>
            <a:r>
              <a:rPr lang="en-US" dirty="0" err="1">
                <a:latin typeface="Courier New" panose="02070309020205020404" pitchFamily="49" charset="0"/>
                <a:ea typeface="Calibri" panose="020F0502020204030204" pitchFamily="34" charset="0"/>
                <a:cs typeface="Courier New" panose="02070309020205020404" pitchFamily="49" charset="0"/>
              </a:rPr>
              <a:t>html_node</a:t>
            </a:r>
            <a:r>
              <a:rPr lang="en-US" dirty="0">
                <a:latin typeface="Courier New" panose="02070309020205020404" pitchFamily="49" charset="0"/>
                <a:ea typeface="Calibri" panose="020F0502020204030204" pitchFamily="34" charset="0"/>
                <a:cs typeface="Courier New" panose="02070309020205020404" pitchFamily="49" charset="0"/>
              </a:rPr>
              <a:t>(</a:t>
            </a:r>
            <a:r>
              <a:rPr lang="en-US" dirty="0" err="1">
                <a:latin typeface="Courier New" panose="02070309020205020404" pitchFamily="49" charset="0"/>
                <a:ea typeface="Calibri" panose="020F0502020204030204" pitchFamily="34" charset="0"/>
                <a:cs typeface="Courier New" panose="02070309020205020404" pitchFamily="49" charset="0"/>
              </a:rPr>
              <a:t>xpath</a:t>
            </a:r>
            <a:r>
              <a:rPr lang="en-US" dirty="0">
                <a:latin typeface="Courier New" panose="02070309020205020404" pitchFamily="49" charset="0"/>
                <a:ea typeface="Calibri" panose="020F0502020204030204" pitchFamily="34" charset="0"/>
                <a:cs typeface="Courier New" panose="02070309020205020404" pitchFamily="49" charset="0"/>
              </a:rPr>
              <a:t> = </a:t>
            </a:r>
          </a:p>
          <a:p>
            <a:r>
              <a:rPr lang="en-US" dirty="0">
                <a:latin typeface="Courier New" panose="02070309020205020404" pitchFamily="49" charset="0"/>
                <a:ea typeface="Calibri" panose="020F0502020204030204" pitchFamily="34" charset="0"/>
                <a:cs typeface="Courier New" panose="02070309020205020404" pitchFamily="49" charset="0"/>
              </a:rPr>
              <a:t>"//*[contains(text(),'Display Text')]")</a:t>
            </a:r>
            <a:endParaRPr lang="en-US" dirty="0">
              <a:latin typeface="Courier New" panose="02070309020205020404" pitchFamily="49" charset="0"/>
              <a:cs typeface="Courier New" panose="02070309020205020404" pitchFamily="49" charset="0"/>
            </a:endParaRPr>
          </a:p>
        </p:txBody>
      </p:sp>
      <p:sp>
        <p:nvSpPr>
          <p:cNvPr id="20" name="Rectangle 19">
            <a:extLst>
              <a:ext uri="{FF2B5EF4-FFF2-40B4-BE49-F238E27FC236}">
                <a16:creationId xmlns:a16="http://schemas.microsoft.com/office/drawing/2014/main" id="{0BFA11A0-4FE4-413C-8DB7-EF8DD637B8F5}"/>
              </a:ext>
            </a:extLst>
          </p:cNvPr>
          <p:cNvSpPr/>
          <p:nvPr/>
        </p:nvSpPr>
        <p:spPr>
          <a:xfrm>
            <a:off x="6113588" y="4749551"/>
            <a:ext cx="6096000" cy="646331"/>
          </a:xfrm>
          <a:prstGeom prst="rect">
            <a:avLst/>
          </a:prstGeom>
        </p:spPr>
        <p:txBody>
          <a:bodyPr>
            <a:spAutoFit/>
          </a:bodyPr>
          <a:lstStyle/>
          <a:p>
            <a:r>
              <a:rPr lang="en-US" dirty="0"/>
              <a:t>as the text shown on the webpage is "Display Text". </a:t>
            </a:r>
          </a:p>
          <a:p>
            <a:r>
              <a:rPr lang="en-US" dirty="0"/>
              <a:t>Here we just target any element with that text.</a:t>
            </a:r>
          </a:p>
        </p:txBody>
      </p:sp>
      <p:sp>
        <p:nvSpPr>
          <p:cNvPr id="21" name="Rectangle 20">
            <a:extLst>
              <a:ext uri="{FF2B5EF4-FFF2-40B4-BE49-F238E27FC236}">
                <a16:creationId xmlns:a16="http://schemas.microsoft.com/office/drawing/2014/main" id="{57E535CA-0A2E-454C-930F-DD04C3832106}"/>
              </a:ext>
            </a:extLst>
          </p:cNvPr>
          <p:cNvSpPr/>
          <p:nvPr/>
        </p:nvSpPr>
        <p:spPr>
          <a:xfrm rot="16200000">
            <a:off x="8699185" y="3171960"/>
            <a:ext cx="6868532" cy="584775"/>
          </a:xfrm>
          <a:prstGeom prst="rect">
            <a:avLst/>
          </a:prstGeom>
        </p:spPr>
        <p:txBody>
          <a:bodyPr wrap="square">
            <a:spAutoFit/>
          </a:bodyPr>
          <a:lstStyle/>
          <a:p>
            <a:r>
              <a:rPr lang="en-US" sz="1050" dirty="0"/>
              <a:t>There are many more options</a:t>
            </a:r>
          </a:p>
          <a:p>
            <a:r>
              <a:rPr lang="en-US" sz="1050" dirty="0"/>
              <a:t>See (for example)  </a:t>
            </a:r>
            <a:r>
              <a:rPr lang="en-US" sz="1050" dirty="0">
                <a:hlinkClick r:id="rId2"/>
              </a:rPr>
              <a:t>https://jtr13.github.io/cc19/web-scraping-using-rvest.html</a:t>
            </a:r>
            <a:r>
              <a:rPr lang="en-US" sz="1050" dirty="0"/>
              <a:t> for a more detailed list of options.</a:t>
            </a:r>
          </a:p>
          <a:p>
            <a:endParaRPr lang="en-US" sz="1100" dirty="0"/>
          </a:p>
        </p:txBody>
      </p:sp>
      <p:sp>
        <p:nvSpPr>
          <p:cNvPr id="3" name="Rectangle 2">
            <a:extLst>
              <a:ext uri="{FF2B5EF4-FFF2-40B4-BE49-F238E27FC236}">
                <a16:creationId xmlns:a16="http://schemas.microsoft.com/office/drawing/2014/main" id="{29955814-0120-4207-D25D-9517E5833E22}"/>
              </a:ext>
            </a:extLst>
          </p:cNvPr>
          <p:cNvSpPr/>
          <p:nvPr/>
        </p:nvSpPr>
        <p:spPr>
          <a:xfrm>
            <a:off x="552450" y="5594952"/>
            <a:ext cx="5698996" cy="923330"/>
          </a:xfrm>
          <a:prstGeom prst="rect">
            <a:avLst/>
          </a:prstGeom>
        </p:spPr>
        <p:txBody>
          <a:bodyPr wrap="none">
            <a:spAutoFit/>
          </a:bodyPr>
          <a:lstStyle/>
          <a:p>
            <a:r>
              <a:rPr lang="en-US" dirty="0" err="1">
                <a:latin typeface="Courier New" panose="02070309020205020404" pitchFamily="49" charset="0"/>
                <a:ea typeface="Calibri" panose="020F0502020204030204" pitchFamily="34" charset="0"/>
                <a:cs typeface="Courier New" panose="02070309020205020404" pitchFamily="49" charset="0"/>
              </a:rPr>
              <a:t>html_node</a:t>
            </a:r>
            <a:r>
              <a:rPr lang="en-US" dirty="0">
                <a:latin typeface="Courier New" panose="02070309020205020404" pitchFamily="49" charset="0"/>
                <a:ea typeface="Calibri" panose="020F0502020204030204" pitchFamily="34" charset="0"/>
                <a:cs typeface="Courier New" panose="02070309020205020404" pitchFamily="49" charset="0"/>
              </a:rPr>
              <a:t>(</a:t>
            </a:r>
            <a:r>
              <a:rPr lang="en-US" dirty="0" err="1">
                <a:latin typeface="Courier New" panose="02070309020205020404" pitchFamily="49" charset="0"/>
                <a:ea typeface="Calibri" panose="020F0502020204030204" pitchFamily="34" charset="0"/>
                <a:cs typeface="Courier New" panose="02070309020205020404" pitchFamily="49" charset="0"/>
              </a:rPr>
              <a:t>xpath</a:t>
            </a:r>
            <a:r>
              <a:rPr lang="en-US" dirty="0">
                <a:latin typeface="Courier New" panose="02070309020205020404" pitchFamily="49" charset="0"/>
                <a:ea typeface="Calibri" panose="020F0502020204030204" pitchFamily="34" charset="0"/>
                <a:cs typeface="Courier New" panose="02070309020205020404" pitchFamily="49" charset="0"/>
              </a:rPr>
              <a:t> = </a:t>
            </a:r>
          </a:p>
          <a:p>
            <a:r>
              <a:rPr lang="en-US" dirty="0">
                <a:latin typeface="Courier New" panose="02070309020205020404" pitchFamily="49" charset="0"/>
                <a:ea typeface="Calibri" panose="020F0502020204030204" pitchFamily="34" charset="0"/>
                <a:cs typeface="Courier New" panose="02070309020205020404" pitchFamily="49" charset="0"/>
              </a:rPr>
              <a:t>"//*[contains(text(),'Display Text')</a:t>
            </a:r>
          </a:p>
          <a:p>
            <a:r>
              <a:rPr lang="en-US" dirty="0">
                <a:latin typeface="Courier New" panose="02070309020205020404" pitchFamily="49" charset="0"/>
                <a:ea typeface="Calibri" panose="020F0502020204030204" pitchFamily="34" charset="0"/>
                <a:cs typeface="Courier New" panose="02070309020205020404" pitchFamily="49" charset="0"/>
              </a:rPr>
              <a:t>and not(contains(text(),'Cheesecake')]")</a:t>
            </a:r>
            <a:endParaRPr lang="en-US" dirty="0">
              <a:latin typeface="Courier New" panose="02070309020205020404" pitchFamily="49" charset="0"/>
              <a:cs typeface="Courier New" panose="02070309020205020404" pitchFamily="49" charset="0"/>
            </a:endParaRPr>
          </a:p>
        </p:txBody>
      </p:sp>
      <p:sp>
        <p:nvSpPr>
          <p:cNvPr id="7" name="Rectangle 6">
            <a:extLst>
              <a:ext uri="{FF2B5EF4-FFF2-40B4-BE49-F238E27FC236}">
                <a16:creationId xmlns:a16="http://schemas.microsoft.com/office/drawing/2014/main" id="{0DFBB31D-6585-4026-1567-1559D691EC69}"/>
              </a:ext>
            </a:extLst>
          </p:cNvPr>
          <p:cNvSpPr/>
          <p:nvPr/>
        </p:nvSpPr>
        <p:spPr>
          <a:xfrm>
            <a:off x="6113588" y="5594952"/>
            <a:ext cx="6096000" cy="923330"/>
          </a:xfrm>
          <a:prstGeom prst="rect">
            <a:avLst/>
          </a:prstGeom>
        </p:spPr>
        <p:txBody>
          <a:bodyPr>
            <a:spAutoFit/>
          </a:bodyPr>
          <a:lstStyle/>
          <a:p>
            <a:r>
              <a:rPr lang="en-US" dirty="0"/>
              <a:t>as the text shown on the webpage is "Display Text" and not "Cheesecake". Here we just target any element with that text.</a:t>
            </a:r>
          </a:p>
        </p:txBody>
      </p:sp>
    </p:spTree>
    <p:extLst>
      <p:ext uri="{BB962C8B-B14F-4D97-AF65-F5344CB8AC3E}">
        <p14:creationId xmlns:p14="http://schemas.microsoft.com/office/powerpoint/2010/main" val="1458971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P spid="9" grpId="0"/>
      <p:bldP spid="12" grpId="0"/>
      <p:bldP spid="13" grpId="0"/>
      <p:bldP spid="14" grpId="0"/>
      <p:bldP spid="16" grpId="0"/>
      <p:bldP spid="17" grpId="0"/>
      <p:bldP spid="20" grpId="0"/>
      <p:bldP spid="21" grpId="0"/>
      <p:bldP spid="3" grpId="0"/>
      <p:bldP spid="7"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C31216D-BBF2-48B1-9485-585175AC528B}"/>
              </a:ext>
            </a:extLst>
          </p:cNvPr>
          <p:cNvSpPr>
            <a:spLocks noGrp="1"/>
          </p:cNvSpPr>
          <p:nvPr>
            <p:ph type="title"/>
          </p:nvPr>
        </p:nvSpPr>
        <p:spPr/>
        <p:txBody>
          <a:bodyPr/>
          <a:lstStyle/>
          <a:p>
            <a:r>
              <a:rPr lang="de-DE" dirty="0" err="1"/>
              <a:t>Extracting</a:t>
            </a:r>
            <a:r>
              <a:rPr lang="de-DE" dirty="0"/>
              <a:t> HTML Elements (</a:t>
            </a:r>
            <a:r>
              <a:rPr lang="de-DE" dirty="0" err="1"/>
              <a:t>with</a:t>
            </a:r>
            <a:r>
              <a:rPr lang="de-DE" dirty="0"/>
              <a:t> </a:t>
            </a:r>
            <a:r>
              <a:rPr lang="de-DE" dirty="0" err="1">
                <a:latin typeface="Courier New" panose="02070309020205020404" pitchFamily="49" charset="0"/>
                <a:cs typeface="Courier New" panose="02070309020205020404" pitchFamily="49" charset="0"/>
              </a:rPr>
              <a:t>rvest</a:t>
            </a:r>
            <a:r>
              <a:rPr lang="de-DE" dirty="0"/>
              <a:t>)</a:t>
            </a:r>
          </a:p>
        </p:txBody>
      </p:sp>
      <p:sp>
        <p:nvSpPr>
          <p:cNvPr id="8" name="Rectangle 7">
            <a:extLst>
              <a:ext uri="{FF2B5EF4-FFF2-40B4-BE49-F238E27FC236}">
                <a16:creationId xmlns:a16="http://schemas.microsoft.com/office/drawing/2014/main" id="{68B804C9-1317-4D61-A0F0-763D97BD518C}"/>
              </a:ext>
            </a:extLst>
          </p:cNvPr>
          <p:cNvSpPr/>
          <p:nvPr/>
        </p:nvSpPr>
        <p:spPr>
          <a:xfrm>
            <a:off x="3277646" y="2313964"/>
            <a:ext cx="1877437" cy="400110"/>
          </a:xfrm>
          <a:prstGeom prst="rect">
            <a:avLst/>
          </a:prstGeom>
        </p:spPr>
        <p:txBody>
          <a:bodyPr wrap="none">
            <a:spAutoFit/>
          </a:bodyPr>
          <a:lstStyle/>
          <a:p>
            <a:r>
              <a:rPr lang="en-US" sz="2000" dirty="0" err="1">
                <a:latin typeface="Courier New" panose="02070309020205020404" pitchFamily="49" charset="0"/>
                <a:ea typeface="Calibri" panose="020F0502020204030204" pitchFamily="34" charset="0"/>
                <a:cs typeface="Courier New" panose="02070309020205020404" pitchFamily="49" charset="0"/>
              </a:rPr>
              <a:t>html_text</a:t>
            </a:r>
            <a:r>
              <a:rPr lang="en-US" sz="2000" dirty="0">
                <a:latin typeface="Courier New" panose="02070309020205020404" pitchFamily="49" charset="0"/>
                <a:ea typeface="Calibri" panose="020F0502020204030204" pitchFamily="34" charset="0"/>
                <a:cs typeface="Courier New" panose="02070309020205020404" pitchFamily="49" charset="0"/>
              </a:rPr>
              <a:t>()</a:t>
            </a:r>
            <a:endParaRPr lang="en-US" sz="2000" dirty="0">
              <a:latin typeface="Courier New" panose="02070309020205020404" pitchFamily="49" charset="0"/>
              <a:cs typeface="Courier New" panose="02070309020205020404" pitchFamily="49" charset="0"/>
            </a:endParaRPr>
          </a:p>
        </p:txBody>
      </p:sp>
      <p:sp>
        <p:nvSpPr>
          <p:cNvPr id="9" name="Rectangle 8">
            <a:extLst>
              <a:ext uri="{FF2B5EF4-FFF2-40B4-BE49-F238E27FC236}">
                <a16:creationId xmlns:a16="http://schemas.microsoft.com/office/drawing/2014/main" id="{380E9827-32ED-4667-9A5A-0CB584A006C4}"/>
              </a:ext>
            </a:extLst>
          </p:cNvPr>
          <p:cNvSpPr/>
          <p:nvPr/>
        </p:nvSpPr>
        <p:spPr>
          <a:xfrm>
            <a:off x="6113588" y="2271407"/>
            <a:ext cx="2770951" cy="369332"/>
          </a:xfrm>
          <a:prstGeom prst="rect">
            <a:avLst/>
          </a:prstGeom>
        </p:spPr>
        <p:txBody>
          <a:bodyPr wrap="none">
            <a:spAutoFit/>
          </a:bodyPr>
          <a:lstStyle/>
          <a:p>
            <a:r>
              <a:rPr lang="en-US" dirty="0">
                <a:latin typeface="+mj-lt"/>
                <a:ea typeface="Calibri" panose="020F0502020204030204" pitchFamily="34" charset="0"/>
                <a:cs typeface="Arial" panose="020B0604020202020204" pitchFamily="34" charset="0"/>
              </a:rPr>
              <a:t>Extract the displayed text</a:t>
            </a:r>
            <a:endParaRPr lang="en-US" dirty="0">
              <a:latin typeface="+mj-lt"/>
            </a:endParaRPr>
          </a:p>
        </p:txBody>
      </p:sp>
      <p:sp>
        <p:nvSpPr>
          <p:cNvPr id="12" name="Rectangle 11">
            <a:extLst>
              <a:ext uri="{FF2B5EF4-FFF2-40B4-BE49-F238E27FC236}">
                <a16:creationId xmlns:a16="http://schemas.microsoft.com/office/drawing/2014/main" id="{7EC7E8BC-14E8-4522-AD62-2DEC435F8912}"/>
              </a:ext>
            </a:extLst>
          </p:cNvPr>
          <p:cNvSpPr/>
          <p:nvPr/>
        </p:nvSpPr>
        <p:spPr>
          <a:xfrm>
            <a:off x="3277646" y="2883766"/>
            <a:ext cx="2031325" cy="400110"/>
          </a:xfrm>
          <a:prstGeom prst="rect">
            <a:avLst/>
          </a:prstGeom>
        </p:spPr>
        <p:txBody>
          <a:bodyPr wrap="none">
            <a:spAutoFit/>
          </a:bodyPr>
          <a:lstStyle/>
          <a:p>
            <a:r>
              <a:rPr lang="en-US" sz="2000" dirty="0" err="1">
                <a:latin typeface="Courier New" panose="02070309020205020404" pitchFamily="49" charset="0"/>
                <a:ea typeface="Calibri" panose="020F0502020204030204" pitchFamily="34" charset="0"/>
                <a:cs typeface="Courier New" panose="02070309020205020404" pitchFamily="49" charset="0"/>
              </a:rPr>
              <a:t>html_table</a:t>
            </a:r>
            <a:r>
              <a:rPr lang="en-US" sz="2000" dirty="0">
                <a:latin typeface="Courier New" panose="02070309020205020404" pitchFamily="49" charset="0"/>
                <a:ea typeface="Calibri" panose="020F0502020204030204" pitchFamily="34" charset="0"/>
                <a:cs typeface="Courier New" panose="02070309020205020404" pitchFamily="49" charset="0"/>
              </a:rPr>
              <a:t>()</a:t>
            </a:r>
            <a:endParaRPr lang="en-US" sz="2000" dirty="0">
              <a:latin typeface="Courier New" panose="02070309020205020404" pitchFamily="49" charset="0"/>
              <a:cs typeface="Courier New" panose="02070309020205020404" pitchFamily="49" charset="0"/>
            </a:endParaRPr>
          </a:p>
        </p:txBody>
      </p:sp>
      <p:sp>
        <p:nvSpPr>
          <p:cNvPr id="13" name="Rectangle 12">
            <a:extLst>
              <a:ext uri="{FF2B5EF4-FFF2-40B4-BE49-F238E27FC236}">
                <a16:creationId xmlns:a16="http://schemas.microsoft.com/office/drawing/2014/main" id="{F7CCF362-6836-4CD8-B165-A85A96C06295}"/>
              </a:ext>
            </a:extLst>
          </p:cNvPr>
          <p:cNvSpPr/>
          <p:nvPr/>
        </p:nvSpPr>
        <p:spPr>
          <a:xfrm>
            <a:off x="6096000" y="2845685"/>
            <a:ext cx="1657057" cy="369332"/>
          </a:xfrm>
          <a:prstGeom prst="rect">
            <a:avLst/>
          </a:prstGeom>
        </p:spPr>
        <p:txBody>
          <a:bodyPr wrap="none">
            <a:spAutoFit/>
          </a:bodyPr>
          <a:lstStyle/>
          <a:p>
            <a:r>
              <a:rPr lang="en-US" dirty="0">
                <a:latin typeface="+mj-lt"/>
                <a:ea typeface="Calibri" panose="020F0502020204030204" pitchFamily="34" charset="0"/>
                <a:cs typeface="Arial" panose="020B0604020202020204" pitchFamily="34" charset="0"/>
              </a:rPr>
              <a:t>Extract a table</a:t>
            </a:r>
            <a:endParaRPr lang="en-US" dirty="0">
              <a:latin typeface="+mj-lt"/>
            </a:endParaRPr>
          </a:p>
        </p:txBody>
      </p:sp>
      <p:sp>
        <p:nvSpPr>
          <p:cNvPr id="14" name="Rectangle 13">
            <a:extLst>
              <a:ext uri="{FF2B5EF4-FFF2-40B4-BE49-F238E27FC236}">
                <a16:creationId xmlns:a16="http://schemas.microsoft.com/office/drawing/2014/main" id="{97B2ABE9-C3AF-45E9-BA85-179A459DEA0B}"/>
              </a:ext>
            </a:extLst>
          </p:cNvPr>
          <p:cNvSpPr/>
          <p:nvPr/>
        </p:nvSpPr>
        <p:spPr>
          <a:xfrm>
            <a:off x="3277646" y="3581595"/>
            <a:ext cx="1877437" cy="400110"/>
          </a:xfrm>
          <a:prstGeom prst="rect">
            <a:avLst/>
          </a:prstGeom>
        </p:spPr>
        <p:txBody>
          <a:bodyPr wrap="none">
            <a:spAutoFit/>
          </a:bodyPr>
          <a:lstStyle/>
          <a:p>
            <a:r>
              <a:rPr lang="en-US" sz="2000" dirty="0" err="1">
                <a:latin typeface="Courier New" panose="02070309020205020404" pitchFamily="49" charset="0"/>
                <a:ea typeface="Calibri" panose="020F0502020204030204" pitchFamily="34" charset="0"/>
                <a:cs typeface="Courier New" panose="02070309020205020404" pitchFamily="49" charset="0"/>
              </a:rPr>
              <a:t>html_attr</a:t>
            </a:r>
            <a:r>
              <a:rPr lang="en-US" sz="2000" dirty="0">
                <a:latin typeface="Courier New" panose="02070309020205020404" pitchFamily="49" charset="0"/>
                <a:ea typeface="Calibri" panose="020F0502020204030204" pitchFamily="34" charset="0"/>
                <a:cs typeface="Courier New" panose="02070309020205020404" pitchFamily="49" charset="0"/>
              </a:rPr>
              <a:t>()</a:t>
            </a:r>
            <a:endParaRPr lang="en-US" sz="2000" dirty="0">
              <a:latin typeface="Courier New" panose="02070309020205020404" pitchFamily="49" charset="0"/>
              <a:cs typeface="Courier New" panose="02070309020205020404" pitchFamily="49" charset="0"/>
            </a:endParaRPr>
          </a:p>
        </p:txBody>
      </p:sp>
      <p:sp>
        <p:nvSpPr>
          <p:cNvPr id="16" name="Rectangle 15">
            <a:extLst>
              <a:ext uri="{FF2B5EF4-FFF2-40B4-BE49-F238E27FC236}">
                <a16:creationId xmlns:a16="http://schemas.microsoft.com/office/drawing/2014/main" id="{24CA57A0-854D-4A62-B2B0-72085468B434}"/>
              </a:ext>
            </a:extLst>
          </p:cNvPr>
          <p:cNvSpPr/>
          <p:nvPr/>
        </p:nvSpPr>
        <p:spPr>
          <a:xfrm>
            <a:off x="6096000" y="3545485"/>
            <a:ext cx="2142125" cy="369332"/>
          </a:xfrm>
          <a:prstGeom prst="rect">
            <a:avLst/>
          </a:prstGeom>
        </p:spPr>
        <p:txBody>
          <a:bodyPr wrap="none">
            <a:spAutoFit/>
          </a:bodyPr>
          <a:lstStyle/>
          <a:p>
            <a:r>
              <a:rPr lang="en-US" dirty="0">
                <a:latin typeface="+mj-lt"/>
                <a:ea typeface="Calibri" panose="020F0502020204030204" pitchFamily="34" charset="0"/>
                <a:cs typeface="Arial" panose="020B0604020202020204" pitchFamily="34" charset="0"/>
              </a:rPr>
              <a:t>Extract by attribute</a:t>
            </a:r>
            <a:endParaRPr lang="en-US" dirty="0">
              <a:latin typeface="+mj-lt"/>
            </a:endParaRPr>
          </a:p>
        </p:txBody>
      </p:sp>
      <p:sp>
        <p:nvSpPr>
          <p:cNvPr id="17" name="Rectangle 16">
            <a:extLst>
              <a:ext uri="{FF2B5EF4-FFF2-40B4-BE49-F238E27FC236}">
                <a16:creationId xmlns:a16="http://schemas.microsoft.com/office/drawing/2014/main" id="{356A20C0-048C-46D7-9912-995912B42459}"/>
              </a:ext>
            </a:extLst>
          </p:cNvPr>
          <p:cNvSpPr/>
          <p:nvPr/>
        </p:nvSpPr>
        <p:spPr>
          <a:xfrm>
            <a:off x="3277646" y="4279424"/>
            <a:ext cx="2800767" cy="400110"/>
          </a:xfrm>
          <a:prstGeom prst="rect">
            <a:avLst/>
          </a:prstGeom>
        </p:spPr>
        <p:txBody>
          <a:bodyPr wrap="none">
            <a:spAutoFit/>
          </a:bodyPr>
          <a:lstStyle/>
          <a:p>
            <a:r>
              <a:rPr lang="en-US" sz="2000" dirty="0" err="1">
                <a:latin typeface="Courier New" panose="02070309020205020404" pitchFamily="49" charset="0"/>
                <a:ea typeface="Calibri" panose="020F0502020204030204" pitchFamily="34" charset="0"/>
                <a:cs typeface="Courier New" panose="02070309020205020404" pitchFamily="49" charset="0"/>
              </a:rPr>
              <a:t>html_attr</a:t>
            </a:r>
            <a:r>
              <a:rPr lang="en-US" sz="2000" dirty="0">
                <a:latin typeface="Courier New" panose="02070309020205020404" pitchFamily="49" charset="0"/>
                <a:ea typeface="Calibri" panose="020F0502020204030204" pitchFamily="34" charset="0"/>
                <a:cs typeface="Courier New" panose="02070309020205020404" pitchFamily="49" charset="0"/>
              </a:rPr>
              <a:t>("</a:t>
            </a:r>
            <a:r>
              <a:rPr lang="en-US" sz="2000" dirty="0" err="1">
                <a:latin typeface="Courier New" panose="02070309020205020404" pitchFamily="49" charset="0"/>
                <a:ea typeface="Calibri" panose="020F0502020204030204" pitchFamily="34" charset="0"/>
                <a:cs typeface="Courier New" panose="02070309020205020404" pitchFamily="49" charset="0"/>
              </a:rPr>
              <a:t>href</a:t>
            </a:r>
            <a:r>
              <a:rPr lang="en-US" sz="2000" dirty="0">
                <a:latin typeface="Courier New" panose="02070309020205020404" pitchFamily="49" charset="0"/>
                <a:ea typeface="Calibri" panose="020F0502020204030204" pitchFamily="34" charset="0"/>
                <a:cs typeface="Courier New" panose="02070309020205020404" pitchFamily="49" charset="0"/>
              </a:rPr>
              <a:t>")</a:t>
            </a:r>
            <a:endParaRPr lang="en-US" sz="2000" dirty="0">
              <a:latin typeface="Courier New" panose="02070309020205020404" pitchFamily="49" charset="0"/>
              <a:cs typeface="Courier New" panose="02070309020205020404" pitchFamily="49" charset="0"/>
            </a:endParaRPr>
          </a:p>
        </p:txBody>
      </p:sp>
      <p:sp>
        <p:nvSpPr>
          <p:cNvPr id="20" name="Rectangle 19">
            <a:extLst>
              <a:ext uri="{FF2B5EF4-FFF2-40B4-BE49-F238E27FC236}">
                <a16:creationId xmlns:a16="http://schemas.microsoft.com/office/drawing/2014/main" id="{0BFA11A0-4FE4-413C-8DB7-EF8DD637B8F5}"/>
              </a:ext>
            </a:extLst>
          </p:cNvPr>
          <p:cNvSpPr/>
          <p:nvPr/>
        </p:nvSpPr>
        <p:spPr>
          <a:xfrm>
            <a:off x="6113588" y="4249721"/>
            <a:ext cx="4087687" cy="646331"/>
          </a:xfrm>
          <a:prstGeom prst="rect">
            <a:avLst/>
          </a:prstGeom>
        </p:spPr>
        <p:txBody>
          <a:bodyPr wrap="square">
            <a:spAutoFit/>
          </a:bodyPr>
          <a:lstStyle/>
          <a:p>
            <a:r>
              <a:rPr lang="en-US" dirty="0"/>
              <a:t>Extract by attribute, in this case a link (i.e., most likely an URL)</a:t>
            </a:r>
          </a:p>
        </p:txBody>
      </p:sp>
    </p:spTree>
    <p:extLst>
      <p:ext uri="{BB962C8B-B14F-4D97-AF65-F5344CB8AC3E}">
        <p14:creationId xmlns:p14="http://schemas.microsoft.com/office/powerpoint/2010/main" val="2605922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2" grpId="0"/>
      <p:bldP spid="13" grpId="0"/>
      <p:bldP spid="14" grpId="0"/>
      <p:bldP spid="16" grpId="0"/>
      <p:bldP spid="17" grpId="0"/>
      <p:bldP spid="20"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F7090FA-95FC-9D65-C5D1-3B037770ECCC}"/>
              </a:ext>
            </a:extLst>
          </p:cNvPr>
          <p:cNvSpPr>
            <a:spLocks noGrp="1"/>
          </p:cNvSpPr>
          <p:nvPr>
            <p:ph type="title"/>
          </p:nvPr>
        </p:nvSpPr>
        <p:spPr/>
        <p:txBody>
          <a:bodyPr/>
          <a:lstStyle/>
          <a:p>
            <a:r>
              <a:rPr lang="de-DE" dirty="0" err="1"/>
              <a:t>One</a:t>
            </a:r>
            <a:r>
              <a:rPr lang="de-DE" dirty="0"/>
              <a:t> last </a:t>
            </a:r>
            <a:r>
              <a:rPr lang="de-DE" dirty="0" err="1"/>
              <a:t>note</a:t>
            </a:r>
            <a:r>
              <a:rPr lang="de-DE" dirty="0"/>
              <a:t> on </a:t>
            </a:r>
            <a:r>
              <a:rPr lang="de-DE" dirty="0" err="1"/>
              <a:t>limits</a:t>
            </a:r>
            <a:endParaRPr lang="en-US" dirty="0"/>
          </a:p>
        </p:txBody>
      </p:sp>
      <p:sp>
        <p:nvSpPr>
          <p:cNvPr id="8" name="Content Placeholder 7">
            <a:extLst>
              <a:ext uri="{FF2B5EF4-FFF2-40B4-BE49-F238E27FC236}">
                <a16:creationId xmlns:a16="http://schemas.microsoft.com/office/drawing/2014/main" id="{F2C6ADE9-A0D9-616A-F9B4-0E0141CD9FDB}"/>
              </a:ext>
            </a:extLst>
          </p:cNvPr>
          <p:cNvSpPr>
            <a:spLocks noGrp="1"/>
          </p:cNvSpPr>
          <p:nvPr>
            <p:ph idx="1"/>
          </p:nvPr>
        </p:nvSpPr>
        <p:spPr/>
        <p:txBody>
          <a:bodyPr>
            <a:normAutofit fontScale="92500" lnSpcReduction="10000"/>
          </a:bodyPr>
          <a:lstStyle/>
          <a:p>
            <a:pPr marL="0" indent="0">
              <a:buNone/>
            </a:pPr>
            <a:r>
              <a:rPr lang="en-US" dirty="0"/>
              <a:t>Both web scraping and APIs have some limits that you need to be aware of.</a:t>
            </a:r>
          </a:p>
          <a:p>
            <a:pPr marL="0" indent="0">
              <a:buNone/>
            </a:pPr>
            <a:endParaRPr lang="en-US" dirty="0"/>
          </a:p>
          <a:p>
            <a:pPr marL="0" indent="0">
              <a:buNone/>
            </a:pPr>
            <a:r>
              <a:rPr lang="en-US" b="1" dirty="0"/>
              <a:t>APIs</a:t>
            </a:r>
            <a:r>
              <a:rPr lang="en-US" dirty="0"/>
              <a:t> have explicit limits (how much you are allowed to download and how fast) and </a:t>
            </a:r>
            <a:r>
              <a:rPr lang="en-US" b="1" dirty="0"/>
              <a:t>you should always adhere to them.</a:t>
            </a:r>
          </a:p>
          <a:p>
            <a:pPr marL="0" indent="0">
              <a:buNone/>
            </a:pPr>
            <a:endParaRPr lang="en-US" dirty="0"/>
          </a:p>
          <a:p>
            <a:pPr marL="0" indent="0">
              <a:buNone/>
            </a:pPr>
            <a:r>
              <a:rPr lang="en-US" b="1" dirty="0"/>
              <a:t>Web</a:t>
            </a:r>
            <a:r>
              <a:rPr lang="en-US" dirty="0"/>
              <a:t> scraping has implicit limits on the number and speed of requests you can make to their server. Implicit, because they don't tell you and will just block you if you exceed the limit. </a:t>
            </a:r>
            <a:r>
              <a:rPr lang="en-US" b="1" dirty="0"/>
              <a:t>Always make use of waiting periods (~1 sec) between requests!</a:t>
            </a:r>
          </a:p>
        </p:txBody>
      </p:sp>
    </p:spTree>
    <p:extLst>
      <p:ext uri="{BB962C8B-B14F-4D97-AF65-F5344CB8AC3E}">
        <p14:creationId xmlns:p14="http://schemas.microsoft.com/office/powerpoint/2010/main" val="3138354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0F189-914A-2F71-1C85-362D35CEF7FA}"/>
              </a:ext>
            </a:extLst>
          </p:cNvPr>
          <p:cNvSpPr>
            <a:spLocks noGrp="1"/>
          </p:cNvSpPr>
          <p:nvPr>
            <p:ph type="title"/>
          </p:nvPr>
        </p:nvSpPr>
        <p:spPr/>
        <p:txBody>
          <a:bodyPr/>
          <a:lstStyle/>
          <a:p>
            <a:r>
              <a:rPr lang="en-DE" dirty="0"/>
              <a:t>Web Scraping – </a:t>
            </a:r>
            <a:r>
              <a:rPr lang="en-US" dirty="0"/>
              <a:t>Tasks</a:t>
            </a:r>
          </a:p>
        </p:txBody>
      </p:sp>
      <p:sp>
        <p:nvSpPr>
          <p:cNvPr id="4" name="Content Placeholder 3">
            <a:extLst>
              <a:ext uri="{FF2B5EF4-FFF2-40B4-BE49-F238E27FC236}">
                <a16:creationId xmlns:a16="http://schemas.microsoft.com/office/drawing/2014/main" id="{98EC8762-5AC8-4DB9-3426-F2427E9292D2}"/>
              </a:ext>
            </a:extLst>
          </p:cNvPr>
          <p:cNvSpPr>
            <a:spLocks noGrp="1"/>
          </p:cNvSpPr>
          <p:nvPr>
            <p:ph idx="1"/>
          </p:nvPr>
        </p:nvSpPr>
        <p:spPr/>
        <p:txBody>
          <a:bodyPr/>
          <a:lstStyle/>
          <a:p>
            <a:pPr marL="0" indent="0" algn="ctr">
              <a:buNone/>
            </a:pPr>
            <a:r>
              <a:rPr lang="en-DE" dirty="0">
                <a:solidFill>
                  <a:srgbClr val="FF0000"/>
                </a:solidFill>
              </a:rPr>
              <a:t>PLEASE ALWAYS COPY THE EXERCISES TO YOUR OWN FOLDER BEFORE OPENING AND CHANGING THEM!</a:t>
            </a:r>
          </a:p>
          <a:p>
            <a:pPr marL="0" indent="0">
              <a:buNone/>
            </a:pPr>
            <a:endParaRPr lang="en-DE" dirty="0"/>
          </a:p>
          <a:p>
            <a:pPr marL="0" indent="0">
              <a:buNone/>
            </a:pPr>
            <a:r>
              <a:rPr lang="en-DE" dirty="0"/>
              <a:t>Open </a:t>
            </a:r>
            <a:r>
              <a:rPr lang="en-DE" b="1" dirty="0"/>
              <a:t>2_2_scraping_exercise.qmd </a:t>
            </a:r>
            <a:r>
              <a:rPr lang="en-DE" dirty="0"/>
              <a:t>and/or </a:t>
            </a:r>
            <a:r>
              <a:rPr lang="en-DE" b="1" dirty="0"/>
              <a:t>2_2_scraping_exercise.html</a:t>
            </a:r>
          </a:p>
          <a:p>
            <a:pPr marL="0" indent="0">
              <a:buNone/>
            </a:pPr>
            <a:endParaRPr lang="en-DE" dirty="0"/>
          </a:p>
          <a:p>
            <a:pPr marL="0" indent="0">
              <a:buNone/>
            </a:pPr>
            <a:r>
              <a:rPr lang="en-DE" dirty="0"/>
              <a:t>Copy liberally from </a:t>
            </a:r>
            <a:r>
              <a:rPr lang="en-DE" b="1" dirty="0"/>
              <a:t>2_1_scraping_example.R</a:t>
            </a:r>
            <a:r>
              <a:rPr lang="en-DE" dirty="0"/>
              <a:t>, but try to understand what you are doing! </a:t>
            </a:r>
            <a:endParaRPr lang="en-US" dirty="0"/>
          </a:p>
          <a:p>
            <a:endParaRPr lang="en-US" dirty="0"/>
          </a:p>
        </p:txBody>
      </p:sp>
    </p:spTree>
    <p:extLst>
      <p:ext uri="{BB962C8B-B14F-4D97-AF65-F5344CB8AC3E}">
        <p14:creationId xmlns:p14="http://schemas.microsoft.com/office/powerpoint/2010/main" val="26843208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714C9-4AF6-4F36-8823-5546F83669EA}"/>
              </a:ext>
            </a:extLst>
          </p:cNvPr>
          <p:cNvSpPr>
            <a:spLocks noGrp="1"/>
          </p:cNvSpPr>
          <p:nvPr>
            <p:ph type="title"/>
          </p:nvPr>
        </p:nvSpPr>
        <p:spPr/>
        <p:txBody>
          <a:bodyPr/>
          <a:lstStyle/>
          <a:p>
            <a:r>
              <a:rPr lang="en-US" dirty="0"/>
              <a:t>Game plan</a:t>
            </a:r>
          </a:p>
        </p:txBody>
      </p:sp>
      <p:sp>
        <p:nvSpPr>
          <p:cNvPr id="7" name="Content Placeholder 6">
            <a:extLst>
              <a:ext uri="{FF2B5EF4-FFF2-40B4-BE49-F238E27FC236}">
                <a16:creationId xmlns:a16="http://schemas.microsoft.com/office/drawing/2014/main" id="{A2B623E7-48CE-3A4E-3EB2-05E174B24BFD}"/>
              </a:ext>
            </a:extLst>
          </p:cNvPr>
          <p:cNvSpPr>
            <a:spLocks noGrp="1"/>
          </p:cNvSpPr>
          <p:nvPr>
            <p:ph idx="1"/>
          </p:nvPr>
        </p:nvSpPr>
        <p:spPr/>
        <p:txBody>
          <a:bodyPr/>
          <a:lstStyle/>
          <a:p>
            <a:r>
              <a:rPr lang="en-DE" dirty="0"/>
              <a:t>Alternating between lecture-style introduction and exercises</a:t>
            </a:r>
          </a:p>
          <a:p>
            <a:r>
              <a:rPr lang="en-DE" dirty="0"/>
              <a:t>Starting real basic!</a:t>
            </a:r>
          </a:p>
          <a:p>
            <a:r>
              <a:rPr lang="en-DE" dirty="0"/>
              <a:t>But tasks are not easy.</a:t>
            </a:r>
          </a:p>
        </p:txBody>
      </p:sp>
    </p:spTree>
    <p:extLst>
      <p:ext uri="{BB962C8B-B14F-4D97-AF65-F5344CB8AC3E}">
        <p14:creationId xmlns:p14="http://schemas.microsoft.com/office/powerpoint/2010/main" val="662353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808DFDC-33BF-222A-D9D4-69C63414751E}"/>
              </a:ext>
            </a:extLst>
          </p:cNvPr>
          <p:cNvSpPr>
            <a:spLocks noGrp="1"/>
          </p:cNvSpPr>
          <p:nvPr>
            <p:ph type="title"/>
          </p:nvPr>
        </p:nvSpPr>
        <p:spPr/>
        <p:txBody>
          <a:bodyPr/>
          <a:lstStyle/>
          <a:p>
            <a:r>
              <a:rPr lang="en-DE" dirty="0"/>
              <a:t>Problem solving</a:t>
            </a:r>
            <a:endParaRPr lang="en-US" dirty="0"/>
          </a:p>
        </p:txBody>
      </p:sp>
      <p:pic>
        <p:nvPicPr>
          <p:cNvPr id="9" name="Content Placeholder 8">
            <a:extLst>
              <a:ext uri="{FF2B5EF4-FFF2-40B4-BE49-F238E27FC236}">
                <a16:creationId xmlns:a16="http://schemas.microsoft.com/office/drawing/2014/main" id="{7223315D-FE5A-713A-D9EA-5648A8E18C6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063918" y="1690688"/>
            <a:ext cx="1325564" cy="1325564"/>
          </a:xfrm>
        </p:spPr>
      </p:pic>
      <p:pic>
        <p:nvPicPr>
          <p:cNvPr id="11" name="Picture 10">
            <a:extLst>
              <a:ext uri="{FF2B5EF4-FFF2-40B4-BE49-F238E27FC236}">
                <a16:creationId xmlns:a16="http://schemas.microsoft.com/office/drawing/2014/main" id="{B0CA8D25-B552-B428-8FF8-7DF17516A2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40172" y="5618318"/>
            <a:ext cx="973057" cy="973057"/>
          </a:xfrm>
          <a:prstGeom prst="rect">
            <a:avLst/>
          </a:prstGeom>
        </p:spPr>
      </p:pic>
      <p:pic>
        <p:nvPicPr>
          <p:cNvPr id="13" name="Picture 12">
            <a:extLst>
              <a:ext uri="{FF2B5EF4-FFF2-40B4-BE49-F238E27FC236}">
                <a16:creationId xmlns:a16="http://schemas.microsoft.com/office/drawing/2014/main" id="{CADFE9C3-D62F-9C33-C486-1640019B8AF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0309" y="3841749"/>
            <a:ext cx="692782" cy="706582"/>
          </a:xfrm>
          <a:prstGeom prst="rect">
            <a:avLst/>
          </a:prstGeom>
        </p:spPr>
      </p:pic>
      <p:pic>
        <p:nvPicPr>
          <p:cNvPr id="15" name="Picture 14">
            <a:extLst>
              <a:ext uri="{FF2B5EF4-FFF2-40B4-BE49-F238E27FC236}">
                <a16:creationId xmlns:a16="http://schemas.microsoft.com/office/drawing/2014/main" id="{60AC47D7-8C7C-3ECF-D2F7-D03205CBF92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72665" y="1828875"/>
            <a:ext cx="5715000" cy="4762500"/>
          </a:xfrm>
          <a:prstGeom prst="rect">
            <a:avLst/>
          </a:prstGeom>
        </p:spPr>
      </p:pic>
      <p:sp>
        <p:nvSpPr>
          <p:cNvPr id="17" name="TextBox 16">
            <a:extLst>
              <a:ext uri="{FF2B5EF4-FFF2-40B4-BE49-F238E27FC236}">
                <a16:creationId xmlns:a16="http://schemas.microsoft.com/office/drawing/2014/main" id="{B9736BAF-0C2E-C762-5D4E-83963420FC67}"/>
              </a:ext>
            </a:extLst>
          </p:cNvPr>
          <p:cNvSpPr txBox="1"/>
          <p:nvPr/>
        </p:nvSpPr>
        <p:spPr>
          <a:xfrm>
            <a:off x="9389482" y="5843236"/>
            <a:ext cx="821059" cy="523220"/>
          </a:xfrm>
          <a:prstGeom prst="rect">
            <a:avLst/>
          </a:prstGeom>
          <a:noFill/>
        </p:spPr>
        <p:txBody>
          <a:bodyPr wrap="none" rtlCol="0">
            <a:spAutoFit/>
          </a:bodyPr>
          <a:lstStyle/>
          <a:p>
            <a:r>
              <a:rPr lang="en-DE" sz="2800" b="1" dirty="0"/>
              <a:t>But!</a:t>
            </a:r>
            <a:endParaRPr lang="en-US" sz="2800" b="1" dirty="0"/>
          </a:p>
        </p:txBody>
      </p:sp>
      <p:sp>
        <p:nvSpPr>
          <p:cNvPr id="18" name="Right Brace 17">
            <a:extLst>
              <a:ext uri="{FF2B5EF4-FFF2-40B4-BE49-F238E27FC236}">
                <a16:creationId xmlns:a16="http://schemas.microsoft.com/office/drawing/2014/main" id="{C6ECA604-9E97-2069-EE10-0D3842627303}"/>
              </a:ext>
            </a:extLst>
          </p:cNvPr>
          <p:cNvSpPr/>
          <p:nvPr/>
        </p:nvSpPr>
        <p:spPr>
          <a:xfrm>
            <a:off x="10210540" y="1828874"/>
            <a:ext cx="821059" cy="4876725"/>
          </a:xfrm>
          <a:prstGeom prst="rightBrace">
            <a:avLst/>
          </a:prstGeom>
          <a:ln w="38100">
            <a:solidFill>
              <a:schemeClr val="tx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sp>
        <p:nvSpPr>
          <p:cNvPr id="19" name="TextBox 18">
            <a:extLst>
              <a:ext uri="{FF2B5EF4-FFF2-40B4-BE49-F238E27FC236}">
                <a16:creationId xmlns:a16="http://schemas.microsoft.com/office/drawing/2014/main" id="{F120FA66-1849-5D63-4953-5DFFD80020DF}"/>
              </a:ext>
            </a:extLst>
          </p:cNvPr>
          <p:cNvSpPr txBox="1"/>
          <p:nvPr/>
        </p:nvSpPr>
        <p:spPr>
          <a:xfrm>
            <a:off x="11031599" y="3944070"/>
            <a:ext cx="1002197" cy="646331"/>
          </a:xfrm>
          <a:prstGeom prst="rect">
            <a:avLst/>
          </a:prstGeom>
          <a:noFill/>
        </p:spPr>
        <p:txBody>
          <a:bodyPr wrap="none" rtlCol="0">
            <a:spAutoFit/>
          </a:bodyPr>
          <a:lstStyle/>
          <a:p>
            <a:r>
              <a:rPr lang="en-DE" sz="3600" b="1" dirty="0"/>
              <a:t>But!</a:t>
            </a:r>
            <a:endParaRPr lang="en-US" sz="3600" b="1" dirty="0"/>
          </a:p>
        </p:txBody>
      </p:sp>
    </p:spTree>
    <p:extLst>
      <p:ext uri="{BB962C8B-B14F-4D97-AF65-F5344CB8AC3E}">
        <p14:creationId xmlns:p14="http://schemas.microsoft.com/office/powerpoint/2010/main" val="1761763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animBg="1"/>
      <p:bldP spid="1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808DFDC-33BF-222A-D9D4-69C63414751E}"/>
              </a:ext>
            </a:extLst>
          </p:cNvPr>
          <p:cNvSpPr>
            <a:spLocks noGrp="1"/>
          </p:cNvSpPr>
          <p:nvPr>
            <p:ph type="title"/>
          </p:nvPr>
        </p:nvSpPr>
        <p:spPr/>
        <p:txBody>
          <a:bodyPr/>
          <a:lstStyle/>
          <a:p>
            <a:r>
              <a:rPr lang="en-DE" dirty="0"/>
              <a:t>Problem solving</a:t>
            </a:r>
            <a:endParaRPr lang="en-US" dirty="0"/>
          </a:p>
        </p:txBody>
      </p:sp>
      <p:sp>
        <p:nvSpPr>
          <p:cNvPr id="3" name="Content Placeholder 2">
            <a:extLst>
              <a:ext uri="{FF2B5EF4-FFF2-40B4-BE49-F238E27FC236}">
                <a16:creationId xmlns:a16="http://schemas.microsoft.com/office/drawing/2014/main" id="{B34367B2-80BB-A9AA-8821-A598631277E1}"/>
              </a:ext>
            </a:extLst>
          </p:cNvPr>
          <p:cNvSpPr>
            <a:spLocks noGrp="1"/>
          </p:cNvSpPr>
          <p:nvPr>
            <p:ph idx="1"/>
          </p:nvPr>
        </p:nvSpPr>
        <p:spPr/>
        <p:txBody>
          <a:bodyPr anchor="ctr">
            <a:normAutofit/>
          </a:bodyPr>
          <a:lstStyle/>
          <a:p>
            <a:pPr marL="0" indent="0" algn="ctr">
              <a:buNone/>
            </a:pPr>
            <a:r>
              <a:rPr lang="en-DE" sz="3200" dirty="0"/>
              <a:t>Most importantly: </a:t>
            </a:r>
          </a:p>
          <a:p>
            <a:pPr marL="0" indent="0" algn="ctr">
              <a:buNone/>
            </a:pPr>
            <a:r>
              <a:rPr lang="en-DE" sz="3200" dirty="0"/>
              <a:t>Support each other!</a:t>
            </a:r>
            <a:endParaRPr lang="en-US" sz="3200" dirty="0"/>
          </a:p>
        </p:txBody>
      </p:sp>
    </p:spTree>
    <p:extLst>
      <p:ext uri="{BB962C8B-B14F-4D97-AF65-F5344CB8AC3E}">
        <p14:creationId xmlns:p14="http://schemas.microsoft.com/office/powerpoint/2010/main" val="3985705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808DFDC-33BF-222A-D9D4-69C63414751E}"/>
              </a:ext>
            </a:extLst>
          </p:cNvPr>
          <p:cNvSpPr>
            <a:spLocks noGrp="1"/>
          </p:cNvSpPr>
          <p:nvPr>
            <p:ph type="title"/>
          </p:nvPr>
        </p:nvSpPr>
        <p:spPr>
          <a:xfrm>
            <a:off x="838200" y="365125"/>
            <a:ext cx="5711687" cy="1325563"/>
          </a:xfrm>
        </p:spPr>
        <p:txBody>
          <a:bodyPr/>
          <a:lstStyle/>
          <a:p>
            <a:r>
              <a:rPr lang="en-DE" dirty="0"/>
              <a:t>Why                    ?</a:t>
            </a:r>
            <a:endParaRPr lang="en-US" dirty="0"/>
          </a:p>
        </p:txBody>
      </p:sp>
      <p:pic>
        <p:nvPicPr>
          <p:cNvPr id="5" name="Content Placeholder 4">
            <a:extLst>
              <a:ext uri="{FF2B5EF4-FFF2-40B4-BE49-F238E27FC236}">
                <a16:creationId xmlns:a16="http://schemas.microsoft.com/office/drawing/2014/main" id="{3FCF4401-4B69-1E09-55DC-6C40572D22A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70043" y="661193"/>
            <a:ext cx="3048000" cy="733425"/>
          </a:xfrm>
        </p:spPr>
      </p:pic>
      <p:sp>
        <p:nvSpPr>
          <p:cNvPr id="8" name="TextBox 7">
            <a:extLst>
              <a:ext uri="{FF2B5EF4-FFF2-40B4-BE49-F238E27FC236}">
                <a16:creationId xmlns:a16="http://schemas.microsoft.com/office/drawing/2014/main" id="{ACE03701-F040-DC86-0812-A2CFAAA1A7AE}"/>
              </a:ext>
            </a:extLst>
          </p:cNvPr>
          <p:cNvSpPr txBox="1"/>
          <p:nvPr/>
        </p:nvSpPr>
        <p:spPr>
          <a:xfrm>
            <a:off x="5618921" y="3167390"/>
            <a:ext cx="6097656" cy="523220"/>
          </a:xfrm>
          <a:prstGeom prst="rect">
            <a:avLst/>
          </a:prstGeom>
          <a:noFill/>
        </p:spPr>
        <p:txBody>
          <a:bodyPr wrap="square">
            <a:spAutoFit/>
          </a:bodyPr>
          <a:lstStyle/>
          <a:p>
            <a:r>
              <a:rPr lang="en-US" sz="2800" dirty="0">
                <a:hlinkClick r:id="rId3" action="ppaction://hlinkfile"/>
              </a:rPr>
              <a:t>Click!</a:t>
            </a:r>
            <a:endParaRPr lang="en-US" sz="2800" dirty="0"/>
          </a:p>
        </p:txBody>
      </p:sp>
    </p:spTree>
    <p:extLst>
      <p:ext uri="{BB962C8B-B14F-4D97-AF65-F5344CB8AC3E}">
        <p14:creationId xmlns:p14="http://schemas.microsoft.com/office/powerpoint/2010/main" val="31921747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7EEC6-72E2-7B3A-27C0-AC8C59678D97}"/>
              </a:ext>
            </a:extLst>
          </p:cNvPr>
          <p:cNvSpPr>
            <a:spLocks noGrp="1"/>
          </p:cNvSpPr>
          <p:nvPr>
            <p:ph type="title"/>
          </p:nvPr>
        </p:nvSpPr>
        <p:spPr/>
        <p:txBody>
          <a:bodyPr/>
          <a:lstStyle/>
          <a:p>
            <a:r>
              <a:rPr lang="de-DE" dirty="0" err="1"/>
              <a:t>What</a:t>
            </a:r>
            <a:r>
              <a:rPr lang="de-DE" dirty="0"/>
              <a:t> </a:t>
            </a:r>
            <a:r>
              <a:rPr lang="de-DE" dirty="0" err="1"/>
              <a:t>is</a:t>
            </a:r>
            <a:r>
              <a:rPr lang="de-DE" dirty="0"/>
              <a:t> digital trace </a:t>
            </a:r>
            <a:r>
              <a:rPr lang="de-DE" dirty="0" err="1"/>
              <a:t>data</a:t>
            </a:r>
            <a:r>
              <a:rPr lang="de-DE" dirty="0"/>
              <a:t>?</a:t>
            </a:r>
            <a:endParaRPr lang="en-US" dirty="0"/>
          </a:p>
        </p:txBody>
      </p:sp>
      <p:sp>
        <p:nvSpPr>
          <p:cNvPr id="3" name="Content Placeholder 2">
            <a:extLst>
              <a:ext uri="{FF2B5EF4-FFF2-40B4-BE49-F238E27FC236}">
                <a16:creationId xmlns:a16="http://schemas.microsoft.com/office/drawing/2014/main" id="{1B899304-A0FC-CCCD-1722-A315C2FA2CEB}"/>
              </a:ext>
            </a:extLst>
          </p:cNvPr>
          <p:cNvSpPr>
            <a:spLocks noGrp="1"/>
          </p:cNvSpPr>
          <p:nvPr>
            <p:ph sz="half" idx="1"/>
          </p:nvPr>
        </p:nvSpPr>
        <p:spPr/>
        <p:txBody>
          <a:bodyPr/>
          <a:lstStyle/>
          <a:p>
            <a:endParaRPr lang="en-US"/>
          </a:p>
        </p:txBody>
      </p:sp>
      <p:sp>
        <p:nvSpPr>
          <p:cNvPr id="4" name="Content Placeholder 3">
            <a:extLst>
              <a:ext uri="{FF2B5EF4-FFF2-40B4-BE49-F238E27FC236}">
                <a16:creationId xmlns:a16="http://schemas.microsoft.com/office/drawing/2014/main" id="{609B0978-240B-38D5-5B4B-18306E9B8632}"/>
              </a:ext>
            </a:extLst>
          </p:cNvPr>
          <p:cNvSpPr>
            <a:spLocks noGrp="1"/>
          </p:cNvSpPr>
          <p:nvPr>
            <p:ph sz="half" idx="2"/>
          </p:nvPr>
        </p:nvSpPr>
        <p:spPr/>
        <p:txBody>
          <a:bodyPr/>
          <a:lstStyle/>
          <a:p>
            <a:endParaRPr lang="en-US"/>
          </a:p>
        </p:txBody>
      </p:sp>
      <p:pic>
        <p:nvPicPr>
          <p:cNvPr id="7" name="Picture 6">
            <a:extLst>
              <a:ext uri="{FF2B5EF4-FFF2-40B4-BE49-F238E27FC236}">
                <a16:creationId xmlns:a16="http://schemas.microsoft.com/office/drawing/2014/main" id="{F93C23F8-7A6E-4074-AA3C-A6437B0F48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8131" y="2172866"/>
            <a:ext cx="3456871" cy="3656855"/>
          </a:xfrm>
          <a:prstGeom prst="rect">
            <a:avLst/>
          </a:prstGeom>
        </p:spPr>
      </p:pic>
      <p:pic>
        <p:nvPicPr>
          <p:cNvPr id="9" name="Picture 8">
            <a:extLst>
              <a:ext uri="{FF2B5EF4-FFF2-40B4-BE49-F238E27FC236}">
                <a16:creationId xmlns:a16="http://schemas.microsoft.com/office/drawing/2014/main" id="{9203E34D-732B-4A01-98C6-2EF7346712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44378" y="1425210"/>
            <a:ext cx="3378443" cy="5067665"/>
          </a:xfrm>
          <a:prstGeom prst="rect">
            <a:avLst/>
          </a:prstGeom>
        </p:spPr>
      </p:pic>
      <p:sp>
        <p:nvSpPr>
          <p:cNvPr id="10" name="TextBox 9">
            <a:extLst>
              <a:ext uri="{FF2B5EF4-FFF2-40B4-BE49-F238E27FC236}">
                <a16:creationId xmlns:a16="http://schemas.microsoft.com/office/drawing/2014/main" id="{0A09CC57-0823-45E2-940F-9D6552D6A8E3}"/>
              </a:ext>
            </a:extLst>
          </p:cNvPr>
          <p:cNvSpPr txBox="1"/>
          <p:nvPr/>
        </p:nvSpPr>
        <p:spPr>
          <a:xfrm>
            <a:off x="121920" y="6550223"/>
            <a:ext cx="4555518" cy="307777"/>
          </a:xfrm>
          <a:prstGeom prst="rect">
            <a:avLst/>
          </a:prstGeom>
          <a:noFill/>
        </p:spPr>
        <p:txBody>
          <a:bodyPr wrap="square" rtlCol="0">
            <a:spAutoFit/>
          </a:bodyPr>
          <a:lstStyle/>
          <a:p>
            <a:r>
              <a:rPr lang="en-US" sz="700" dirty="0"/>
              <a:t>https://commons.wikimedia.org/wiki/File:Duchamp_Fountaine.jpg</a:t>
            </a:r>
          </a:p>
          <a:p>
            <a:r>
              <a:rPr lang="en-US" sz="700" dirty="0"/>
              <a:t>https://commons.wikimedia.org/wiki/File:%27David%27_by_Michelangelo_JBU0001.JPG</a:t>
            </a:r>
          </a:p>
        </p:txBody>
      </p:sp>
    </p:spTree>
    <p:extLst>
      <p:ext uri="{BB962C8B-B14F-4D97-AF65-F5344CB8AC3E}">
        <p14:creationId xmlns:p14="http://schemas.microsoft.com/office/powerpoint/2010/main" val="2157751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7EEC6-72E2-7B3A-27C0-AC8C59678D97}"/>
              </a:ext>
            </a:extLst>
          </p:cNvPr>
          <p:cNvSpPr>
            <a:spLocks noGrp="1"/>
          </p:cNvSpPr>
          <p:nvPr>
            <p:ph type="title"/>
          </p:nvPr>
        </p:nvSpPr>
        <p:spPr/>
        <p:txBody>
          <a:bodyPr/>
          <a:lstStyle/>
          <a:p>
            <a:r>
              <a:rPr lang="de-DE" dirty="0" err="1"/>
              <a:t>What</a:t>
            </a:r>
            <a:r>
              <a:rPr lang="de-DE" dirty="0"/>
              <a:t> </a:t>
            </a:r>
            <a:r>
              <a:rPr lang="de-DE" dirty="0" err="1"/>
              <a:t>is</a:t>
            </a:r>
            <a:r>
              <a:rPr lang="de-DE" dirty="0"/>
              <a:t> digital trace </a:t>
            </a:r>
            <a:r>
              <a:rPr lang="de-DE" dirty="0" err="1"/>
              <a:t>data</a:t>
            </a:r>
            <a:r>
              <a:rPr lang="de-DE" dirty="0"/>
              <a:t>?</a:t>
            </a:r>
            <a:endParaRPr lang="en-US" dirty="0"/>
          </a:p>
        </p:txBody>
      </p:sp>
      <p:sp>
        <p:nvSpPr>
          <p:cNvPr id="3" name="Content Placeholder 2">
            <a:extLst>
              <a:ext uri="{FF2B5EF4-FFF2-40B4-BE49-F238E27FC236}">
                <a16:creationId xmlns:a16="http://schemas.microsoft.com/office/drawing/2014/main" id="{AF83198F-1078-68A5-1FA9-6051E1F03BD9}"/>
              </a:ext>
            </a:extLst>
          </p:cNvPr>
          <p:cNvSpPr>
            <a:spLocks noGrp="1"/>
          </p:cNvSpPr>
          <p:nvPr>
            <p:ph idx="1"/>
          </p:nvPr>
        </p:nvSpPr>
        <p:spPr/>
        <p:txBody>
          <a:bodyPr>
            <a:normAutofit/>
          </a:bodyPr>
          <a:lstStyle/>
          <a:p>
            <a:pPr marL="0" indent="0">
              <a:buNone/>
            </a:pPr>
            <a:r>
              <a:rPr lang="en-US" dirty="0"/>
              <a:t>For our purposes:</a:t>
            </a:r>
          </a:p>
          <a:p>
            <a:pPr marL="0" indent="0">
              <a:buNone/>
            </a:pPr>
            <a:endParaRPr lang="en-US" dirty="0"/>
          </a:p>
          <a:p>
            <a:pPr marL="0" indent="0">
              <a:buNone/>
            </a:pPr>
            <a:r>
              <a:rPr lang="en-US" i="1" dirty="0"/>
              <a:t>Data that is not created for the purpose of being analyzed by social science researchers, but is a byproduct of everyday online activity.</a:t>
            </a:r>
          </a:p>
          <a:p>
            <a:pPr marL="0" indent="0">
              <a:buNone/>
            </a:pPr>
            <a:endParaRPr lang="en-US" dirty="0"/>
          </a:p>
        </p:txBody>
      </p:sp>
    </p:spTree>
    <p:extLst>
      <p:ext uri="{BB962C8B-B14F-4D97-AF65-F5344CB8AC3E}">
        <p14:creationId xmlns:p14="http://schemas.microsoft.com/office/powerpoint/2010/main" val="1591387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Custom 2">
      <a:majorFont>
        <a:latin typeface="Century Gothic"/>
        <a:ea typeface=""/>
        <a:cs typeface=""/>
      </a:majorFont>
      <a:minorFont>
        <a:latin typeface="Century Gothic"/>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AE6F2518-B084-4896-AF52-66CC2144AA26}"/>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0</TotalTime>
  <Words>2531</Words>
  <Application>Microsoft Office PowerPoint</Application>
  <PresentationFormat>Widescreen</PresentationFormat>
  <Paragraphs>240</Paragraphs>
  <Slides>39</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39</vt:i4>
      </vt:variant>
    </vt:vector>
  </HeadingPairs>
  <TitlesOfParts>
    <vt:vector size="47" baseType="lpstr">
      <vt:lpstr>Arial</vt:lpstr>
      <vt:lpstr>Calibri</vt:lpstr>
      <vt:lpstr>Century Gothic</vt:lpstr>
      <vt:lpstr>Courier New</vt:lpstr>
      <vt:lpstr>Tahoma</vt:lpstr>
      <vt:lpstr>Verdana</vt:lpstr>
      <vt:lpstr>Wingdings</vt:lpstr>
      <vt:lpstr>Office Theme</vt:lpstr>
      <vt:lpstr>PowerPoint Presentation</vt:lpstr>
      <vt:lpstr>What is digital trace data and how do we collect it?</vt:lpstr>
      <vt:lpstr>Game plan</vt:lpstr>
      <vt:lpstr>Game plan</vt:lpstr>
      <vt:lpstr>Problem solving</vt:lpstr>
      <vt:lpstr>Problem solving</vt:lpstr>
      <vt:lpstr>Why                    ?</vt:lpstr>
      <vt:lpstr>What is digital trace data?</vt:lpstr>
      <vt:lpstr>What is digital trace data?</vt:lpstr>
      <vt:lpstr>Benefits and issues of digital trace data</vt:lpstr>
      <vt:lpstr>Collecting digital trace data</vt:lpstr>
      <vt:lpstr>API Intro</vt:lpstr>
      <vt:lpstr>What is an API</vt:lpstr>
      <vt:lpstr>What is an API</vt:lpstr>
      <vt:lpstr>How do we make an order?</vt:lpstr>
      <vt:lpstr>What is an URL</vt:lpstr>
      <vt:lpstr>What is an URL</vt:lpstr>
      <vt:lpstr>How do we know which queries to use?</vt:lpstr>
      <vt:lpstr>API Authentification</vt:lpstr>
      <vt:lpstr>API Authentification</vt:lpstr>
      <vt:lpstr>API call, example with httr</vt:lpstr>
      <vt:lpstr>API call, example with httr</vt:lpstr>
      <vt:lpstr>API Response</vt:lpstr>
      <vt:lpstr>API – Example</vt:lpstr>
      <vt:lpstr>API – Tasks</vt:lpstr>
      <vt:lpstr>Web Scraping Intro</vt:lpstr>
      <vt:lpstr>What is web scraping</vt:lpstr>
      <vt:lpstr>Why is web scraping</vt:lpstr>
      <vt:lpstr>But how?</vt:lpstr>
      <vt:lpstr>Background Info: HTML</vt:lpstr>
      <vt:lpstr>Background Info: HTML</vt:lpstr>
      <vt:lpstr>Background Info: HTML</vt:lpstr>
      <vt:lpstr>Background Info: HTML</vt:lpstr>
      <vt:lpstr>Background Info: HTML</vt:lpstr>
      <vt:lpstr>But how?</vt:lpstr>
      <vt:lpstr>Targeting HTML Elements (with rvest)</vt:lpstr>
      <vt:lpstr>Extracting HTML Elements (with rvest)</vt:lpstr>
      <vt:lpstr>One last note on limits</vt:lpstr>
      <vt:lpstr>Web Scraping – Tasks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Armin Sauermann</dc:creator>
  <cp:lastModifiedBy>Sauermann, Armin</cp:lastModifiedBy>
  <cp:revision>135</cp:revision>
  <dcterms:created xsi:type="dcterms:W3CDTF">2023-06-02T12:45:42Z</dcterms:created>
  <dcterms:modified xsi:type="dcterms:W3CDTF">2024-07-09T11:08:58Z</dcterms:modified>
</cp:coreProperties>
</file>