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60382-C498-4C90-B273-D40D7A52CD3E}" type="datetimeFigureOut">
              <a:rPr lang="de-AT" smtClean="0"/>
              <a:t>29.05.2022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2B25C-17E4-46D3-BFC5-44AE81549DA1}" type="slidenum">
              <a:rPr lang="de-AT" smtClean="0"/>
              <a:t>‹Nr.›</a:t>
            </a:fld>
            <a:endParaRPr lang="de-AT"/>
          </a:p>
        </p:txBody>
      </p:sp>
    </p:spTree>
    <p:extLst>
      <p:ext uri="{BB962C8B-B14F-4D97-AF65-F5344CB8AC3E}">
        <p14:creationId xmlns:p14="http://schemas.microsoft.com/office/powerpoint/2010/main" val="343501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7861EE-ED9E-1CFA-92A9-87626F72042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021C4C12-1663-0E92-689E-33A2C883B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5879686B-9ACE-E316-9947-F346F0CA4939}"/>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5" name="Fußzeilenplatzhalter 4">
            <a:extLst>
              <a:ext uri="{FF2B5EF4-FFF2-40B4-BE49-F238E27FC236}">
                <a16:creationId xmlns:a16="http://schemas.microsoft.com/office/drawing/2014/main" id="{BF39BA24-5671-2500-FCD3-4E5211864266}"/>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897B751-278D-8009-6708-3428830E70AF}"/>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270385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8CD855-AEE4-BEE0-91D1-07815C841BC9}"/>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AE22B6F8-9E2C-513E-90C9-505F214F99E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93A73E3-B609-AB9D-D1CA-464A0F4F68BD}"/>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5" name="Fußzeilenplatzhalter 4">
            <a:extLst>
              <a:ext uri="{FF2B5EF4-FFF2-40B4-BE49-F238E27FC236}">
                <a16:creationId xmlns:a16="http://schemas.microsoft.com/office/drawing/2014/main" id="{FB091726-99F3-7673-959B-6D9B6DA82337}"/>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DD81B79-A70F-BA5B-7B77-D77AEF78BF89}"/>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109217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A693B90-8CC4-A14A-0CC0-EF4921A26B4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B9F5A43A-4836-9B21-33BD-16EE0D709FF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20DF10D-1259-A821-D220-B55873B665E9}"/>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5" name="Fußzeilenplatzhalter 4">
            <a:extLst>
              <a:ext uri="{FF2B5EF4-FFF2-40B4-BE49-F238E27FC236}">
                <a16:creationId xmlns:a16="http://schemas.microsoft.com/office/drawing/2014/main" id="{76397903-2C90-A156-6D10-7A67B7EA97B3}"/>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9BBEFDE-1C2B-4385-D23C-FFCE9A3C7A2F}"/>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397662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8648EF-DF70-443B-B522-DFF1CECB3DA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18CC30A2-F0F0-1EF6-128E-125A4B7BE30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B45F872-E321-75DC-9F41-1641C2A6EB11}"/>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5" name="Fußzeilenplatzhalter 4">
            <a:extLst>
              <a:ext uri="{FF2B5EF4-FFF2-40B4-BE49-F238E27FC236}">
                <a16:creationId xmlns:a16="http://schemas.microsoft.com/office/drawing/2014/main" id="{E798AEF1-E75F-3019-AD62-112D8DA63BB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AFFE2A4-84E5-3D58-8544-4BF7C7603360}"/>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346823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A51CDD-A0B6-6367-D6E9-B90CD3A2CBC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28C0F4E6-100F-402F-8C54-36F91AC6B1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6B32421-ADAA-C38F-5F4C-65825C71F13F}"/>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5" name="Fußzeilenplatzhalter 4">
            <a:extLst>
              <a:ext uri="{FF2B5EF4-FFF2-40B4-BE49-F238E27FC236}">
                <a16:creationId xmlns:a16="http://schemas.microsoft.com/office/drawing/2014/main" id="{7E889235-AD44-B568-8EED-7D1DA0AFC33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5B93B0D-A11B-36FF-1C09-D955BF99007B}"/>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126402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20CC-A1B8-44CE-7A92-6FDF4688FFBB}"/>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3512B038-2B33-462B-ABFF-1BC70D84BF0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7875AB98-A89E-351C-4830-E24CED4F4C9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FC684554-06BD-4089-8D4A-B6C6DAEF33E3}"/>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6" name="Fußzeilenplatzhalter 5">
            <a:extLst>
              <a:ext uri="{FF2B5EF4-FFF2-40B4-BE49-F238E27FC236}">
                <a16:creationId xmlns:a16="http://schemas.microsoft.com/office/drawing/2014/main" id="{0A7F8E37-DB24-408D-9AC1-CC4AF7B9B55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5C2A2608-3A21-6C21-06D9-3FF75299F66B}"/>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113080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4E7C9B-EE89-F9C4-D1D0-28211471AF60}"/>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AA6DBD9C-B231-F66F-8283-1CEE44AC3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B1D6FE4-8352-755C-D691-7EE82238414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124D899D-A189-3E17-62C5-5CE293228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BFF710E-4126-72F4-65CA-F90042701BA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98743313-494E-AF60-B1B6-C604ECF5DBC2}"/>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8" name="Fußzeilenplatzhalter 7">
            <a:extLst>
              <a:ext uri="{FF2B5EF4-FFF2-40B4-BE49-F238E27FC236}">
                <a16:creationId xmlns:a16="http://schemas.microsoft.com/office/drawing/2014/main" id="{0674A733-E140-D681-7912-1170F63C8391}"/>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BB4C804D-84F7-E08D-EA27-8CE04FF46B95}"/>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319418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26034E-4B48-082F-77BA-927C139E15BF}"/>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2124565C-7A10-AB80-0D38-9DBD49488997}"/>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4" name="Fußzeilenplatzhalter 3">
            <a:extLst>
              <a:ext uri="{FF2B5EF4-FFF2-40B4-BE49-F238E27FC236}">
                <a16:creationId xmlns:a16="http://schemas.microsoft.com/office/drawing/2014/main" id="{FFD3524A-2507-B545-F654-080BF6946E50}"/>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C6520172-B9A4-C392-38A2-43FE729FA29B}"/>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47724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66A8483-EB53-C0F2-3AA5-AB418228CAD0}"/>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3" name="Fußzeilenplatzhalter 2">
            <a:extLst>
              <a:ext uri="{FF2B5EF4-FFF2-40B4-BE49-F238E27FC236}">
                <a16:creationId xmlns:a16="http://schemas.microsoft.com/office/drawing/2014/main" id="{1E40BA64-4C2D-A0CA-EA4B-F2DA3E2BBAA1}"/>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8D672212-5994-E275-5E4D-55DA52A9B6EE}"/>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364305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76E6-1B00-7993-9F83-816A3625998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9FA8B827-46FB-9443-4D36-03A178945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ACD06E37-A885-E7D6-EE52-9FC07C4EB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0EBA9A-EB8D-C660-3ADD-FDEA89EC044F}"/>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6" name="Fußzeilenplatzhalter 5">
            <a:extLst>
              <a:ext uri="{FF2B5EF4-FFF2-40B4-BE49-F238E27FC236}">
                <a16:creationId xmlns:a16="http://schemas.microsoft.com/office/drawing/2014/main" id="{0FB9A47E-5E4C-CEF6-DA2B-0076811FFA20}"/>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E2506BFE-1218-1CBD-1E32-997FF659FB64}"/>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319905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DD81D2-FE5D-CDFF-31E5-B8C37246F25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D02AA9DA-0C94-80B2-53BE-86A65C7CA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D1315C6-905B-291F-514C-64A306CAA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EBB9566-B710-864A-3D3D-10912A5BA40D}"/>
              </a:ext>
            </a:extLst>
          </p:cNvPr>
          <p:cNvSpPr>
            <a:spLocks noGrp="1"/>
          </p:cNvSpPr>
          <p:nvPr>
            <p:ph type="dt" sz="half" idx="10"/>
          </p:nvPr>
        </p:nvSpPr>
        <p:spPr/>
        <p:txBody>
          <a:bodyPr/>
          <a:lstStyle/>
          <a:p>
            <a:fld id="{0EBCC171-BDD1-47FC-996E-86B6E35079C3}" type="datetimeFigureOut">
              <a:rPr lang="de-AT" smtClean="0"/>
              <a:t>29.05.2022</a:t>
            </a:fld>
            <a:endParaRPr lang="de-AT"/>
          </a:p>
        </p:txBody>
      </p:sp>
      <p:sp>
        <p:nvSpPr>
          <p:cNvPr id="6" name="Fußzeilenplatzhalter 5">
            <a:extLst>
              <a:ext uri="{FF2B5EF4-FFF2-40B4-BE49-F238E27FC236}">
                <a16:creationId xmlns:a16="http://schemas.microsoft.com/office/drawing/2014/main" id="{CFA02711-04F6-ED0C-A6F3-E9B0BFA3D78E}"/>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EECDBE85-A562-03FF-C443-724321E0BA45}"/>
              </a:ext>
            </a:extLst>
          </p:cNvPr>
          <p:cNvSpPr>
            <a:spLocks noGrp="1"/>
          </p:cNvSpPr>
          <p:nvPr>
            <p:ph type="sldNum" sz="quarter" idx="12"/>
          </p:nvPr>
        </p:nvSpPr>
        <p:spPr/>
        <p:txBody>
          <a:bodyPr/>
          <a:lstStyle/>
          <a:p>
            <a:fld id="{4E73B06F-45D6-4C7F-AC42-71CDAEE46F55}" type="slidenum">
              <a:rPr lang="de-AT" smtClean="0"/>
              <a:t>‹Nr.›</a:t>
            </a:fld>
            <a:endParaRPr lang="de-AT"/>
          </a:p>
        </p:txBody>
      </p:sp>
    </p:spTree>
    <p:extLst>
      <p:ext uri="{BB962C8B-B14F-4D97-AF65-F5344CB8AC3E}">
        <p14:creationId xmlns:p14="http://schemas.microsoft.com/office/powerpoint/2010/main" val="223621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119630E-5EA3-A017-92D0-783766801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7443F645-3F68-8108-B305-A8CD350B7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89FFFAB-F66B-26D9-140C-59D339938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CC171-BDD1-47FC-996E-86B6E35079C3}" type="datetimeFigureOut">
              <a:rPr lang="de-AT" smtClean="0"/>
              <a:t>29.05.2022</a:t>
            </a:fld>
            <a:endParaRPr lang="de-AT"/>
          </a:p>
        </p:txBody>
      </p:sp>
      <p:sp>
        <p:nvSpPr>
          <p:cNvPr id="5" name="Fußzeilenplatzhalter 4">
            <a:extLst>
              <a:ext uri="{FF2B5EF4-FFF2-40B4-BE49-F238E27FC236}">
                <a16:creationId xmlns:a16="http://schemas.microsoft.com/office/drawing/2014/main" id="{7789E7BD-3A97-25A5-6DA0-3480B3CA6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43FF6F97-6921-E28F-38FB-5AB3FE381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3B06F-45D6-4C7F-AC42-71CDAEE46F55}" type="slidenum">
              <a:rPr lang="de-AT" smtClean="0"/>
              <a:t>‹Nr.›</a:t>
            </a:fld>
            <a:endParaRPr lang="de-AT"/>
          </a:p>
        </p:txBody>
      </p:sp>
    </p:spTree>
    <p:extLst>
      <p:ext uri="{BB962C8B-B14F-4D97-AF65-F5344CB8AC3E}">
        <p14:creationId xmlns:p14="http://schemas.microsoft.com/office/powerpoint/2010/main" val="389236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07285BE-E646-09E3-EF04-6550DE8826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533" y="4023361"/>
            <a:ext cx="6886684" cy="2405042"/>
          </a:xfrm>
          <a:prstGeom prst="rect">
            <a:avLst/>
          </a:prstGeom>
        </p:spPr>
      </p:pic>
      <p:pic>
        <p:nvPicPr>
          <p:cNvPr id="7" name="Grafik 6">
            <a:extLst>
              <a:ext uri="{FF2B5EF4-FFF2-40B4-BE49-F238E27FC236}">
                <a16:creationId xmlns:a16="http://schemas.microsoft.com/office/drawing/2014/main" id="{1E560450-440E-7FC5-7027-EACB0F681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0142" y="1299119"/>
            <a:ext cx="4124959" cy="2129881"/>
          </a:xfrm>
          <a:prstGeom prst="rect">
            <a:avLst/>
          </a:prstGeom>
        </p:spPr>
      </p:pic>
      <p:sp>
        <p:nvSpPr>
          <p:cNvPr id="8" name="Textfeld 7">
            <a:extLst>
              <a:ext uri="{FF2B5EF4-FFF2-40B4-BE49-F238E27FC236}">
                <a16:creationId xmlns:a16="http://schemas.microsoft.com/office/drawing/2014/main" id="{0D1A2559-641D-AED6-8826-B75760514F08}"/>
              </a:ext>
            </a:extLst>
          </p:cNvPr>
          <p:cNvSpPr txBox="1"/>
          <p:nvPr/>
        </p:nvSpPr>
        <p:spPr>
          <a:xfrm>
            <a:off x="372533" y="289232"/>
            <a:ext cx="11819467" cy="461665"/>
          </a:xfrm>
          <a:prstGeom prst="rect">
            <a:avLst/>
          </a:prstGeom>
          <a:noFill/>
        </p:spPr>
        <p:txBody>
          <a:bodyPr wrap="square" rtlCol="0">
            <a:spAutoFit/>
          </a:bodyPr>
          <a:lstStyle/>
          <a:p>
            <a:r>
              <a:rPr lang="de-AT" sz="2400" b="1" dirty="0">
                <a:latin typeface="Franklin Gothic Demi" panose="020B0703020102020204" pitchFamily="34" charset="0"/>
              </a:rPr>
              <a:t>Energy </a:t>
            </a:r>
            <a:r>
              <a:rPr lang="de-AT" sz="2400" b="1" dirty="0" err="1">
                <a:latin typeface="Franklin Gothic Demi" panose="020B0703020102020204" pitchFamily="34" charset="0"/>
              </a:rPr>
              <a:t>Consumption</a:t>
            </a:r>
            <a:r>
              <a:rPr lang="de-AT" sz="2400" b="1" dirty="0">
                <a:latin typeface="Franklin Gothic Demi" panose="020B0703020102020204" pitchFamily="34" charset="0"/>
              </a:rPr>
              <a:t> per Capita in Austria</a:t>
            </a:r>
          </a:p>
        </p:txBody>
      </p:sp>
      <p:sp>
        <p:nvSpPr>
          <p:cNvPr id="9" name="Textfeld 8">
            <a:extLst>
              <a:ext uri="{FF2B5EF4-FFF2-40B4-BE49-F238E27FC236}">
                <a16:creationId xmlns:a16="http://schemas.microsoft.com/office/drawing/2014/main" id="{72DDEC31-EF47-0F8A-6195-F2904FDD014F}"/>
              </a:ext>
            </a:extLst>
          </p:cNvPr>
          <p:cNvSpPr txBox="1"/>
          <p:nvPr/>
        </p:nvSpPr>
        <p:spPr>
          <a:xfrm>
            <a:off x="372533" y="849886"/>
            <a:ext cx="4185919" cy="1615827"/>
          </a:xfrm>
          <a:prstGeom prst="rect">
            <a:avLst/>
          </a:prstGeom>
          <a:noFill/>
        </p:spPr>
        <p:txBody>
          <a:bodyPr wrap="square" rtlCol="0">
            <a:spAutoFit/>
          </a:bodyPr>
          <a:lstStyle/>
          <a:p>
            <a:r>
              <a:rPr lang="en-US" sz="1100" dirty="0"/>
              <a:t>The final energy consumption represents the total energy used by households, industry and transport. The collected data from the years 1989 - 2019 show a significant increase in energy demand per capita in Austria. Vienna stands out from among the federal states with a very low energy consumption. Due to the greater use of public transport and the lower heating costs due to living in apartment buildings, energy consumption in a large city is lower than in the countryside. However, Vienna is also characterized by the lowest relative increase within the measurement period.</a:t>
            </a:r>
          </a:p>
        </p:txBody>
      </p:sp>
      <p:pic>
        <p:nvPicPr>
          <p:cNvPr id="13" name="Grafik 12">
            <a:extLst>
              <a:ext uri="{FF2B5EF4-FFF2-40B4-BE49-F238E27FC236}">
                <a16:creationId xmlns:a16="http://schemas.microsoft.com/office/drawing/2014/main" id="{3613695E-E2D7-EB26-C707-AA5266B67691}"/>
              </a:ext>
            </a:extLst>
          </p:cNvPr>
          <p:cNvPicPr>
            <a:picLocks noChangeAspect="1"/>
          </p:cNvPicPr>
          <p:nvPr/>
        </p:nvPicPr>
        <p:blipFill>
          <a:blip r:embed="rId5"/>
          <a:stretch>
            <a:fillRect/>
          </a:stretch>
        </p:blipFill>
        <p:spPr>
          <a:xfrm>
            <a:off x="7541207" y="1299119"/>
            <a:ext cx="4080026" cy="1868939"/>
          </a:xfrm>
          <a:prstGeom prst="rect">
            <a:avLst/>
          </a:prstGeom>
        </p:spPr>
      </p:pic>
      <p:sp>
        <p:nvSpPr>
          <p:cNvPr id="14" name="Textfeld 13">
            <a:extLst>
              <a:ext uri="{FF2B5EF4-FFF2-40B4-BE49-F238E27FC236}">
                <a16:creationId xmlns:a16="http://schemas.microsoft.com/office/drawing/2014/main" id="{3BA52205-F46B-E6ED-BD1A-29A540C8CC2D}"/>
              </a:ext>
            </a:extLst>
          </p:cNvPr>
          <p:cNvSpPr txBox="1"/>
          <p:nvPr/>
        </p:nvSpPr>
        <p:spPr>
          <a:xfrm>
            <a:off x="806027" y="3607863"/>
            <a:ext cx="3442802" cy="415498"/>
          </a:xfrm>
          <a:prstGeom prst="rect">
            <a:avLst/>
          </a:prstGeom>
          <a:noFill/>
        </p:spPr>
        <p:txBody>
          <a:bodyPr wrap="none" rtlCol="0">
            <a:spAutoFit/>
          </a:bodyPr>
          <a:lstStyle/>
          <a:p>
            <a:r>
              <a:rPr lang="de-AT" sz="1200" b="1" dirty="0"/>
              <a:t>Energy </a:t>
            </a:r>
            <a:r>
              <a:rPr lang="de-AT" sz="1200" b="1" dirty="0" err="1"/>
              <a:t>Consumption</a:t>
            </a:r>
            <a:r>
              <a:rPr lang="de-AT" sz="1200" b="1" dirty="0"/>
              <a:t> in kWh/</a:t>
            </a:r>
            <a:r>
              <a:rPr lang="de-AT" sz="1200" b="1" dirty="0" err="1"/>
              <a:t>head</a:t>
            </a:r>
            <a:r>
              <a:rPr lang="de-AT" sz="1200" b="1" dirty="0"/>
              <a:t> </a:t>
            </a:r>
            <a:r>
              <a:rPr lang="de-AT" sz="1200" b="1" dirty="0" err="1"/>
              <a:t>by</a:t>
            </a:r>
            <a:r>
              <a:rPr lang="de-AT" sz="1200" b="1" dirty="0"/>
              <a:t> Federal State</a:t>
            </a:r>
          </a:p>
          <a:p>
            <a:r>
              <a:rPr lang="de-AT" sz="900" dirty="0" err="1"/>
              <a:t>Years</a:t>
            </a:r>
            <a:r>
              <a:rPr lang="de-AT" sz="900" dirty="0"/>
              <a:t> 1989 - 2019</a:t>
            </a:r>
          </a:p>
        </p:txBody>
      </p:sp>
      <p:sp>
        <p:nvSpPr>
          <p:cNvPr id="16" name="Textfeld 15">
            <a:extLst>
              <a:ext uri="{FF2B5EF4-FFF2-40B4-BE49-F238E27FC236}">
                <a16:creationId xmlns:a16="http://schemas.microsoft.com/office/drawing/2014/main" id="{071D50A4-EF05-5830-14B4-6F179EC04C3F}"/>
              </a:ext>
            </a:extLst>
          </p:cNvPr>
          <p:cNvSpPr txBox="1"/>
          <p:nvPr/>
        </p:nvSpPr>
        <p:spPr>
          <a:xfrm>
            <a:off x="4873413" y="889396"/>
            <a:ext cx="3075714" cy="276999"/>
          </a:xfrm>
          <a:prstGeom prst="rect">
            <a:avLst/>
          </a:prstGeom>
          <a:noFill/>
        </p:spPr>
        <p:txBody>
          <a:bodyPr wrap="none" rtlCol="0">
            <a:spAutoFit/>
          </a:bodyPr>
          <a:lstStyle/>
          <a:p>
            <a:r>
              <a:rPr lang="de-AT" sz="1200" b="1" dirty="0"/>
              <a:t>Energy </a:t>
            </a:r>
            <a:r>
              <a:rPr lang="de-AT" sz="1200" b="1" dirty="0" err="1"/>
              <a:t>Consumption</a:t>
            </a:r>
            <a:r>
              <a:rPr lang="de-AT" sz="1200" b="1" dirty="0"/>
              <a:t> in 2019 </a:t>
            </a:r>
            <a:r>
              <a:rPr lang="de-AT" sz="1200" b="1" dirty="0" err="1"/>
              <a:t>by</a:t>
            </a:r>
            <a:r>
              <a:rPr lang="de-AT" sz="1200" b="1" dirty="0"/>
              <a:t> Federal State</a:t>
            </a:r>
          </a:p>
        </p:txBody>
      </p:sp>
      <p:pic>
        <p:nvPicPr>
          <p:cNvPr id="18" name="Grafik 17">
            <a:extLst>
              <a:ext uri="{FF2B5EF4-FFF2-40B4-BE49-F238E27FC236}">
                <a16:creationId xmlns:a16="http://schemas.microsoft.com/office/drawing/2014/main" id="{C6CEF12E-4928-9504-059B-292894CD4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2859" y="3529649"/>
            <a:ext cx="1816613" cy="189996"/>
          </a:xfrm>
          <a:prstGeom prst="rect">
            <a:avLst/>
          </a:prstGeom>
          <a:ln>
            <a:solidFill>
              <a:schemeClr val="tx1"/>
            </a:solidFill>
          </a:ln>
        </p:spPr>
      </p:pic>
      <p:sp>
        <p:nvSpPr>
          <p:cNvPr id="19" name="Textfeld 18">
            <a:extLst>
              <a:ext uri="{FF2B5EF4-FFF2-40B4-BE49-F238E27FC236}">
                <a16:creationId xmlns:a16="http://schemas.microsoft.com/office/drawing/2014/main" id="{DBC29C3B-8124-6FCD-290D-5AD71E43027A}"/>
              </a:ext>
            </a:extLst>
          </p:cNvPr>
          <p:cNvSpPr txBox="1"/>
          <p:nvPr/>
        </p:nvSpPr>
        <p:spPr>
          <a:xfrm>
            <a:off x="5365083" y="3483887"/>
            <a:ext cx="440570" cy="276999"/>
          </a:xfrm>
          <a:prstGeom prst="rect">
            <a:avLst/>
          </a:prstGeom>
          <a:noFill/>
        </p:spPr>
        <p:txBody>
          <a:bodyPr wrap="none" rtlCol="0">
            <a:spAutoFit/>
          </a:bodyPr>
          <a:lstStyle/>
          <a:p>
            <a:r>
              <a:rPr lang="de-AT" sz="1200" dirty="0"/>
              <a:t>Low</a:t>
            </a:r>
          </a:p>
        </p:txBody>
      </p:sp>
      <p:sp>
        <p:nvSpPr>
          <p:cNvPr id="20" name="Textfeld 19">
            <a:extLst>
              <a:ext uri="{FF2B5EF4-FFF2-40B4-BE49-F238E27FC236}">
                <a16:creationId xmlns:a16="http://schemas.microsoft.com/office/drawing/2014/main" id="{7DF96ABE-C50C-3C79-ACB9-689AE0056BEE}"/>
              </a:ext>
            </a:extLst>
          </p:cNvPr>
          <p:cNvSpPr txBox="1"/>
          <p:nvPr/>
        </p:nvSpPr>
        <p:spPr>
          <a:xfrm>
            <a:off x="6768850" y="3483895"/>
            <a:ext cx="468398" cy="276999"/>
          </a:xfrm>
          <a:prstGeom prst="rect">
            <a:avLst/>
          </a:prstGeom>
          <a:noFill/>
        </p:spPr>
        <p:txBody>
          <a:bodyPr wrap="none" rtlCol="0">
            <a:spAutoFit/>
          </a:bodyPr>
          <a:lstStyle/>
          <a:p>
            <a:r>
              <a:rPr lang="de-AT" sz="1200" dirty="0"/>
              <a:t>High</a:t>
            </a:r>
          </a:p>
        </p:txBody>
      </p:sp>
      <p:sp>
        <p:nvSpPr>
          <p:cNvPr id="21" name="Fußzeilenplatzhalter 20">
            <a:extLst>
              <a:ext uri="{FF2B5EF4-FFF2-40B4-BE49-F238E27FC236}">
                <a16:creationId xmlns:a16="http://schemas.microsoft.com/office/drawing/2014/main" id="{1EFB9C63-DAE6-992C-7F61-BB6740C050E2}"/>
              </a:ext>
            </a:extLst>
          </p:cNvPr>
          <p:cNvSpPr>
            <a:spLocks noGrp="1"/>
          </p:cNvSpPr>
          <p:nvPr>
            <p:ph type="ftr" sz="quarter" idx="11"/>
          </p:nvPr>
        </p:nvSpPr>
        <p:spPr>
          <a:xfrm>
            <a:off x="6282266" y="6428403"/>
            <a:ext cx="6338147" cy="365125"/>
          </a:xfrm>
        </p:spPr>
        <p:txBody>
          <a:bodyPr/>
          <a:lstStyle/>
          <a:p>
            <a:r>
              <a:rPr lang="en-US" sz="900" dirty="0"/>
              <a:t>Source Data: https://www.data.gv.at/katalog/dataset/283855eb-52e0-43e3-87de-728aacd6df8d</a:t>
            </a:r>
            <a:endParaRPr lang="de-AT" sz="900" dirty="0"/>
          </a:p>
        </p:txBody>
      </p:sp>
      <p:sp>
        <p:nvSpPr>
          <p:cNvPr id="24" name="Textfeld 23">
            <a:extLst>
              <a:ext uri="{FF2B5EF4-FFF2-40B4-BE49-F238E27FC236}">
                <a16:creationId xmlns:a16="http://schemas.microsoft.com/office/drawing/2014/main" id="{4DDB74E4-BA0B-448D-0254-2159A0CF988C}"/>
              </a:ext>
            </a:extLst>
          </p:cNvPr>
          <p:cNvSpPr txBox="1"/>
          <p:nvPr/>
        </p:nvSpPr>
        <p:spPr>
          <a:xfrm>
            <a:off x="7528956" y="4281608"/>
            <a:ext cx="3844766" cy="1277273"/>
          </a:xfrm>
          <a:prstGeom prst="rect">
            <a:avLst/>
          </a:prstGeom>
          <a:noFill/>
        </p:spPr>
        <p:txBody>
          <a:bodyPr wrap="square" rtlCol="0">
            <a:spAutoFit/>
          </a:bodyPr>
          <a:lstStyle/>
          <a:p>
            <a:r>
              <a:rPr lang="en-US" sz="1100" dirty="0"/>
              <a:t>In the period from 1989 to 2005, average energy consumption increased significantly. Although annual fluctuations can be seen from 2005, the value in 2019 is almost at the level of 2005. This is certainly a positive development, but an additional reduction in per capita energy consumption would b urgently needed in view of the natural gas bottleneck caused by the Ukraine war and the constantly progressing climate change.</a:t>
            </a:r>
          </a:p>
        </p:txBody>
      </p:sp>
      <p:sp>
        <p:nvSpPr>
          <p:cNvPr id="26" name="Textfeld 25">
            <a:extLst>
              <a:ext uri="{FF2B5EF4-FFF2-40B4-BE49-F238E27FC236}">
                <a16:creationId xmlns:a16="http://schemas.microsoft.com/office/drawing/2014/main" id="{E8FBF404-DF66-B733-6648-7813B28C773E}"/>
              </a:ext>
            </a:extLst>
          </p:cNvPr>
          <p:cNvSpPr txBox="1"/>
          <p:nvPr/>
        </p:nvSpPr>
        <p:spPr>
          <a:xfrm>
            <a:off x="7541207" y="3978189"/>
            <a:ext cx="1285224" cy="276999"/>
          </a:xfrm>
          <a:prstGeom prst="rect">
            <a:avLst/>
          </a:prstGeom>
          <a:noFill/>
        </p:spPr>
        <p:txBody>
          <a:bodyPr wrap="none" rtlCol="0">
            <a:spAutoFit/>
          </a:bodyPr>
          <a:lstStyle/>
          <a:p>
            <a:r>
              <a:rPr lang="de-AT" sz="1200" b="1" dirty="0"/>
              <a:t>A Positive Trend?</a:t>
            </a:r>
          </a:p>
        </p:txBody>
      </p:sp>
    </p:spTree>
    <p:extLst>
      <p:ext uri="{BB962C8B-B14F-4D97-AF65-F5344CB8AC3E}">
        <p14:creationId xmlns:p14="http://schemas.microsoft.com/office/powerpoint/2010/main" val="165393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DD656D2-D3C5-5BB5-1CA1-11F54502E6F2}"/>
              </a:ext>
            </a:extLst>
          </p:cNvPr>
          <p:cNvPicPr>
            <a:picLocks noChangeAspect="1"/>
          </p:cNvPicPr>
          <p:nvPr/>
        </p:nvPicPr>
        <p:blipFill>
          <a:blip r:embed="rId2"/>
          <a:stretch>
            <a:fillRect/>
          </a:stretch>
        </p:blipFill>
        <p:spPr>
          <a:xfrm>
            <a:off x="2015975" y="1053996"/>
            <a:ext cx="4080025" cy="1926271"/>
          </a:xfrm>
          <a:prstGeom prst="rect">
            <a:avLst/>
          </a:prstGeom>
        </p:spPr>
      </p:pic>
    </p:spTree>
    <p:extLst>
      <p:ext uri="{BB962C8B-B14F-4D97-AF65-F5344CB8AC3E}">
        <p14:creationId xmlns:p14="http://schemas.microsoft.com/office/powerpoint/2010/main" val="348771837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Breitbild</PresentationFormat>
  <Paragraphs>10</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Calibri</vt:lpstr>
      <vt:lpstr>Calibri Light</vt:lpstr>
      <vt:lpstr>Franklin Gothic Demi</vt:lpstr>
      <vt:lpstr>Office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SN. Stefan Neubauer</dc:creator>
  <cp:lastModifiedBy>SN. Stefan Neubauer</cp:lastModifiedBy>
  <cp:revision>2</cp:revision>
  <dcterms:created xsi:type="dcterms:W3CDTF">2022-05-29T16:19:05Z</dcterms:created>
  <dcterms:modified xsi:type="dcterms:W3CDTF">2022-05-29T18:55:43Z</dcterms:modified>
</cp:coreProperties>
</file>