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AE7"/>
    <a:srgbClr val="284156"/>
    <a:srgbClr val="92B1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108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07F5-CC0A-4EB9-BB99-21CEF3A3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455D2-02BA-4533-9688-35EE104A3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8E0E-E480-4B4C-B18D-0CD13FDA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A1DB-8819-4A5D-97B8-C772D2F4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0067-52F0-42E0-882F-A0992C38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49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CDF5-136D-42FD-A31D-ED8CA74F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A4889-2488-447C-98BC-A694E1B18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DFCE-E22C-4FFD-B293-C0BFD737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43A4-FBD3-4A99-8F4B-525300A3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FBAB-B58A-4E6F-A7F3-56189F4D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737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4AC4-23A5-44E2-BBCF-20E094E63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E0E0-7311-4A8A-9726-189B4DE52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C06B-C5F9-474D-ACAA-A9F1F4D0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2E93-FFF2-4E82-BEEB-A2CCF37B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FBEE-6EB9-4658-A2D3-FD946F67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92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77C3-BA65-431D-9DCE-9ACAC67D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F015-3258-4CEF-BC05-09F8A940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A27DF-A97C-4B13-933E-18833C1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D32B-15B7-4068-A30E-AFB7758D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EF9E-E0E6-461B-8B4A-87D79E4A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64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9A4F-F15C-466D-A9AF-68060E79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E2A3-44A4-4173-B986-BF6194C0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B35E-4A9A-4784-B969-E7AE27B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0140A-5663-409A-BDB7-BAF936F4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539A-1082-4CC7-A9C2-DB688DE3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859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513E-DA35-475F-A232-2EBC5E1D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261E-F248-461A-9C0E-8D6AEB8B1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0CF6C-53C1-47B9-9FC9-6867730B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B718-EAA9-453E-A15A-686EA09F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FB391-3006-4AD4-B036-1BB7C2A4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2943-EB5A-4A0F-B35B-FF61C1CA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087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BD22-8111-4A04-BFA9-C8401800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CD47B-8FB6-4735-84FE-FFFC86C8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A98D9-3548-4DEA-9D59-E13BAD31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E7517-365D-4F9D-88F9-D59A3C4D3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8DFDA-85E8-4563-B1FD-E293C961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9CE5F-803D-4509-93C7-E0AD83D3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5F7F3-E618-4780-B365-D1BFAEDB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A175A-0C4C-47F6-85FA-7BD9661B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06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BF98-8C68-4E05-A55D-000629FA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52A03-D9DC-482C-ADEA-B924F9B6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8A6C9-57F7-4C77-9CB6-DC200816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834BB-647A-4D27-83F0-AA255D81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03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A5EB-F458-4169-9BBF-941BF308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F363E-58D3-4EE7-AA8E-612CED2D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04E0D-1245-4FF9-B1A4-A20DC947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980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78FB-08AF-41B0-950F-1CD47814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E047-9933-4ED8-A6A6-A40EAA6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F3D7F-2FB9-4524-9290-0C328317E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1D2C9-A033-41BA-9F5F-031A04FF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6F328-836E-42E5-9DD7-A16FD36B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59BB4-C1E5-48ED-AF99-ECA96F1F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204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28C6-BDEC-4FC6-8374-A982A76F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86BF7-061A-4FA9-9684-384E224D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30A6B-BE9B-4725-BD52-344B07F02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45AE1-0F3D-4E72-B6FB-56E3488A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402D-4642-4637-A403-E30BF18E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83898-5736-49D7-BA3A-BB8B889D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35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C813D-F42E-4C6E-B99D-E66E611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035D4-64AE-4EDB-8875-16EB553D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974F-6E83-46B8-9EFF-995ECDE07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C8D44-41A1-4D81-A514-FF6A6EC24297}" type="datetimeFigureOut">
              <a:rPr lang="bg-BG" smtClean="0"/>
              <a:t>10.1.2018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EEBB-F599-4692-8D26-9EB7C8991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F3D4-6357-493E-A334-FC55D37EC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06B0-8AE3-45A7-9D75-6393A600F5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0AA2CD69-047B-4095-B188-D33D82AD2821}"/>
              </a:ext>
            </a:extLst>
          </p:cNvPr>
          <p:cNvGrpSpPr/>
          <p:nvPr/>
        </p:nvGrpSpPr>
        <p:grpSpPr>
          <a:xfrm>
            <a:off x="118568" y="708114"/>
            <a:ext cx="11584691" cy="5165291"/>
            <a:chOff x="118568" y="708114"/>
            <a:chExt cx="11584691" cy="51652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9E54DD-0F0E-4AC5-BFBB-A181B69F6B46}"/>
                </a:ext>
              </a:extLst>
            </p:cNvPr>
            <p:cNvSpPr/>
            <p:nvPr/>
          </p:nvSpPr>
          <p:spPr>
            <a:xfrm>
              <a:off x="118568" y="708114"/>
              <a:ext cx="3684833" cy="552962"/>
            </a:xfrm>
            <a:prstGeom prst="rect">
              <a:avLst/>
            </a:prstGeom>
            <a:solidFill>
              <a:srgbClr val="92B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92B1CE"/>
                </a:solidFill>
              </a:endParaRPr>
            </a:p>
          </p:txBody>
        </p:sp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FD8839D5-D2B2-469A-8516-16F704E04EC8}"/>
                </a:ext>
              </a:extLst>
            </p:cNvPr>
            <p:cNvSpPr/>
            <p:nvPr/>
          </p:nvSpPr>
          <p:spPr>
            <a:xfrm flipH="1">
              <a:off x="118568" y="1261076"/>
              <a:ext cx="3684833" cy="1883428"/>
            </a:xfrm>
            <a:prstGeom prst="snip1Rect">
              <a:avLst>
                <a:gd name="adj" fmla="val 0"/>
              </a:avLst>
            </a:prstGeom>
            <a:solidFill>
              <a:srgbClr val="CBD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563DF76-613C-434B-87F3-20DAB8037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282" y="805913"/>
              <a:ext cx="365760" cy="3657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62F105-97C5-42EC-91C1-5EB7BA2AE35D}"/>
                </a:ext>
              </a:extLst>
            </p:cNvPr>
            <p:cNvSpPr txBox="1"/>
            <p:nvPr/>
          </p:nvSpPr>
          <p:spPr>
            <a:xfrm>
              <a:off x="572376" y="721850"/>
              <a:ext cx="244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84156"/>
                  </a:solidFill>
                </a:rPr>
                <a:t>Database</a:t>
              </a:r>
              <a:endParaRPr lang="bg-BG" sz="2800" dirty="0">
                <a:solidFill>
                  <a:srgbClr val="284156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F02FAE-2D91-4E84-AD42-2823E177BECE}"/>
                </a:ext>
              </a:extLst>
            </p:cNvPr>
            <p:cNvCxnSpPr>
              <a:cxnSpLocks/>
            </p:cNvCxnSpPr>
            <p:nvPr/>
          </p:nvCxnSpPr>
          <p:spPr>
            <a:xfrm>
              <a:off x="118569" y="1261076"/>
              <a:ext cx="3684833" cy="0"/>
            </a:xfrm>
            <a:prstGeom prst="line">
              <a:avLst/>
            </a:prstGeom>
            <a:ln>
              <a:solidFill>
                <a:srgbClr val="28415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492088-05D0-4F1A-A3D9-B9E14A05421D}"/>
                </a:ext>
              </a:extLst>
            </p:cNvPr>
            <p:cNvSpPr txBox="1"/>
            <p:nvPr/>
          </p:nvSpPr>
          <p:spPr>
            <a:xfrm>
              <a:off x="217283" y="1339913"/>
              <a:ext cx="349463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Enables you to model data structure artifacts in JSON format, and to create actual tables and views during activation/publishing.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Database perspective is full-fledged including Database Explorer view, SQL Console, meta-data inspectors, and more.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You can auto-generate mock-up data based on given table layout.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bg-BG" sz="1200" dirty="0">
                <a:solidFill>
                  <a:srgbClr val="284156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E19804-4970-41C1-9CEC-1CD7517182CF}"/>
                </a:ext>
              </a:extLst>
            </p:cNvPr>
            <p:cNvSpPr/>
            <p:nvPr/>
          </p:nvSpPr>
          <p:spPr>
            <a:xfrm>
              <a:off x="4069979" y="716129"/>
              <a:ext cx="3684833" cy="552962"/>
            </a:xfrm>
            <a:prstGeom prst="rect">
              <a:avLst/>
            </a:prstGeom>
            <a:solidFill>
              <a:srgbClr val="92B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92B1CE"/>
                </a:solidFill>
              </a:endParaRPr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6D51579F-D274-483C-A83D-7E40323C8B38}"/>
                </a:ext>
              </a:extLst>
            </p:cNvPr>
            <p:cNvSpPr/>
            <p:nvPr/>
          </p:nvSpPr>
          <p:spPr>
            <a:xfrm flipH="1">
              <a:off x="4069979" y="1269091"/>
              <a:ext cx="3684833" cy="1883428"/>
            </a:xfrm>
            <a:prstGeom prst="snip1Rect">
              <a:avLst>
                <a:gd name="adj" fmla="val 0"/>
              </a:avLst>
            </a:prstGeom>
            <a:solidFill>
              <a:srgbClr val="CBD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F287D4-63C8-4570-B2D0-7834C19232E8}"/>
                </a:ext>
              </a:extLst>
            </p:cNvPr>
            <p:cNvSpPr txBox="1"/>
            <p:nvPr/>
          </p:nvSpPr>
          <p:spPr>
            <a:xfrm>
              <a:off x="4523787" y="729865"/>
              <a:ext cx="244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84156"/>
                  </a:solidFill>
                </a:rPr>
                <a:t>Server-Side</a:t>
              </a:r>
              <a:endParaRPr lang="bg-BG" sz="2800" dirty="0">
                <a:solidFill>
                  <a:srgbClr val="284156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12E871-6632-490B-A599-D6A706E6C544}"/>
                </a:ext>
              </a:extLst>
            </p:cNvPr>
            <p:cNvCxnSpPr>
              <a:cxnSpLocks/>
            </p:cNvCxnSpPr>
            <p:nvPr/>
          </p:nvCxnSpPr>
          <p:spPr>
            <a:xfrm>
              <a:off x="4069980" y="1269091"/>
              <a:ext cx="3684833" cy="0"/>
            </a:xfrm>
            <a:prstGeom prst="line">
              <a:avLst/>
            </a:prstGeom>
            <a:ln>
              <a:solidFill>
                <a:srgbClr val="28415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B5B082-F23E-4A1D-84D0-384BB126554C}"/>
                </a:ext>
              </a:extLst>
            </p:cNvPr>
            <p:cNvSpPr txBox="1"/>
            <p:nvPr/>
          </p:nvSpPr>
          <p:spPr>
            <a:xfrm>
              <a:off x="4168694" y="1347928"/>
              <a:ext cx="34946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Uses some of the most popular dynamic languages such as JavaScript, Groovy* and Ruby* for creating server-side services.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Establishes an Enterprise JavaScript API that can be used via the CommonJS modularization.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Generates fully compliant RESTful services, including meta-data support on existing database artifacts.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76D2A2-6472-4306-8DCF-5FC210A2D05A}"/>
                </a:ext>
              </a:extLst>
            </p:cNvPr>
            <p:cNvSpPr/>
            <p:nvPr/>
          </p:nvSpPr>
          <p:spPr>
            <a:xfrm>
              <a:off x="8018425" y="716129"/>
              <a:ext cx="3684833" cy="552962"/>
            </a:xfrm>
            <a:prstGeom prst="rect">
              <a:avLst/>
            </a:prstGeom>
            <a:solidFill>
              <a:srgbClr val="92B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92B1CE"/>
                </a:solidFill>
              </a:endParaRPr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1699488C-EADB-489D-8583-87412D9E5A56}"/>
                </a:ext>
              </a:extLst>
            </p:cNvPr>
            <p:cNvSpPr/>
            <p:nvPr/>
          </p:nvSpPr>
          <p:spPr>
            <a:xfrm flipH="1">
              <a:off x="8018425" y="1269091"/>
              <a:ext cx="3684833" cy="1883428"/>
            </a:xfrm>
            <a:prstGeom prst="snip1Rect">
              <a:avLst>
                <a:gd name="adj" fmla="val 0"/>
              </a:avLst>
            </a:prstGeom>
            <a:solidFill>
              <a:srgbClr val="CBD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79EB3B-36BF-4AE5-8F63-473C8DA73E33}"/>
                </a:ext>
              </a:extLst>
            </p:cNvPr>
            <p:cNvSpPr txBox="1"/>
            <p:nvPr/>
          </p:nvSpPr>
          <p:spPr>
            <a:xfrm>
              <a:off x="8472233" y="729865"/>
              <a:ext cx="244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84156"/>
                  </a:solidFill>
                </a:rPr>
                <a:t>Client-Side</a:t>
              </a:r>
              <a:endParaRPr lang="bg-BG" sz="2800" dirty="0">
                <a:solidFill>
                  <a:srgbClr val="284156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D42916-596D-420A-B099-0B4076E4334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26" y="1269091"/>
              <a:ext cx="3684833" cy="0"/>
            </a:xfrm>
            <a:prstGeom prst="line">
              <a:avLst/>
            </a:prstGeom>
            <a:ln>
              <a:solidFill>
                <a:srgbClr val="28415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B5FE6F-1FCC-4455-84CA-AF57819847D6}"/>
                </a:ext>
              </a:extLst>
            </p:cNvPr>
            <p:cNvSpPr txBox="1"/>
            <p:nvPr/>
          </p:nvSpPr>
          <p:spPr>
            <a:xfrm>
              <a:off x="8117140" y="1347928"/>
              <a:ext cx="349463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Supports user interface generation for the RESTful services based on widely used frameworks, such as Bootstrap, jQuery, AngularJS, and OpenUI5.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It provides WYSIWYG editor for both standard HTML5 and Bootstrap-based complex controls.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It supports wiki scripting via Confluence format.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4A9863-1809-42A2-B746-C44EC3C259EB}"/>
                </a:ext>
              </a:extLst>
            </p:cNvPr>
            <p:cNvSpPr/>
            <p:nvPr/>
          </p:nvSpPr>
          <p:spPr>
            <a:xfrm>
              <a:off x="118568" y="3429000"/>
              <a:ext cx="3684833" cy="552962"/>
            </a:xfrm>
            <a:prstGeom prst="rect">
              <a:avLst/>
            </a:prstGeom>
            <a:solidFill>
              <a:srgbClr val="92B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92B1CE"/>
                </a:solidFill>
              </a:endParaRPr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8B69A240-5605-40BF-917F-5204D8B534DD}"/>
                </a:ext>
              </a:extLst>
            </p:cNvPr>
            <p:cNvSpPr/>
            <p:nvPr/>
          </p:nvSpPr>
          <p:spPr>
            <a:xfrm flipH="1">
              <a:off x="118568" y="3981962"/>
              <a:ext cx="3684833" cy="1883428"/>
            </a:xfrm>
            <a:prstGeom prst="snip1Rect">
              <a:avLst>
                <a:gd name="adj" fmla="val 0"/>
              </a:avLst>
            </a:prstGeom>
            <a:solidFill>
              <a:srgbClr val="CBD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93489A-1765-4D60-A691-ADC36D42AD3B}"/>
                </a:ext>
              </a:extLst>
            </p:cNvPr>
            <p:cNvSpPr txBox="1"/>
            <p:nvPr/>
          </p:nvSpPr>
          <p:spPr>
            <a:xfrm>
              <a:off x="572376" y="3442736"/>
              <a:ext cx="244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84156"/>
                  </a:solidFill>
                </a:rPr>
                <a:t>Connectivity</a:t>
              </a:r>
              <a:endParaRPr lang="bg-BG" sz="2800" dirty="0">
                <a:solidFill>
                  <a:srgbClr val="284156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A2C547F-1C2F-450C-8568-3AC83A051A6E}"/>
                </a:ext>
              </a:extLst>
            </p:cNvPr>
            <p:cNvCxnSpPr>
              <a:cxnSpLocks/>
            </p:cNvCxnSpPr>
            <p:nvPr/>
          </p:nvCxnSpPr>
          <p:spPr>
            <a:xfrm>
              <a:off x="118569" y="3981962"/>
              <a:ext cx="3684833" cy="0"/>
            </a:xfrm>
            <a:prstGeom prst="line">
              <a:avLst/>
            </a:prstGeom>
            <a:ln>
              <a:solidFill>
                <a:srgbClr val="28415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89DE4C-E519-4E12-B076-0EF43F87098A}"/>
                </a:ext>
              </a:extLst>
            </p:cNvPr>
            <p:cNvSpPr txBox="1"/>
            <p:nvPr/>
          </p:nvSpPr>
          <p:spPr>
            <a:xfrm>
              <a:off x="217283" y="4060799"/>
              <a:ext cx="3494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Provides built-in micro ESB based on declarative definitions of integration and orchestration of business process flows.</a:t>
              </a:r>
              <a:endParaRPr lang="bg-BG" sz="1200" dirty="0">
                <a:solidFill>
                  <a:srgbClr val="284156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9D42099-CE5C-4013-9E21-C064D3D553B9}"/>
                </a:ext>
              </a:extLst>
            </p:cNvPr>
            <p:cNvSpPr/>
            <p:nvPr/>
          </p:nvSpPr>
          <p:spPr>
            <a:xfrm>
              <a:off x="4069979" y="3437015"/>
              <a:ext cx="3684833" cy="552962"/>
            </a:xfrm>
            <a:prstGeom prst="rect">
              <a:avLst/>
            </a:prstGeom>
            <a:solidFill>
              <a:srgbClr val="92B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92B1CE"/>
                </a:solidFill>
              </a:endParaRPr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AB7F7A15-0465-46BA-A693-376D3D6FF035}"/>
                </a:ext>
              </a:extLst>
            </p:cNvPr>
            <p:cNvSpPr/>
            <p:nvPr/>
          </p:nvSpPr>
          <p:spPr>
            <a:xfrm flipH="1">
              <a:off x="4069979" y="3989977"/>
              <a:ext cx="3684833" cy="1883428"/>
            </a:xfrm>
            <a:prstGeom prst="snip1Rect">
              <a:avLst>
                <a:gd name="adj" fmla="val 0"/>
              </a:avLst>
            </a:prstGeom>
            <a:solidFill>
              <a:srgbClr val="CBD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A061C0-1EC7-4854-9968-0E1232A0E173}"/>
                </a:ext>
              </a:extLst>
            </p:cNvPr>
            <p:cNvSpPr txBox="1"/>
            <p:nvPr/>
          </p:nvSpPr>
          <p:spPr>
            <a:xfrm>
              <a:off x="4523787" y="3450751"/>
              <a:ext cx="244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84156"/>
                  </a:solidFill>
                </a:rPr>
                <a:t>Extensions</a:t>
              </a:r>
              <a:endParaRPr lang="bg-BG" sz="2800" dirty="0">
                <a:solidFill>
                  <a:srgbClr val="284156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FD8110E-42FE-4EC4-B8FA-4E26BDEEF8E3}"/>
                </a:ext>
              </a:extLst>
            </p:cNvPr>
            <p:cNvCxnSpPr>
              <a:cxnSpLocks/>
            </p:cNvCxnSpPr>
            <p:nvPr/>
          </p:nvCxnSpPr>
          <p:spPr>
            <a:xfrm>
              <a:off x="4069980" y="3989977"/>
              <a:ext cx="3684833" cy="0"/>
            </a:xfrm>
            <a:prstGeom prst="line">
              <a:avLst/>
            </a:prstGeom>
            <a:ln>
              <a:solidFill>
                <a:srgbClr val="28415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4ECEE2-250F-420B-8F10-25FEDE4B64AC}"/>
                </a:ext>
              </a:extLst>
            </p:cNvPr>
            <p:cNvSpPr txBox="1"/>
            <p:nvPr/>
          </p:nvSpPr>
          <p:spPr>
            <a:xfrm>
              <a:off x="4168694" y="4068814"/>
              <a:ext cx="349463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84156"/>
                  </a:solidFill>
                </a:rPr>
                <a:t>Supports declarative definition of extension points and extensions in order to achieve:</a:t>
              </a:r>
              <a:endParaRPr lang="bg-BG" sz="1200" dirty="0">
                <a:solidFill>
                  <a:srgbClr val="284156"/>
                </a:solidFill>
              </a:endParaRPr>
            </a:p>
            <a:p>
              <a:endParaRPr lang="bg-BG" sz="1200" dirty="0">
                <a:solidFill>
                  <a:srgbClr val="28415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Better adaptability</a:t>
              </a:r>
              <a:endParaRPr lang="bg-BG" sz="1200" dirty="0">
                <a:solidFill>
                  <a:srgbClr val="28415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Better visibility of dependencies</a:t>
              </a:r>
              <a:endParaRPr lang="bg-BG" sz="1200" dirty="0">
                <a:solidFill>
                  <a:srgbClr val="28415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Simplified life-cycle management</a:t>
              </a:r>
              <a:endParaRPr lang="bg-BG" sz="1200" dirty="0">
                <a:solidFill>
                  <a:srgbClr val="28415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84156"/>
                  </a:solidFill>
                </a:rPr>
                <a:t>Extensions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6CFDDCA-1CDC-4C56-88C3-28D00031BD06}"/>
                </a:ext>
              </a:extLst>
            </p:cNvPr>
            <p:cNvSpPr/>
            <p:nvPr/>
          </p:nvSpPr>
          <p:spPr>
            <a:xfrm>
              <a:off x="8018425" y="3437015"/>
              <a:ext cx="3684833" cy="552962"/>
            </a:xfrm>
            <a:prstGeom prst="rect">
              <a:avLst/>
            </a:prstGeom>
            <a:solidFill>
              <a:srgbClr val="92B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92B1CE"/>
                </a:solidFill>
              </a:endParaRPr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1D677ADE-D752-46C0-B98E-F64F2482D7B9}"/>
                </a:ext>
              </a:extLst>
            </p:cNvPr>
            <p:cNvSpPr/>
            <p:nvPr/>
          </p:nvSpPr>
          <p:spPr>
            <a:xfrm flipH="1">
              <a:off x="8018425" y="3989977"/>
              <a:ext cx="3684833" cy="1883428"/>
            </a:xfrm>
            <a:prstGeom prst="snip1Rect">
              <a:avLst>
                <a:gd name="adj" fmla="val 0"/>
              </a:avLst>
            </a:prstGeom>
            <a:solidFill>
              <a:srgbClr val="CBD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E885A5-4D46-4AD9-AEF8-25CC8CC00310}"/>
                </a:ext>
              </a:extLst>
            </p:cNvPr>
            <p:cNvSpPr txBox="1"/>
            <p:nvPr/>
          </p:nvSpPr>
          <p:spPr>
            <a:xfrm>
              <a:off x="8472233" y="3450751"/>
              <a:ext cx="244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84156"/>
                  </a:solidFill>
                </a:rPr>
                <a:t>Mobile</a:t>
              </a:r>
              <a:endParaRPr lang="bg-BG" sz="2800" dirty="0">
                <a:solidFill>
                  <a:srgbClr val="284156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6D2EF9-A3A9-49A7-9DC3-9731A3C99694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26" y="3989977"/>
              <a:ext cx="3684833" cy="0"/>
            </a:xfrm>
            <a:prstGeom prst="line">
              <a:avLst/>
            </a:prstGeom>
            <a:ln>
              <a:solidFill>
                <a:srgbClr val="28415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2C6D0-14C7-442B-8AA9-3670140FF0BB}"/>
                </a:ext>
              </a:extLst>
            </p:cNvPr>
            <p:cNvSpPr txBox="1"/>
            <p:nvPr/>
          </p:nvSpPr>
          <p:spPr>
            <a:xfrm>
              <a:off x="8117140" y="4068814"/>
              <a:ext cx="3494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84156"/>
                  </a:solidFill>
                </a:rPr>
                <a:t>Provides an integration with Tabris.js mobile framework that allows you to develop native iOS and Android mobile applications, written entirely in JavaScript.</a:t>
              </a:r>
            </a:p>
          </p:txBody>
        </p:sp>
        <p:pic>
          <p:nvPicPr>
            <p:cNvPr id="2050" name="Picture 2" descr="Image result for fa-rss png">
              <a:extLst>
                <a:ext uri="{FF2B5EF4-FFF2-40B4-BE49-F238E27FC236}">
                  <a16:creationId xmlns:a16="http://schemas.microsoft.com/office/drawing/2014/main" id="{F0196D39-7381-41FB-87F6-F1B788B5E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933" y="820573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html5 png">
              <a:extLst>
                <a:ext uri="{FF2B5EF4-FFF2-40B4-BE49-F238E27FC236}">
                  <a16:creationId xmlns:a16="http://schemas.microsoft.com/office/drawing/2014/main" id="{E28582CD-D358-4DD1-AD57-E7BBCB8F5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1806" y="80859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fa-puzzle-piece png">
              <a:extLst>
                <a:ext uri="{FF2B5EF4-FFF2-40B4-BE49-F238E27FC236}">
                  <a16:creationId xmlns:a16="http://schemas.microsoft.com/office/drawing/2014/main" id="{1308CF6E-BE59-4F81-B0B0-CBA949415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42189" flipH="1">
              <a:off x="194298" y="3540754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2057">
              <a:extLst>
                <a:ext uri="{FF2B5EF4-FFF2-40B4-BE49-F238E27FC236}">
                  <a16:creationId xmlns:a16="http://schemas.microsoft.com/office/drawing/2014/main" id="{B076E993-5D5E-4071-98EE-EA65E537C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933" y="3524148"/>
              <a:ext cx="365760" cy="365760"/>
            </a:xfrm>
            <a:prstGeom prst="rect">
              <a:avLst/>
            </a:prstGeom>
          </p:spPr>
        </p:pic>
        <p:pic>
          <p:nvPicPr>
            <p:cNvPr id="2066" name="Picture 18" descr="Image result for fa-mobile">
              <a:extLst>
                <a:ext uri="{FF2B5EF4-FFF2-40B4-BE49-F238E27FC236}">
                  <a16:creationId xmlns:a16="http://schemas.microsoft.com/office/drawing/2014/main" id="{812C74DA-A906-461B-BCB2-9C297C730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140" y="352146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50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220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Angelov</dc:creator>
  <cp:lastModifiedBy>Dragomir Angelov</cp:lastModifiedBy>
  <cp:revision>7</cp:revision>
  <dcterms:created xsi:type="dcterms:W3CDTF">2018-01-10T10:33:21Z</dcterms:created>
  <dcterms:modified xsi:type="dcterms:W3CDTF">2018-01-10T11:56:20Z</dcterms:modified>
</cp:coreProperties>
</file>