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9"/>
  </p:notesMasterIdLst>
  <p:sldIdLst>
    <p:sldId id="256" r:id="rId2"/>
    <p:sldId id="257" r:id="rId3"/>
    <p:sldId id="258" r:id="rId4"/>
    <p:sldId id="260"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efa\Desktop\Careerfoundry\Data%20Analytics%20Exercise%201.10\Exercise%201.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fa\Desktop\Careerfoundry\Data%20Analytics%20Exercise%201.10\Exercise%201.1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1.10.xlsx]Sheet2!PivotTable1</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dirty="0"/>
              <a:t>Trendline of Sales in the Gaming Industry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Sheet2!$B$1</c:f>
              <c:strCache>
                <c:ptCount val="1"/>
                <c:pt idx="0">
                  <c:v>NA-Sales</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dLbl>
              <c:idx val="8"/>
              <c:layout>
                <c:manualLayout>
                  <c:x val="-3.6354794133288057E-2"/>
                  <c:y val="-3.8094680573026597E-2"/>
                </c:manualLayout>
              </c:layout>
              <c:tx>
                <c:rich>
                  <a:bodyPr/>
                  <a:lstStyle/>
                  <a:p>
                    <a:fld id="{924DFF37-C3C6-4867-B987-76A53224AE5B}" type="VALUE">
                      <a:rPr lang="en-US" b="1">
                        <a:solidFill>
                          <a:schemeClr val="bg1"/>
                        </a:solidFill>
                        <a:highlight>
                          <a:srgbClr val="00FF00"/>
                        </a:highlight>
                      </a:rPr>
                      <a:pPr/>
                      <a:t>[VALUE]</a:t>
                    </a:fld>
                    <a:endParaRPr 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975-4A63-BA77-CAF09B91EE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Sheet2!$A$2:$A$20</c:f>
              <c:strCach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strCache>
            </c:strRef>
          </c:cat>
          <c:val>
            <c:numRef>
              <c:f>Sheet2!$B$2:$B$20</c:f>
              <c:numCache>
                <c:formatCode>General</c:formatCode>
                <c:ptCount val="18"/>
                <c:pt idx="0">
                  <c:v>94.490000000000038</c:v>
                </c:pt>
                <c:pt idx="1">
                  <c:v>173.98000000000042</c:v>
                </c:pt>
                <c:pt idx="2">
                  <c:v>216.19000000000031</c:v>
                </c:pt>
                <c:pt idx="3">
                  <c:v>193.59000000000088</c:v>
                </c:pt>
                <c:pt idx="4">
                  <c:v>222.59000000000046</c:v>
                </c:pt>
                <c:pt idx="5">
                  <c:v>242.61000000000058</c:v>
                </c:pt>
                <c:pt idx="6">
                  <c:v>263.11999999999932</c:v>
                </c:pt>
                <c:pt idx="7">
                  <c:v>312.04999999999853</c:v>
                </c:pt>
                <c:pt idx="8">
                  <c:v>351.4399999999992</c:v>
                </c:pt>
                <c:pt idx="9">
                  <c:v>338.849999999999</c:v>
                </c:pt>
                <c:pt idx="10">
                  <c:v>304.24000000000024</c:v>
                </c:pt>
                <c:pt idx="11">
                  <c:v>241.06000000000103</c:v>
                </c:pt>
                <c:pt idx="12">
                  <c:v>154.96000000000009</c:v>
                </c:pt>
                <c:pt idx="13">
                  <c:v>154.7700000000001</c:v>
                </c:pt>
                <c:pt idx="14">
                  <c:v>131.97000000000023</c:v>
                </c:pt>
                <c:pt idx="15">
                  <c:v>102.81999999999992</c:v>
                </c:pt>
                <c:pt idx="16">
                  <c:v>22.660000000000046</c:v>
                </c:pt>
                <c:pt idx="17">
                  <c:v>0</c:v>
                </c:pt>
              </c:numCache>
            </c:numRef>
          </c:val>
          <c:smooth val="0"/>
          <c:extLst>
            <c:ext xmlns:c16="http://schemas.microsoft.com/office/drawing/2014/chart" uri="{C3380CC4-5D6E-409C-BE32-E72D297353CC}">
              <c16:uniqueId val="{00000000-10F7-47CB-8C1E-037CD3978923}"/>
            </c:ext>
          </c:extLst>
        </c:ser>
        <c:ser>
          <c:idx val="1"/>
          <c:order val="1"/>
          <c:tx>
            <c:strRef>
              <c:f>Sheet2!$C$1</c:f>
              <c:strCache>
                <c:ptCount val="1"/>
                <c:pt idx="0">
                  <c:v>EU-Sales</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dLbl>
              <c:idx val="8"/>
              <c:tx>
                <c:rich>
                  <a:bodyPr/>
                  <a:lstStyle/>
                  <a:p>
                    <a:fld id="{D282335A-DA7D-4B68-86EA-C704810F9C40}" type="VALUE">
                      <a:rPr lang="en-US" b="1">
                        <a:solidFill>
                          <a:schemeClr val="bg1"/>
                        </a:solidFill>
                        <a:highlight>
                          <a:srgbClr val="00FF00"/>
                        </a:highlight>
                      </a:rPr>
                      <a:pPr/>
                      <a:t>[VALUE]</a:t>
                    </a:fld>
                    <a:endParaRPr lang="en-US"/>
                  </a:p>
                </c:rich>
              </c:tx>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975-4A63-BA77-CAF09B91EE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Sheet2!$A$2:$A$20</c:f>
              <c:strCach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strCache>
            </c:strRef>
          </c:cat>
          <c:val>
            <c:numRef>
              <c:f>Sheet2!$C$2:$C$20</c:f>
              <c:numCache>
                <c:formatCode>General</c:formatCode>
                <c:ptCount val="18"/>
                <c:pt idx="0">
                  <c:v>52.750000000000036</c:v>
                </c:pt>
                <c:pt idx="1">
                  <c:v>94.889999999999858</c:v>
                </c:pt>
                <c:pt idx="2">
                  <c:v>109.74000000000031</c:v>
                </c:pt>
                <c:pt idx="3">
                  <c:v>103.8100000000003</c:v>
                </c:pt>
                <c:pt idx="4">
                  <c:v>107.32000000000035</c:v>
                </c:pt>
                <c:pt idx="5">
                  <c:v>121.94000000000041</c:v>
                </c:pt>
                <c:pt idx="6">
                  <c:v>129.24000000000029</c:v>
                </c:pt>
                <c:pt idx="7">
                  <c:v>160.64999999999992</c:v>
                </c:pt>
                <c:pt idx="8">
                  <c:v>184.69999999999993</c:v>
                </c:pt>
                <c:pt idx="9">
                  <c:v>191.74000000000007</c:v>
                </c:pt>
                <c:pt idx="10">
                  <c:v>176.88000000000025</c:v>
                </c:pt>
                <c:pt idx="11">
                  <c:v>167.44000000000037</c:v>
                </c:pt>
                <c:pt idx="12">
                  <c:v>118.78000000000002</c:v>
                </c:pt>
                <c:pt idx="13">
                  <c:v>125.95000000000005</c:v>
                </c:pt>
                <c:pt idx="14">
                  <c:v>125.65000000000008</c:v>
                </c:pt>
                <c:pt idx="15">
                  <c:v>97.709999999999923</c:v>
                </c:pt>
                <c:pt idx="16">
                  <c:v>26.760000000000034</c:v>
                </c:pt>
                <c:pt idx="17">
                  <c:v>0</c:v>
                </c:pt>
              </c:numCache>
            </c:numRef>
          </c:val>
          <c:smooth val="0"/>
          <c:extLst>
            <c:ext xmlns:c16="http://schemas.microsoft.com/office/drawing/2014/chart" uri="{C3380CC4-5D6E-409C-BE32-E72D297353CC}">
              <c16:uniqueId val="{00000001-10F7-47CB-8C1E-037CD3978923}"/>
            </c:ext>
          </c:extLst>
        </c:ser>
        <c:ser>
          <c:idx val="2"/>
          <c:order val="2"/>
          <c:tx>
            <c:strRef>
              <c:f>Sheet2!$D$1</c:f>
              <c:strCache>
                <c:ptCount val="1"/>
                <c:pt idx="0">
                  <c:v>JP-Sales</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dLbl>
              <c:idx val="8"/>
              <c:tx>
                <c:rich>
                  <a:bodyPr/>
                  <a:lstStyle/>
                  <a:p>
                    <a:fld id="{2A5F057D-E7EA-4ED3-9D15-8951B42E4018}" type="VALUE">
                      <a:rPr lang="en-US" b="1">
                        <a:solidFill>
                          <a:schemeClr val="bg1"/>
                        </a:solidFill>
                        <a:highlight>
                          <a:srgbClr val="00FF00"/>
                        </a:highlight>
                      </a:rPr>
                      <a:pPr/>
                      <a:t>[VALUE]</a:t>
                    </a:fld>
                    <a:endParaRPr lang="en-US"/>
                  </a:p>
                </c:rich>
              </c:tx>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975-4A63-BA77-CAF09B91EE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Sheet2!$A$2:$A$20</c:f>
              <c:strCach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strCache>
            </c:strRef>
          </c:cat>
          <c:val>
            <c:numRef>
              <c:f>Sheet2!$D$2:$D$20</c:f>
              <c:numCache>
                <c:formatCode>General</c:formatCode>
                <c:ptCount val="18"/>
                <c:pt idx="0">
                  <c:v>42.770000000000046</c:v>
                </c:pt>
                <c:pt idx="1">
                  <c:v>39.859999999999992</c:v>
                </c:pt>
                <c:pt idx="2">
                  <c:v>41.760000000000019</c:v>
                </c:pt>
                <c:pt idx="3">
                  <c:v>34.200000000000031</c:v>
                </c:pt>
                <c:pt idx="4">
                  <c:v>41.649999999999991</c:v>
                </c:pt>
                <c:pt idx="5">
                  <c:v>54.280000000000015</c:v>
                </c:pt>
                <c:pt idx="6">
                  <c:v>73.730000000000075</c:v>
                </c:pt>
                <c:pt idx="7">
                  <c:v>60.330000000000219</c:v>
                </c:pt>
                <c:pt idx="8">
                  <c:v>60.380000000000159</c:v>
                </c:pt>
                <c:pt idx="9">
                  <c:v>61.929999999999993</c:v>
                </c:pt>
                <c:pt idx="10">
                  <c:v>59.530000000000321</c:v>
                </c:pt>
                <c:pt idx="11">
                  <c:v>53.040000000000077</c:v>
                </c:pt>
                <c:pt idx="12">
                  <c:v>51.740000000000165</c:v>
                </c:pt>
                <c:pt idx="13">
                  <c:v>47.630000000000081</c:v>
                </c:pt>
                <c:pt idx="14">
                  <c:v>39.460000000000115</c:v>
                </c:pt>
                <c:pt idx="15">
                  <c:v>33.719999999999985</c:v>
                </c:pt>
                <c:pt idx="16">
                  <c:v>13.699999999999969</c:v>
                </c:pt>
                <c:pt idx="17">
                  <c:v>0.05</c:v>
                </c:pt>
              </c:numCache>
            </c:numRef>
          </c:val>
          <c:smooth val="0"/>
          <c:extLst>
            <c:ext xmlns:c16="http://schemas.microsoft.com/office/drawing/2014/chart" uri="{C3380CC4-5D6E-409C-BE32-E72D297353CC}">
              <c16:uniqueId val="{00000002-10F7-47CB-8C1E-037CD3978923}"/>
            </c:ext>
          </c:extLst>
        </c:ser>
        <c:ser>
          <c:idx val="3"/>
          <c:order val="3"/>
          <c:tx>
            <c:strRef>
              <c:f>Sheet2!$E$1</c:f>
              <c:strCache>
                <c:ptCount val="1"/>
                <c:pt idx="0">
                  <c:v>Global- Sales</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dLbl>
              <c:idx val="8"/>
              <c:layout>
                <c:manualLayout>
                  <c:x val="-3.6589125218861616E-2"/>
                  <c:y val="-3.8102055669997602E-2"/>
                </c:manualLayout>
              </c:layout>
              <c:tx>
                <c:rich>
                  <a:bodyPr/>
                  <a:lstStyle/>
                  <a:p>
                    <a:fld id="{DDF15E14-5FAE-4AC7-B95F-FBB55C08C37D}" type="VALUE">
                      <a:rPr lang="en-US" b="1" i="0">
                        <a:highlight>
                          <a:srgbClr val="00FF00"/>
                        </a:highlight>
                      </a:rPr>
                      <a:pPr/>
                      <a:t>[VALUE]</a:t>
                    </a:fld>
                    <a:endParaRPr 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4975-4A63-BA77-CAF09B91EED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highlight>
                      <a:srgbClr val="008080"/>
                    </a:highligh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Sheet2!$A$2:$A$20</c:f>
              <c:strCach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strCache>
            </c:strRef>
          </c:cat>
          <c:val>
            <c:numRef>
              <c:f>Sheet2!$E$2:$E$20</c:f>
              <c:numCache>
                <c:formatCode>General</c:formatCode>
                <c:ptCount val="18"/>
                <c:pt idx="0">
                  <c:v>201.56000000000023</c:v>
                </c:pt>
                <c:pt idx="1">
                  <c:v>331.46999999999912</c:v>
                </c:pt>
                <c:pt idx="2">
                  <c:v>395.51999999999828</c:v>
                </c:pt>
                <c:pt idx="3">
                  <c:v>357.84999999999911</c:v>
                </c:pt>
                <c:pt idx="4">
                  <c:v>419.30999999999864</c:v>
                </c:pt>
                <c:pt idx="5">
                  <c:v>459.93999999999761</c:v>
                </c:pt>
                <c:pt idx="6">
                  <c:v>521.03999999998882</c:v>
                </c:pt>
                <c:pt idx="7">
                  <c:v>611.58999999999355</c:v>
                </c:pt>
                <c:pt idx="8">
                  <c:v>679.81999999999528</c:v>
                </c:pt>
                <c:pt idx="9">
                  <c:v>667.75999999999487</c:v>
                </c:pt>
                <c:pt idx="10">
                  <c:v>600.90999999999451</c:v>
                </c:pt>
                <c:pt idx="11">
                  <c:v>515.98999999999319</c:v>
                </c:pt>
                <c:pt idx="12">
                  <c:v>363.53999999999849</c:v>
                </c:pt>
                <c:pt idx="13">
                  <c:v>368.56999999999869</c:v>
                </c:pt>
                <c:pt idx="14">
                  <c:v>337.04999999999859</c:v>
                </c:pt>
                <c:pt idx="15">
                  <c:v>264.44000000000011</c:v>
                </c:pt>
                <c:pt idx="16">
                  <c:v>70.930000000000305</c:v>
                </c:pt>
                <c:pt idx="17">
                  <c:v>0.05</c:v>
                </c:pt>
              </c:numCache>
            </c:numRef>
          </c:val>
          <c:smooth val="0"/>
          <c:extLst>
            <c:ext xmlns:c16="http://schemas.microsoft.com/office/drawing/2014/chart" uri="{C3380CC4-5D6E-409C-BE32-E72D297353CC}">
              <c16:uniqueId val="{00000003-10F7-47CB-8C1E-037CD3978923}"/>
            </c:ext>
          </c:extLst>
        </c:ser>
        <c:dLbls>
          <c:showLegendKey val="0"/>
          <c:showVal val="0"/>
          <c:showCatName val="0"/>
          <c:showSerName val="0"/>
          <c:showPercent val="0"/>
          <c:showBubbleSize val="0"/>
        </c:dLbls>
        <c:marker val="1"/>
        <c:smooth val="0"/>
        <c:axId val="169628688"/>
        <c:axId val="169618288"/>
      </c:lineChart>
      <c:catAx>
        <c:axId val="16962868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dirty="0"/>
                  <a:t>Year / Global Sales in Million</a:t>
                </a:r>
                <a:r>
                  <a:rPr lang="en-GB" baseline="0" dirty="0"/>
                  <a:t> USD </a:t>
                </a:r>
                <a:r>
                  <a:rPr lang="en-GB" dirty="0"/>
                  <a:t>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9618288"/>
        <c:crosses val="autoZero"/>
        <c:auto val="1"/>
        <c:lblAlgn val="ctr"/>
        <c:lblOffset val="100"/>
        <c:noMultiLvlLbl val="0"/>
      </c:catAx>
      <c:valAx>
        <c:axId val="16961828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dirty="0"/>
                  <a:t>Salles</a:t>
                </a:r>
                <a:r>
                  <a:rPr lang="en-GB" baseline="0" dirty="0"/>
                  <a:t> per million USD</a:t>
                </a:r>
                <a:endParaRPr lang="en-GB"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9628688"/>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1.10.xlsx]Sheet3!PivotTable2</c:name>
    <c:fmtId val="2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dirty="0"/>
              <a:t>Proportion of Sales by Genre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Sheet3!$B$3</c:f>
              <c:strCache>
                <c:ptCount val="1"/>
                <c:pt idx="0">
                  <c:v>JP-Sales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highlight>
                      <a:srgbClr val="00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Sheet3!$B$4:$B$16</c:f>
              <c:numCache>
                <c:formatCode>General</c:formatCode>
                <c:ptCount val="12"/>
                <c:pt idx="0">
                  <c:v>159.95000000000087</c:v>
                </c:pt>
                <c:pt idx="1">
                  <c:v>51.55000000000031</c:v>
                </c:pt>
                <c:pt idx="2">
                  <c:v>87.350000000000136</c:v>
                </c:pt>
                <c:pt idx="3">
                  <c:v>107.75999999999995</c:v>
                </c:pt>
                <c:pt idx="4">
                  <c:v>130.77000000000012</c:v>
                </c:pt>
                <c:pt idx="5">
                  <c:v>57.309999999999967</c:v>
                </c:pt>
                <c:pt idx="6">
                  <c:v>56.690000000000019</c:v>
                </c:pt>
                <c:pt idx="7">
                  <c:v>352.3099999999979</c:v>
                </c:pt>
                <c:pt idx="8">
                  <c:v>38.280000000000072</c:v>
                </c:pt>
                <c:pt idx="9">
                  <c:v>63.700000000000067</c:v>
                </c:pt>
                <c:pt idx="10">
                  <c:v>135.3700000000004</c:v>
                </c:pt>
                <c:pt idx="11">
                  <c:v>49.460000000000029</c:v>
                </c:pt>
              </c:numCache>
            </c:numRef>
          </c:val>
          <c:extLst>
            <c:ext xmlns:c16="http://schemas.microsoft.com/office/drawing/2014/chart" uri="{C3380CC4-5D6E-409C-BE32-E72D297353CC}">
              <c16:uniqueId val="{00000000-CA7F-4A05-91F0-7FB7F28A53EC}"/>
            </c:ext>
          </c:extLst>
        </c:ser>
        <c:ser>
          <c:idx val="1"/>
          <c:order val="1"/>
          <c:tx>
            <c:strRef>
              <c:f>Sheet3!$C$3</c:f>
              <c:strCache>
                <c:ptCount val="1"/>
                <c:pt idx="0">
                  <c:v>Sum of EU_Sales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highlight>
                      <a:srgbClr val="00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Sheet3!$C$4:$C$16</c:f>
              <c:numCache>
                <c:formatCode>General</c:formatCode>
                <c:ptCount val="12"/>
                <c:pt idx="0">
                  <c:v>524.99999999998545</c:v>
                </c:pt>
                <c:pt idx="1">
                  <c:v>64.100000000000065</c:v>
                </c:pt>
                <c:pt idx="2">
                  <c:v>101.32000000000025</c:v>
                </c:pt>
                <c:pt idx="3">
                  <c:v>215.98000000000036</c:v>
                </c:pt>
                <c:pt idx="4">
                  <c:v>201.63000000000017</c:v>
                </c:pt>
                <c:pt idx="5">
                  <c:v>50.77999999999998</c:v>
                </c:pt>
                <c:pt idx="6">
                  <c:v>238.39000000000024</c:v>
                </c:pt>
                <c:pt idx="7">
                  <c:v>188.06000000000031</c:v>
                </c:pt>
                <c:pt idx="8">
                  <c:v>313.26999999999668</c:v>
                </c:pt>
                <c:pt idx="9">
                  <c:v>113.38000000000019</c:v>
                </c:pt>
                <c:pt idx="10">
                  <c:v>376.84999999999457</c:v>
                </c:pt>
                <c:pt idx="11">
                  <c:v>45.340000000000053</c:v>
                </c:pt>
              </c:numCache>
            </c:numRef>
          </c:val>
          <c:extLst>
            <c:ext xmlns:c16="http://schemas.microsoft.com/office/drawing/2014/chart" uri="{C3380CC4-5D6E-409C-BE32-E72D297353CC}">
              <c16:uniqueId val="{00000001-CA7F-4A05-91F0-7FB7F28A53EC}"/>
            </c:ext>
          </c:extLst>
        </c:ser>
        <c:ser>
          <c:idx val="2"/>
          <c:order val="2"/>
          <c:tx>
            <c:strRef>
              <c:f>Sheet3!$D$3</c:f>
              <c:strCache>
                <c:ptCount val="1"/>
                <c:pt idx="0">
                  <c:v>Sum of NA_Sales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highlight>
                      <a:srgbClr val="00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Sheet3!$D$4:$D$16</c:f>
              <c:numCache>
                <c:formatCode>General</c:formatCode>
                <c:ptCount val="12"/>
                <c:pt idx="0">
                  <c:v>877.82999999999163</c:v>
                </c:pt>
                <c:pt idx="1">
                  <c:v>105.76999999999998</c:v>
                </c:pt>
                <c:pt idx="2">
                  <c:v>223.59000000000017</c:v>
                </c:pt>
                <c:pt idx="3">
                  <c:v>410.23999999999904</c:v>
                </c:pt>
                <c:pt idx="4">
                  <c:v>447.0499999999991</c:v>
                </c:pt>
                <c:pt idx="5">
                  <c:v>123.78000000000009</c:v>
                </c:pt>
                <c:pt idx="6">
                  <c:v>359.41999999999774</c:v>
                </c:pt>
                <c:pt idx="7">
                  <c:v>327.27999999999901</c:v>
                </c:pt>
                <c:pt idx="8">
                  <c:v>582.59999999999502</c:v>
                </c:pt>
                <c:pt idx="9">
                  <c:v>183.31000000000068</c:v>
                </c:pt>
                <c:pt idx="10">
                  <c:v>683.34999999999673</c:v>
                </c:pt>
                <c:pt idx="11">
                  <c:v>68.700000000000188</c:v>
                </c:pt>
              </c:numCache>
            </c:numRef>
          </c:val>
          <c:extLst>
            <c:ext xmlns:c16="http://schemas.microsoft.com/office/drawing/2014/chart" uri="{C3380CC4-5D6E-409C-BE32-E72D297353CC}">
              <c16:uniqueId val="{00000002-CA7F-4A05-91F0-7FB7F28A53EC}"/>
            </c:ext>
          </c:extLst>
        </c:ser>
        <c:dLbls>
          <c:dLblPos val="ctr"/>
          <c:showLegendKey val="0"/>
          <c:showVal val="1"/>
          <c:showCatName val="0"/>
          <c:showSerName val="0"/>
          <c:showPercent val="0"/>
          <c:showBubbleSize val="0"/>
        </c:dLbls>
        <c:gapWidth val="150"/>
        <c:overlap val="100"/>
        <c:axId val="420756464"/>
        <c:axId val="420764784"/>
      </c:barChart>
      <c:catAx>
        <c:axId val="4207564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de-DE" dirty="0"/>
                  <a:t>Game</a:t>
                </a:r>
                <a:r>
                  <a:rPr lang="de-DE" baseline="0" dirty="0"/>
                  <a:t> Genres</a:t>
                </a:r>
                <a:endParaRPr lang="en-GB" dirty="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0764784"/>
        <c:crosses val="autoZero"/>
        <c:auto val="1"/>
        <c:lblAlgn val="ctr"/>
        <c:lblOffset val="100"/>
        <c:noMultiLvlLbl val="0"/>
      </c:catAx>
      <c:valAx>
        <c:axId val="4207647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sz="900" dirty="0"/>
                  <a:t>Proportion</a:t>
                </a:r>
                <a:r>
                  <a:rPr lang="en-GB" sz="900" baseline="0" dirty="0"/>
                  <a:t> of Sales by Game Genre in Percentage</a:t>
                </a:r>
                <a:endParaRPr lang="en-GB" sz="1200"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0756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77F51-CE23-43B0-BCD9-4094705DF9D5}" type="datetimeFigureOut">
              <a:rPr lang="en-GB" smtClean="0"/>
              <a:t>30/11/2021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CA00B-A32D-4FC8-A360-5523098E11F4}" type="slidenum">
              <a:rPr lang="en-GB" smtClean="0"/>
              <a:t>‹#›</a:t>
            </a:fld>
            <a:endParaRPr lang="en-GB" dirty="0"/>
          </a:p>
        </p:txBody>
      </p:sp>
    </p:spTree>
    <p:extLst>
      <p:ext uri="{BB962C8B-B14F-4D97-AF65-F5344CB8AC3E}">
        <p14:creationId xmlns:p14="http://schemas.microsoft.com/office/powerpoint/2010/main" val="1072897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0CA00B-A32D-4FC8-A360-5523098E11F4}" type="slidenum">
              <a:rPr lang="en-GB" smtClean="0"/>
              <a:t>1</a:t>
            </a:fld>
            <a:endParaRPr lang="en-GB" dirty="0"/>
          </a:p>
        </p:txBody>
      </p:sp>
    </p:spTree>
    <p:extLst>
      <p:ext uri="{BB962C8B-B14F-4D97-AF65-F5344CB8AC3E}">
        <p14:creationId xmlns:p14="http://schemas.microsoft.com/office/powerpoint/2010/main" val="150398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53536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09916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6610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8678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196114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11/30/2021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31950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11/30/2021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804563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3750640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320765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237806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829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86304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43390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61739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386641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356671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dirty="0"/>
          </a:p>
        </p:txBody>
      </p:sp>
    </p:spTree>
    <p:extLst>
      <p:ext uri="{BB962C8B-B14F-4D97-AF65-F5344CB8AC3E}">
        <p14:creationId xmlns:p14="http://schemas.microsoft.com/office/powerpoint/2010/main" val="1778326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B8F32D-D8B6-4B9E-9CBF-DCAC30B7B93D}" type="datetimeFigureOut">
              <a:rPr lang="en-US" smtClean="0"/>
              <a:pPr/>
              <a:t>11/30/2021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683152449"/>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urful boardgame">
            <a:extLst>
              <a:ext uri="{FF2B5EF4-FFF2-40B4-BE49-F238E27FC236}">
                <a16:creationId xmlns:a16="http://schemas.microsoft.com/office/drawing/2014/main" id="{FBD66E7E-9BE7-42B8-BB20-54025596C907}"/>
              </a:ext>
            </a:extLst>
          </p:cNvPr>
          <p:cNvPicPr>
            <a:picLocks noChangeAspect="1"/>
          </p:cNvPicPr>
          <p:nvPr/>
        </p:nvPicPr>
        <p:blipFill rotWithShape="1">
          <a:blip r:embed="rId3">
            <a:alphaModFix amt="40000"/>
          </a:blip>
          <a:srcRect r="-1" b="15391"/>
          <a:stretch/>
        </p:blipFill>
        <p:spPr>
          <a:xfrm>
            <a:off x="3068" y="0"/>
            <a:ext cx="12188932" cy="6857990"/>
          </a:xfrm>
          <a:prstGeom prst="rect">
            <a:avLst/>
          </a:prstGeom>
        </p:spPr>
      </p:pic>
      <p:sp>
        <p:nvSpPr>
          <p:cNvPr id="2" name="Title 1">
            <a:extLst>
              <a:ext uri="{FF2B5EF4-FFF2-40B4-BE49-F238E27FC236}">
                <a16:creationId xmlns:a16="http://schemas.microsoft.com/office/drawing/2014/main" id="{34D9C237-5A30-4127-8B5D-97C495D86A50}"/>
              </a:ext>
            </a:extLst>
          </p:cNvPr>
          <p:cNvSpPr>
            <a:spLocks noGrp="1"/>
          </p:cNvSpPr>
          <p:nvPr>
            <p:ph type="ctrTitle"/>
          </p:nvPr>
        </p:nvSpPr>
        <p:spPr>
          <a:xfrm>
            <a:off x="370633" y="1453334"/>
            <a:ext cx="6900839" cy="2736390"/>
          </a:xfrm>
        </p:spPr>
        <p:txBody>
          <a:bodyPr anchor="t">
            <a:normAutofit/>
          </a:bodyPr>
          <a:lstStyle/>
          <a:p>
            <a:r>
              <a:rPr lang="de-DE" sz="8000" b="1" i="1" dirty="0">
                <a:solidFill>
                  <a:srgbClr val="FFFFFF"/>
                </a:solidFill>
                <a:latin typeface="Abadi" panose="020B0604020202020204" pitchFamily="34" charset="0"/>
              </a:rPr>
              <a:t>Game Co</a:t>
            </a:r>
            <a:endParaRPr lang="en-GB" sz="8000" b="1" i="1" dirty="0">
              <a:solidFill>
                <a:srgbClr val="FFFFFF"/>
              </a:solidFill>
              <a:latin typeface="Abadi" panose="020B0604020202020204" pitchFamily="34" charset="0"/>
            </a:endParaRPr>
          </a:p>
        </p:txBody>
      </p:sp>
      <p:sp>
        <p:nvSpPr>
          <p:cNvPr id="3" name="Subtitle 2">
            <a:extLst>
              <a:ext uri="{FF2B5EF4-FFF2-40B4-BE49-F238E27FC236}">
                <a16:creationId xmlns:a16="http://schemas.microsoft.com/office/drawing/2014/main" id="{269AE087-9ED9-481B-B273-3CD4050CD4F3}"/>
              </a:ext>
            </a:extLst>
          </p:cNvPr>
          <p:cNvSpPr>
            <a:spLocks noGrp="1"/>
          </p:cNvSpPr>
          <p:nvPr>
            <p:ph type="subTitle" idx="1"/>
          </p:nvPr>
        </p:nvSpPr>
        <p:spPr>
          <a:xfrm>
            <a:off x="4459855" y="4176155"/>
            <a:ext cx="4986084" cy="1949813"/>
          </a:xfrm>
        </p:spPr>
        <p:txBody>
          <a:bodyPr anchor="b">
            <a:normAutofit/>
          </a:bodyPr>
          <a:lstStyle/>
          <a:p>
            <a:pPr algn="r"/>
            <a:r>
              <a:rPr lang="en-US" dirty="0">
                <a:solidFill>
                  <a:srgbClr val="FFFFFF"/>
                </a:solidFill>
              </a:rPr>
              <a:t>From</a:t>
            </a:r>
            <a:r>
              <a:rPr lang="de-DE" dirty="0">
                <a:solidFill>
                  <a:srgbClr val="FFFFFF"/>
                </a:solidFill>
              </a:rPr>
              <a:t> Gamers </a:t>
            </a:r>
            <a:r>
              <a:rPr lang="en-US" dirty="0">
                <a:solidFill>
                  <a:srgbClr val="FFFFFF"/>
                </a:solidFill>
              </a:rPr>
              <a:t>for</a:t>
            </a:r>
            <a:r>
              <a:rPr lang="de-DE" dirty="0">
                <a:solidFill>
                  <a:srgbClr val="FFFFFF"/>
                </a:solidFill>
              </a:rPr>
              <a:t> Gamers</a:t>
            </a:r>
            <a:endParaRPr lang="en-GB" dirty="0">
              <a:solidFill>
                <a:srgbClr val="FFFFFF"/>
              </a:solidFill>
            </a:endParaRPr>
          </a:p>
        </p:txBody>
      </p:sp>
    </p:spTree>
    <p:extLst>
      <p:ext uri="{BB962C8B-B14F-4D97-AF65-F5344CB8AC3E}">
        <p14:creationId xmlns:p14="http://schemas.microsoft.com/office/powerpoint/2010/main" val="404428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9ED5-CCB4-4297-99B1-3E95185EF743}"/>
              </a:ext>
            </a:extLst>
          </p:cNvPr>
          <p:cNvSpPr>
            <a:spLocks noGrp="1"/>
          </p:cNvSpPr>
          <p:nvPr>
            <p:ph type="title"/>
          </p:nvPr>
        </p:nvSpPr>
        <p:spPr/>
        <p:txBody>
          <a:bodyPr/>
          <a:lstStyle/>
          <a:p>
            <a:r>
              <a:rPr lang="en-US" sz="3200" b="1" i="1" u="sng" dirty="0"/>
              <a:t>Current</a:t>
            </a:r>
            <a:r>
              <a:rPr lang="de-DE" sz="3200" b="1" i="1" u="sng" dirty="0"/>
              <a:t> Understanding:</a:t>
            </a:r>
            <a:endParaRPr lang="en-GB" sz="3200" b="1" i="1" u="sng" dirty="0"/>
          </a:p>
        </p:txBody>
      </p:sp>
      <p:sp>
        <p:nvSpPr>
          <p:cNvPr id="3" name="Content Placeholder 2">
            <a:extLst>
              <a:ext uri="{FF2B5EF4-FFF2-40B4-BE49-F238E27FC236}">
                <a16:creationId xmlns:a16="http://schemas.microsoft.com/office/drawing/2014/main" id="{1C516109-C201-4A30-A9AD-A1C81BA00DC1}"/>
              </a:ext>
            </a:extLst>
          </p:cNvPr>
          <p:cNvSpPr>
            <a:spLocks noGrp="1"/>
          </p:cNvSpPr>
          <p:nvPr>
            <p:ph idx="1"/>
          </p:nvPr>
        </p:nvSpPr>
        <p:spPr>
          <a:xfrm>
            <a:off x="747177" y="1542779"/>
            <a:ext cx="8946541" cy="4195481"/>
          </a:xfrm>
        </p:spPr>
        <p:txBody>
          <a:bodyPr/>
          <a:lstStyle/>
          <a:p>
            <a:r>
              <a:rPr lang="en-US" dirty="0"/>
              <a:t>Currently our Executives assumption is that sales over the different Geographic Regions have stayed the same over time. </a:t>
            </a:r>
          </a:p>
          <a:p>
            <a:endParaRPr lang="en-US" dirty="0"/>
          </a:p>
          <a:p>
            <a:r>
              <a:rPr lang="en-US" dirty="0"/>
              <a:t>In this presentation however we want to show you that this assumption, while understandable, is however not correct.</a:t>
            </a:r>
          </a:p>
          <a:p>
            <a:endParaRPr lang="en-US" dirty="0"/>
          </a:p>
          <a:p>
            <a:r>
              <a:rPr lang="en-US" dirty="0"/>
              <a:t>My Team has created several Visualizations of Sales which will explain this accordingly</a:t>
            </a:r>
          </a:p>
        </p:txBody>
      </p:sp>
    </p:spTree>
    <p:extLst>
      <p:ext uri="{BB962C8B-B14F-4D97-AF65-F5344CB8AC3E}">
        <p14:creationId xmlns:p14="http://schemas.microsoft.com/office/powerpoint/2010/main" val="17359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7344-9DEA-473B-B8ED-F77521BDA3CB}"/>
              </a:ext>
            </a:extLst>
          </p:cNvPr>
          <p:cNvSpPr>
            <a:spLocks noGrp="1"/>
          </p:cNvSpPr>
          <p:nvPr>
            <p:ph type="title"/>
          </p:nvPr>
        </p:nvSpPr>
        <p:spPr>
          <a:xfrm>
            <a:off x="278060" y="202462"/>
            <a:ext cx="9404723" cy="1400530"/>
          </a:xfrm>
        </p:spPr>
        <p:txBody>
          <a:bodyPr/>
          <a:lstStyle/>
          <a:p>
            <a:r>
              <a:rPr lang="en-US" b="1" i="1" dirty="0"/>
              <a:t>Global Sales of Games since the Year 2000</a:t>
            </a:r>
          </a:p>
        </p:txBody>
      </p:sp>
      <p:graphicFrame>
        <p:nvGraphicFramePr>
          <p:cNvPr id="4" name="Content Placeholder 3">
            <a:extLst>
              <a:ext uri="{FF2B5EF4-FFF2-40B4-BE49-F238E27FC236}">
                <a16:creationId xmlns:a16="http://schemas.microsoft.com/office/drawing/2014/main" id="{BFB75CA2-B5A2-4E2E-A1EC-BC62C08BDD89}"/>
              </a:ext>
            </a:extLst>
          </p:cNvPr>
          <p:cNvGraphicFramePr>
            <a:graphicFrameLocks noGrp="1"/>
          </p:cNvGraphicFramePr>
          <p:nvPr>
            <p:ph idx="1"/>
            <p:extLst>
              <p:ext uri="{D42A27DB-BD31-4B8C-83A1-F6EECF244321}">
                <p14:modId xmlns:p14="http://schemas.microsoft.com/office/powerpoint/2010/main" val="2679741209"/>
              </p:ext>
            </p:extLst>
          </p:nvPr>
        </p:nvGraphicFramePr>
        <p:xfrm>
          <a:off x="278060" y="1853248"/>
          <a:ext cx="7587555" cy="433892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25844AC-E2F7-4FE0-8333-7C1B357A3A23}"/>
              </a:ext>
            </a:extLst>
          </p:cNvPr>
          <p:cNvSpPr txBox="1"/>
          <p:nvPr/>
        </p:nvSpPr>
        <p:spPr>
          <a:xfrm>
            <a:off x="7914921" y="1853248"/>
            <a:ext cx="3699769" cy="4247317"/>
          </a:xfrm>
          <a:prstGeom prst="rect">
            <a:avLst/>
          </a:prstGeom>
          <a:noFill/>
        </p:spPr>
        <p:txBody>
          <a:bodyPr wrap="square">
            <a:spAutoFit/>
          </a:bodyPr>
          <a:lstStyle/>
          <a:p>
            <a:r>
              <a:rPr lang="en-US" dirty="0"/>
              <a:t>It is clearly visible that Sales since they have been on an all time high in 2008 and 2009 constantly have dropped from roughly </a:t>
            </a:r>
            <a:r>
              <a:rPr lang="en-US" dirty="0">
                <a:solidFill>
                  <a:schemeClr val="bg1"/>
                </a:solidFill>
                <a:highlight>
                  <a:srgbClr val="00FF00"/>
                </a:highlight>
              </a:rPr>
              <a:t>680</a:t>
            </a:r>
            <a:r>
              <a:rPr lang="en-US" dirty="0"/>
              <a:t> million Units sold  to currently </a:t>
            </a:r>
            <a:r>
              <a:rPr lang="en-US" dirty="0">
                <a:solidFill>
                  <a:schemeClr val="bg1"/>
                </a:solidFill>
                <a:highlight>
                  <a:srgbClr val="00FF00"/>
                </a:highlight>
              </a:rPr>
              <a:t>70</a:t>
            </a:r>
            <a:r>
              <a:rPr lang="en-US" dirty="0">
                <a:highlight>
                  <a:srgbClr val="00FF00"/>
                </a:highlight>
              </a:rPr>
              <a:t> </a:t>
            </a:r>
            <a:r>
              <a:rPr lang="en-US" dirty="0"/>
              <a:t>million. </a:t>
            </a:r>
          </a:p>
          <a:p>
            <a:endParaRPr lang="en-US" dirty="0"/>
          </a:p>
          <a:p>
            <a:r>
              <a:rPr lang="en-US" dirty="0"/>
              <a:t>It shows that this should be addressed to avoid problems in the future as we don't know yet what will influence the gaming Market in the future. An adjustment in Marketing Budget should be considered at this point.</a:t>
            </a:r>
          </a:p>
        </p:txBody>
      </p:sp>
    </p:spTree>
    <p:extLst>
      <p:ext uri="{BB962C8B-B14F-4D97-AF65-F5344CB8AC3E}">
        <p14:creationId xmlns:p14="http://schemas.microsoft.com/office/powerpoint/2010/main" val="246376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9570-5931-4EAD-8B4F-478CCCE8CF1C}"/>
              </a:ext>
            </a:extLst>
          </p:cNvPr>
          <p:cNvSpPr>
            <a:spLocks noGrp="1"/>
          </p:cNvSpPr>
          <p:nvPr>
            <p:ph type="title"/>
          </p:nvPr>
        </p:nvSpPr>
        <p:spPr/>
        <p:txBody>
          <a:bodyPr/>
          <a:lstStyle/>
          <a:p>
            <a:r>
              <a:rPr lang="en-US" b="1" i="1" u="sng" dirty="0"/>
              <a:t>Proportion of Game Sales</a:t>
            </a:r>
          </a:p>
        </p:txBody>
      </p:sp>
      <p:sp>
        <p:nvSpPr>
          <p:cNvPr id="3" name="Content Placeholder 2">
            <a:extLst>
              <a:ext uri="{FF2B5EF4-FFF2-40B4-BE49-F238E27FC236}">
                <a16:creationId xmlns:a16="http://schemas.microsoft.com/office/drawing/2014/main" id="{18CD54E6-DF1E-4E0F-9B1E-A5A6536917A0}"/>
              </a:ext>
            </a:extLst>
          </p:cNvPr>
          <p:cNvSpPr>
            <a:spLocks noGrp="1"/>
          </p:cNvSpPr>
          <p:nvPr>
            <p:ph idx="1"/>
          </p:nvPr>
        </p:nvSpPr>
        <p:spPr>
          <a:xfrm>
            <a:off x="1282210" y="1567143"/>
            <a:ext cx="8946541" cy="4195481"/>
          </a:xfrm>
        </p:spPr>
        <p:txBody>
          <a:bodyPr/>
          <a:lstStyle/>
          <a:p>
            <a:r>
              <a:rPr lang="en-US" dirty="0"/>
              <a:t>For a better understanding where and why marketing should be shifted please have a look on this Proportion Sales by Genre</a:t>
            </a:r>
          </a:p>
          <a:p>
            <a:pPr marL="0" indent="0">
              <a:buNone/>
            </a:pPr>
            <a:endParaRPr lang="en-US" dirty="0"/>
          </a:p>
        </p:txBody>
      </p:sp>
      <p:graphicFrame>
        <p:nvGraphicFramePr>
          <p:cNvPr id="5" name="Chart 4">
            <a:extLst>
              <a:ext uri="{FF2B5EF4-FFF2-40B4-BE49-F238E27FC236}">
                <a16:creationId xmlns:a16="http://schemas.microsoft.com/office/drawing/2014/main" id="{A26D0FCE-DDAA-49CE-916D-3570876E3F11}"/>
              </a:ext>
            </a:extLst>
          </p:cNvPr>
          <p:cNvGraphicFramePr>
            <a:graphicFrameLocks/>
          </p:cNvGraphicFramePr>
          <p:nvPr>
            <p:extLst>
              <p:ext uri="{D42A27DB-BD31-4B8C-83A1-F6EECF244321}">
                <p14:modId xmlns:p14="http://schemas.microsoft.com/office/powerpoint/2010/main" val="2763748597"/>
              </p:ext>
            </p:extLst>
          </p:nvPr>
        </p:nvGraphicFramePr>
        <p:xfrm>
          <a:off x="781048" y="2719107"/>
          <a:ext cx="9948863" cy="36861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707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EED6-D8DF-4564-9EAA-5085FF347045}"/>
              </a:ext>
            </a:extLst>
          </p:cNvPr>
          <p:cNvSpPr>
            <a:spLocks noGrp="1"/>
          </p:cNvSpPr>
          <p:nvPr>
            <p:ph type="title"/>
          </p:nvPr>
        </p:nvSpPr>
        <p:spPr/>
        <p:txBody>
          <a:bodyPr/>
          <a:lstStyle/>
          <a:p>
            <a:r>
              <a:rPr lang="en-US" b="1" i="1" u="sng" dirty="0"/>
              <a:t>Actual Current Expectation </a:t>
            </a:r>
          </a:p>
        </p:txBody>
      </p:sp>
      <p:sp>
        <p:nvSpPr>
          <p:cNvPr id="3" name="Content Placeholder 2">
            <a:extLst>
              <a:ext uri="{FF2B5EF4-FFF2-40B4-BE49-F238E27FC236}">
                <a16:creationId xmlns:a16="http://schemas.microsoft.com/office/drawing/2014/main" id="{5056B706-3E48-41D9-8924-FF584C89AF02}"/>
              </a:ext>
            </a:extLst>
          </p:cNvPr>
          <p:cNvSpPr>
            <a:spLocks noGrp="1"/>
          </p:cNvSpPr>
          <p:nvPr>
            <p:ph idx="1"/>
          </p:nvPr>
        </p:nvSpPr>
        <p:spPr/>
        <p:txBody>
          <a:bodyPr/>
          <a:lstStyle/>
          <a:p>
            <a:r>
              <a:rPr lang="en-US" dirty="0"/>
              <a:t>So as you have seen before the expected Sales did not stayed the same and in fact declined. </a:t>
            </a:r>
          </a:p>
          <a:p>
            <a:r>
              <a:rPr lang="en-US" dirty="0"/>
              <a:t>While at the beginning NA-Sales always , and still are, pretty high compared to the other Regions, since 2014 it is clearly visible that EU and even JP are closing up on NA Sales. </a:t>
            </a:r>
          </a:p>
          <a:p>
            <a:pPr marL="0" indent="0">
              <a:buNone/>
            </a:pPr>
            <a:endParaRPr lang="en-US" dirty="0"/>
          </a:p>
          <a:p>
            <a:pPr marL="0" indent="0">
              <a:buNone/>
            </a:pPr>
            <a:r>
              <a:rPr lang="en-US" dirty="0"/>
              <a:t>     </a:t>
            </a:r>
            <a:r>
              <a:rPr lang="en-US" sz="2800" b="1" i="1" u="sng" dirty="0"/>
              <a:t>We should ask ourself : </a:t>
            </a:r>
          </a:p>
          <a:p>
            <a:r>
              <a:rPr lang="en-US" dirty="0"/>
              <a:t>Why is that the case ? </a:t>
            </a:r>
          </a:p>
          <a:p>
            <a:r>
              <a:rPr lang="en-US" dirty="0"/>
              <a:t>What can we do to challenge this ? </a:t>
            </a:r>
          </a:p>
          <a:p>
            <a:r>
              <a:rPr lang="en-US" dirty="0"/>
              <a:t>How can we improve overall Sales ? </a:t>
            </a:r>
          </a:p>
        </p:txBody>
      </p:sp>
    </p:spTree>
    <p:extLst>
      <p:ext uri="{BB962C8B-B14F-4D97-AF65-F5344CB8AC3E}">
        <p14:creationId xmlns:p14="http://schemas.microsoft.com/office/powerpoint/2010/main" val="47976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BF19-38DE-4C9A-A985-5EB27528AFEC}"/>
              </a:ext>
            </a:extLst>
          </p:cNvPr>
          <p:cNvSpPr>
            <a:spLocks noGrp="1"/>
          </p:cNvSpPr>
          <p:nvPr>
            <p:ph type="title"/>
          </p:nvPr>
        </p:nvSpPr>
        <p:spPr>
          <a:xfrm>
            <a:off x="656948" y="497150"/>
            <a:ext cx="9393886" cy="1356098"/>
          </a:xfrm>
        </p:spPr>
        <p:txBody>
          <a:bodyPr/>
          <a:lstStyle/>
          <a:p>
            <a:r>
              <a:rPr lang="en-US" b="1" i="1" u="sng" dirty="0"/>
              <a:t>Recommended Actions </a:t>
            </a:r>
          </a:p>
        </p:txBody>
      </p:sp>
      <p:sp>
        <p:nvSpPr>
          <p:cNvPr id="3" name="Content Placeholder 2">
            <a:extLst>
              <a:ext uri="{FF2B5EF4-FFF2-40B4-BE49-F238E27FC236}">
                <a16:creationId xmlns:a16="http://schemas.microsoft.com/office/drawing/2014/main" id="{5349B685-E990-4A99-9270-477EA16988EC}"/>
              </a:ext>
            </a:extLst>
          </p:cNvPr>
          <p:cNvSpPr>
            <a:spLocks noGrp="1"/>
          </p:cNvSpPr>
          <p:nvPr>
            <p:ph idx="1"/>
          </p:nvPr>
        </p:nvSpPr>
        <p:spPr>
          <a:xfrm>
            <a:off x="1104293" y="2052918"/>
            <a:ext cx="8946541" cy="4195481"/>
          </a:xfrm>
        </p:spPr>
        <p:txBody>
          <a:bodyPr/>
          <a:lstStyle/>
          <a:p>
            <a:r>
              <a:rPr lang="en-US" dirty="0"/>
              <a:t>Marketing should be focused on Shooter/Action and Sports Games for North America and Europe as these tend to have a high potential for sales and Revenue.</a:t>
            </a:r>
          </a:p>
          <a:p>
            <a:endParaRPr lang="en-US" dirty="0"/>
          </a:p>
          <a:p>
            <a:r>
              <a:rPr lang="en-US" dirty="0"/>
              <a:t>Marketing should be shifted towards the Asian Region for Adventure Games as these sold there with a very high Proportion.</a:t>
            </a:r>
          </a:p>
        </p:txBody>
      </p:sp>
    </p:spTree>
    <p:extLst>
      <p:ext uri="{BB962C8B-B14F-4D97-AF65-F5344CB8AC3E}">
        <p14:creationId xmlns:p14="http://schemas.microsoft.com/office/powerpoint/2010/main" val="115278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E05D-DBDE-49FA-AE20-E87436B2ADDA}"/>
              </a:ext>
            </a:extLst>
          </p:cNvPr>
          <p:cNvSpPr>
            <a:spLocks noGrp="1"/>
          </p:cNvSpPr>
          <p:nvPr>
            <p:ph type="title"/>
          </p:nvPr>
        </p:nvSpPr>
        <p:spPr/>
        <p:txBody>
          <a:bodyPr/>
          <a:lstStyle/>
          <a:p>
            <a:r>
              <a:rPr lang="en-US" dirty="0"/>
              <a:t>Thank you for your audience! </a:t>
            </a:r>
          </a:p>
        </p:txBody>
      </p:sp>
      <p:sp>
        <p:nvSpPr>
          <p:cNvPr id="3" name="Content Placeholder 2">
            <a:extLst>
              <a:ext uri="{FF2B5EF4-FFF2-40B4-BE49-F238E27FC236}">
                <a16:creationId xmlns:a16="http://schemas.microsoft.com/office/drawing/2014/main" id="{C228A42F-0C80-4EE3-AA10-693248847E30}"/>
              </a:ext>
            </a:extLst>
          </p:cNvPr>
          <p:cNvSpPr>
            <a:spLocks noGrp="1"/>
          </p:cNvSpPr>
          <p:nvPr>
            <p:ph idx="1"/>
          </p:nvPr>
        </p:nvSpPr>
        <p:spPr/>
        <p:txBody>
          <a:bodyPr>
            <a:normAutofit/>
          </a:bodyPr>
          <a:lstStyle/>
          <a:p>
            <a:r>
              <a:rPr lang="en-US" sz="5400" dirty="0"/>
              <a:t>Questions ?</a:t>
            </a:r>
          </a:p>
          <a:p>
            <a:endParaRPr lang="en-US" sz="5400" dirty="0"/>
          </a:p>
          <a:p>
            <a:endParaRPr lang="en-US" sz="5400" dirty="0"/>
          </a:p>
          <a:p>
            <a:pPr marL="0" indent="0">
              <a:buNone/>
            </a:pPr>
            <a:r>
              <a:rPr lang="en-US" sz="4000" b="1" i="1" dirty="0"/>
              <a:t>From Gamers for Gamers! </a:t>
            </a:r>
          </a:p>
        </p:txBody>
      </p:sp>
    </p:spTree>
    <p:extLst>
      <p:ext uri="{BB962C8B-B14F-4D97-AF65-F5344CB8AC3E}">
        <p14:creationId xmlns:p14="http://schemas.microsoft.com/office/powerpoint/2010/main" val="1267209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357</Words>
  <Application>Microsoft Office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Abadi</vt:lpstr>
      <vt:lpstr>Arial</vt:lpstr>
      <vt:lpstr>Calibri</vt:lpstr>
      <vt:lpstr>Century Gothic</vt:lpstr>
      <vt:lpstr>Wingdings 3</vt:lpstr>
      <vt:lpstr>Ion</vt:lpstr>
      <vt:lpstr>Game Co</vt:lpstr>
      <vt:lpstr>Current Understanding:</vt:lpstr>
      <vt:lpstr>Global Sales of Games since the Year 2000</vt:lpstr>
      <vt:lpstr>Proportion of Game Sales</vt:lpstr>
      <vt:lpstr>Actual Current Expectation </vt:lpstr>
      <vt:lpstr>Recommended Actions </vt:lpstr>
      <vt:lpstr>Thank you for your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Co</dc:title>
  <dc:creator>Stefan Rieß</dc:creator>
  <cp:lastModifiedBy>Stefan Rieß</cp:lastModifiedBy>
  <cp:revision>7</cp:revision>
  <dcterms:created xsi:type="dcterms:W3CDTF">2021-11-25T10:03:33Z</dcterms:created>
  <dcterms:modified xsi:type="dcterms:W3CDTF">2021-11-30T10:45:38Z</dcterms:modified>
</cp:coreProperties>
</file>