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260" r:id="rId3"/>
    <p:sldId id="259" r:id="rId4"/>
    <p:sldId id="272" r:id="rId5"/>
    <p:sldId id="268" r:id="rId6"/>
    <p:sldId id="273" r:id="rId7"/>
    <p:sldId id="274" r:id="rId8"/>
    <p:sldId id="275" r:id="rId9"/>
    <p:sldId id="300" r:id="rId10"/>
    <p:sldId id="266" r:id="rId11"/>
    <p:sldId id="301" r:id="rId12"/>
    <p:sldId id="299" r:id="rId13"/>
    <p:sldId id="271" r:id="rId14"/>
    <p:sldId id="270" r:id="rId15"/>
    <p:sldId id="276" r:id="rId16"/>
    <p:sldId id="278" r:id="rId17"/>
    <p:sldId id="277" r:id="rId18"/>
    <p:sldId id="279" r:id="rId19"/>
    <p:sldId id="280" r:id="rId20"/>
    <p:sldId id="281" r:id="rId21"/>
    <p:sldId id="282" r:id="rId22"/>
    <p:sldId id="283" r:id="rId23"/>
    <p:sldId id="285" r:id="rId24"/>
    <p:sldId id="284" r:id="rId25"/>
    <p:sldId id="286" r:id="rId26"/>
    <p:sldId id="287" r:id="rId27"/>
    <p:sldId id="288" r:id="rId28"/>
    <p:sldId id="289" r:id="rId29"/>
    <p:sldId id="290" r:id="rId30"/>
    <p:sldId id="292" r:id="rId31"/>
    <p:sldId id="291" r:id="rId32"/>
    <p:sldId id="293" r:id="rId33"/>
    <p:sldId id="294" r:id="rId34"/>
    <p:sldId id="295" r:id="rId35"/>
    <p:sldId id="296" r:id="rId36"/>
    <p:sldId id="297" r:id="rId37"/>
    <p:sldId id="298" r:id="rId38"/>
    <p:sldId id="26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FFFF"/>
    <a:srgbClr val="FF0000"/>
    <a:srgbClr val="00B050"/>
    <a:srgbClr val="B7D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4" autoAdjust="0"/>
    <p:restoredTop sz="94655" autoAdjust="0"/>
  </p:normalViewPr>
  <p:slideViewPr>
    <p:cSldViewPr>
      <p:cViewPr varScale="1">
        <p:scale>
          <a:sx n="101" d="100"/>
          <a:sy n="101" d="100"/>
        </p:scale>
        <p:origin x="-928" y="-112"/>
      </p:cViewPr>
      <p:guideLst>
        <p:guide orient="horz" pos="39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CD4D1-DF9B-4FB4-BE49-6F025CB3A94C}" type="datetimeFigureOut">
              <a:rPr lang="en-GB" smtClean="0"/>
              <a:pPr/>
              <a:t>22/09/2015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01641-313D-44C0-8DEA-E28D859F115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03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09600"/>
            <a:ext cx="8610600" cy="3047999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CS1022 </a:t>
            </a:r>
            <a:br>
              <a:rPr kumimoji="0" lang="en-GB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GB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Computer Programming &amp; Principles</a:t>
            </a:r>
            <a:endParaRPr kumimoji="0" lang="en-GB" sz="6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4800" b="1" dirty="0" smtClean="0">
                <a:solidFill>
                  <a:srgbClr val="0070C0"/>
                </a:solidFill>
              </a:rPr>
              <a:t>Lecture X.Y</a:t>
            </a:r>
          </a:p>
          <a:p>
            <a:r>
              <a:rPr lang="en-GB" sz="4800" b="1" dirty="0" smtClean="0">
                <a:solidFill>
                  <a:srgbClr val="0070C0"/>
                </a:solidFill>
              </a:rPr>
              <a:t>Topic</a:t>
            </a:r>
            <a:endParaRPr lang="en-GB" sz="4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Name of slide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715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8"/>
          <p:cNvSpPr>
            <a:spLocks noGrp="1"/>
          </p:cNvSpPr>
          <p:nvPr userDrawn="1">
            <p:ph type="sldNum" sz="quarter" idx="12"/>
          </p:nvPr>
        </p:nvSpPr>
        <p:spPr>
          <a:xfrm>
            <a:off x="8686800" y="6553200"/>
            <a:ext cx="457200" cy="304801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z="1400" b="1" smtClean="0"/>
              <a:pPr/>
              <a:t>‹#›</a:t>
            </a:fld>
            <a:endParaRPr lang="en-US" sz="1400" b="1" dirty="0"/>
          </a:p>
        </p:txBody>
      </p:sp>
      <p:sp>
        <p:nvSpPr>
          <p:cNvPr id="9" name="Footer Placeholder 9"/>
          <p:cNvSpPr>
            <a:spLocks noGrp="1"/>
          </p:cNvSpPr>
          <p:nvPr userDrawn="1">
            <p:ph type="ftr" sz="quarter" idx="11"/>
          </p:nvPr>
        </p:nvSpPr>
        <p:spPr>
          <a:xfrm>
            <a:off x="0" y="6553200"/>
            <a:ext cx="838200" cy="304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b="1" dirty="0" smtClean="0"/>
              <a:t>CS1022</a:t>
            </a:r>
            <a:endParaRPr lang="en-US" sz="1600" b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8200"/>
            <a:ext cx="4495800" cy="5715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838200"/>
            <a:ext cx="4648200" cy="5715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Name of slide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Slide Number Placeholder 8"/>
          <p:cNvSpPr>
            <a:spLocks noGrp="1"/>
          </p:cNvSpPr>
          <p:nvPr userDrawn="1">
            <p:ph type="sldNum" sz="quarter" idx="12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z="1400" b="1" smtClean="0"/>
              <a:pPr/>
              <a:t>‹#›</a:t>
            </a:fld>
            <a:endParaRPr lang="en-US" sz="1400" b="1" dirty="0"/>
          </a:p>
        </p:txBody>
      </p:sp>
      <p:sp>
        <p:nvSpPr>
          <p:cNvPr id="10" name="Footer Placeholder 9"/>
          <p:cNvSpPr>
            <a:spLocks noGrp="1"/>
          </p:cNvSpPr>
          <p:nvPr userDrawn="1">
            <p:ph type="ftr" sz="quarter" idx="11"/>
          </p:nvPr>
        </p:nvSpPr>
        <p:spPr>
          <a:xfrm>
            <a:off x="0" y="6553200"/>
            <a:ext cx="838200" cy="304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b="1" dirty="0" smtClean="0"/>
              <a:t>CS1022</a:t>
            </a:r>
            <a:endParaRPr lang="en-US" sz="1600" b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Algorith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990600"/>
            <a:ext cx="8839200" cy="2743200"/>
          </a:xfrm>
        </p:spPr>
        <p:txBody>
          <a:bodyPr>
            <a:noAutofit/>
          </a:bodyPr>
          <a:lstStyle/>
          <a:p>
            <a:r>
              <a:rPr lang="en-GB" sz="4800" b="1" dirty="0" smtClean="0"/>
              <a:t>CS1022</a:t>
            </a:r>
            <a:r>
              <a:rPr lang="en-GB" sz="6600" b="1" dirty="0" smtClean="0"/>
              <a:t> </a:t>
            </a:r>
            <a:br>
              <a:rPr lang="en-GB" sz="6600" b="1" dirty="0" smtClean="0"/>
            </a:br>
            <a:r>
              <a:rPr lang="en-GB" sz="4800" b="1" dirty="0" smtClean="0"/>
              <a:t>Computer Programming &amp; Principles</a:t>
            </a:r>
            <a:endParaRPr lang="en-GB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191000"/>
            <a:ext cx="7162800" cy="1676400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0070C0"/>
                </a:solidFill>
              </a:rPr>
              <a:t>Lecture </a:t>
            </a:r>
            <a:r>
              <a:rPr lang="en-GB" sz="4800" b="1" dirty="0" smtClean="0">
                <a:solidFill>
                  <a:srgbClr val="0070C0"/>
                </a:solidFill>
              </a:rPr>
              <a:t>2.1</a:t>
            </a:r>
            <a:endParaRPr lang="en-GB" sz="4800" b="1" dirty="0" smtClean="0">
              <a:solidFill>
                <a:srgbClr val="0070C0"/>
              </a:solidFill>
            </a:endParaRPr>
          </a:p>
          <a:p>
            <a:r>
              <a:rPr lang="en-GB" sz="4800" b="1" dirty="0" smtClean="0">
                <a:solidFill>
                  <a:srgbClr val="0070C0"/>
                </a:solidFill>
              </a:rPr>
              <a:t>Introduction to Algorithms</a:t>
            </a:r>
            <a:endParaRPr lang="en-GB" sz="4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GB" b="1" dirty="0" err="1" smtClean="0"/>
              <a:t>Properites</a:t>
            </a:r>
            <a:r>
              <a:rPr lang="en-GB" b="1" dirty="0" smtClean="0"/>
              <a:t> of </a:t>
            </a:r>
            <a:r>
              <a:rPr lang="en-GB" b="1" dirty="0" smtClean="0"/>
              <a:t>algorithms</a:t>
            </a:r>
            <a:r>
              <a:rPr lang="en-GB" b="1" dirty="0" smtClean="0"/>
              <a:t>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sz="2800" dirty="0" smtClean="0"/>
              <a:t>Each </a:t>
            </a:r>
            <a:r>
              <a:rPr lang="en-GB" sz="2800" dirty="0"/>
              <a:t>step of an algorithm must be clearly defined</a:t>
            </a:r>
          </a:p>
          <a:p>
            <a:pPr>
              <a:buClr>
                <a:schemeClr val="tx1"/>
              </a:buClr>
            </a:pPr>
            <a:r>
              <a:rPr lang="en-GB" sz="2800" dirty="0"/>
              <a:t>The algorithm must use finite resources (time and memory) efficiently (optimality).</a:t>
            </a:r>
          </a:p>
          <a:p>
            <a:pPr>
              <a:buClr>
                <a:schemeClr val="tx1"/>
              </a:buClr>
            </a:pPr>
            <a:r>
              <a:rPr lang="en-GB" sz="2800" dirty="0"/>
              <a:t>Solve a problem (correctness)</a:t>
            </a:r>
          </a:p>
          <a:p>
            <a:endParaRPr lang="en-GB" sz="2800" dirty="0" smtClean="0"/>
          </a:p>
          <a:p>
            <a:endParaRPr lang="en-GB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39200" y="6553201"/>
            <a:ext cx="3048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10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GB" b="1" dirty="0" smtClean="0"/>
              <a:t>Why should you care about algorithms?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/>
          <a:lstStyle/>
          <a:p>
            <a:r>
              <a:rPr lang="en-GB" sz="2800" dirty="0" smtClean="0"/>
              <a:t>Many problems have classic solutions</a:t>
            </a:r>
          </a:p>
          <a:p>
            <a:pPr lvl="1"/>
            <a:r>
              <a:rPr lang="en-GB" dirty="0" smtClean="0"/>
              <a:t>Shortest route between two locations</a:t>
            </a:r>
          </a:p>
          <a:p>
            <a:pPr lvl="1"/>
            <a:r>
              <a:rPr lang="en-GB" dirty="0" smtClean="0"/>
              <a:t>How to organise (sort) records according to their date</a:t>
            </a:r>
          </a:p>
          <a:p>
            <a:pPr lvl="1"/>
            <a:r>
              <a:rPr lang="en-GB" dirty="0" smtClean="0"/>
              <a:t>Find the best combination of flight/</a:t>
            </a:r>
            <a:r>
              <a:rPr lang="en-GB" dirty="0" smtClean="0"/>
              <a:t>hotel</a:t>
            </a:r>
          </a:p>
          <a:p>
            <a:pPr lvl="1"/>
            <a:r>
              <a:rPr lang="en-GB" dirty="0" smtClean="0"/>
              <a:t>Sorting</a:t>
            </a:r>
            <a:endParaRPr lang="en-GB" dirty="0" smtClean="0"/>
          </a:p>
          <a:p>
            <a:r>
              <a:rPr lang="en-GB" sz="2800" dirty="0" smtClean="0"/>
              <a:t>Classic solutions are represented as algorithms</a:t>
            </a:r>
          </a:p>
          <a:p>
            <a:pPr lvl="1"/>
            <a:r>
              <a:rPr lang="en-GB" dirty="0" smtClean="0"/>
              <a:t>Sometimes as a program too</a:t>
            </a:r>
          </a:p>
          <a:p>
            <a:r>
              <a:rPr lang="en-GB" sz="2800" dirty="0" smtClean="0"/>
              <a:t>You should care because</a:t>
            </a:r>
          </a:p>
          <a:p>
            <a:pPr lvl="1"/>
            <a:r>
              <a:rPr lang="en-GB" dirty="0"/>
              <a:t>R</a:t>
            </a:r>
            <a:r>
              <a:rPr lang="en-GB" dirty="0" smtClean="0"/>
              <a:t>e</a:t>
            </a:r>
            <a:r>
              <a:rPr lang="en-GB" dirty="0" smtClean="0"/>
              <a:t>-use </a:t>
            </a:r>
            <a:r>
              <a:rPr lang="en-GB" dirty="0" smtClean="0"/>
              <a:t>and create them</a:t>
            </a:r>
            <a:endParaRPr lang="en-GB" dirty="0" smtClean="0"/>
          </a:p>
          <a:p>
            <a:pPr lvl="1"/>
            <a:r>
              <a:rPr lang="en-GB" dirty="0" smtClean="0"/>
              <a:t>Describe program</a:t>
            </a:r>
          </a:p>
          <a:p>
            <a:pPr lvl="1"/>
            <a:r>
              <a:rPr lang="en-GB" dirty="0" smtClean="0"/>
              <a:t>Evaluate correctness and optimality</a:t>
            </a:r>
            <a:endParaRPr lang="en-GB" dirty="0" smtClean="0"/>
          </a:p>
          <a:p>
            <a:endParaRPr lang="en-GB" sz="2800" dirty="0" smtClean="0"/>
          </a:p>
          <a:p>
            <a:endParaRPr lang="en-GB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39200" y="6553201"/>
            <a:ext cx="3048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11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473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GB" b="1" dirty="0" smtClean="0"/>
              <a:t>Why should you care about algorithms?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/>
          <a:lstStyle/>
          <a:p>
            <a:r>
              <a:rPr lang="en-GB" dirty="0" smtClean="0"/>
              <a:t>Job market requires “soft skills”</a:t>
            </a:r>
          </a:p>
          <a:p>
            <a:pPr lvl="1"/>
            <a:r>
              <a:rPr lang="en-GB" dirty="0" smtClean="0"/>
              <a:t>Team work</a:t>
            </a:r>
          </a:p>
          <a:p>
            <a:pPr lvl="1"/>
            <a:r>
              <a:rPr lang="en-GB" dirty="0" smtClean="0"/>
              <a:t>Time-management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</a:pPr>
            <a:r>
              <a:rPr lang="en-GB" b="1" dirty="0" smtClean="0">
                <a:solidFill>
                  <a:srgbClr val="0070C0"/>
                </a:solidFill>
              </a:rPr>
              <a:t>Communication</a:t>
            </a:r>
          </a:p>
          <a:p>
            <a:r>
              <a:rPr lang="en-GB" dirty="0" smtClean="0"/>
              <a:t>Being able to understand and write algorithms is key to communication of ideas in computing</a:t>
            </a:r>
          </a:p>
          <a:p>
            <a:pPr lvl="1"/>
            <a:r>
              <a:rPr lang="en-GB" dirty="0"/>
              <a:t>C</a:t>
            </a:r>
            <a:r>
              <a:rPr lang="en-GB" dirty="0" smtClean="0"/>
              <a:t>ode is often </a:t>
            </a:r>
            <a:r>
              <a:rPr lang="en-GB" dirty="0" smtClean="0"/>
              <a:t>too verbose and detailed</a:t>
            </a:r>
          </a:p>
          <a:p>
            <a:pPr lvl="1"/>
            <a:r>
              <a:rPr lang="en-GB" dirty="0" smtClean="0"/>
              <a:t>Diagrams may hide complexity</a:t>
            </a:r>
          </a:p>
          <a:p>
            <a:pPr lvl="1"/>
            <a:r>
              <a:rPr lang="en-GB" dirty="0" smtClean="0"/>
              <a:t>English (or other languages) are vague or ambiguous</a:t>
            </a:r>
          </a:p>
          <a:p>
            <a:r>
              <a:rPr lang="en-GB" dirty="0" smtClean="0"/>
              <a:t>Pseudo-code (as we’ll see) is an important tool</a:t>
            </a:r>
          </a:p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39200" y="6553201"/>
            <a:ext cx="3048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12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GB" b="1" dirty="0" smtClean="0"/>
              <a:t>Representing algorithms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/>
          <a:lstStyle/>
          <a:p>
            <a:r>
              <a:rPr lang="en-GB" dirty="0" smtClean="0"/>
              <a:t>Various ways to represent algorithms</a:t>
            </a:r>
          </a:p>
          <a:p>
            <a:r>
              <a:rPr lang="en-GB" dirty="0" smtClean="0"/>
              <a:t>We will look at “pseudo-code”</a:t>
            </a:r>
          </a:p>
          <a:p>
            <a:pPr lvl="1"/>
            <a:r>
              <a:rPr lang="en-GB" dirty="0" smtClean="0"/>
              <a:t>Sometimes we will also make use of </a:t>
            </a:r>
            <a:r>
              <a:rPr lang="en-GB" b="1" dirty="0" smtClean="0">
                <a:solidFill>
                  <a:srgbClr val="0070C0"/>
                </a:solidFill>
              </a:rPr>
              <a:t>flowcharts</a:t>
            </a:r>
          </a:p>
          <a:p>
            <a:r>
              <a:rPr lang="en-GB" dirty="0" smtClean="0"/>
              <a:t>Algorithms are made up of</a:t>
            </a:r>
          </a:p>
          <a:p>
            <a:pPr lvl="1"/>
            <a:r>
              <a:rPr lang="en-GB" dirty="0" smtClean="0"/>
              <a:t>Basic operations</a:t>
            </a:r>
          </a:p>
          <a:p>
            <a:pPr lvl="1"/>
            <a:r>
              <a:rPr lang="en-GB" dirty="0" smtClean="0"/>
              <a:t>Statements to control its “execution”</a:t>
            </a:r>
          </a:p>
          <a:p>
            <a:r>
              <a:rPr lang="en-GB" dirty="0" smtClean="0"/>
              <a:t>Algorithms use </a:t>
            </a:r>
            <a:r>
              <a:rPr lang="en-GB" b="1" dirty="0" smtClean="0">
                <a:solidFill>
                  <a:srgbClr val="0070C0"/>
                </a:solidFill>
              </a:rPr>
              <a:t>variables</a:t>
            </a:r>
            <a:r>
              <a:rPr lang="en-GB" dirty="0" smtClean="0"/>
              <a:t> to</a:t>
            </a:r>
          </a:p>
          <a:p>
            <a:pPr lvl="1"/>
            <a:r>
              <a:rPr lang="en-GB" dirty="0" smtClean="0"/>
              <a:t>Input and output values </a:t>
            </a:r>
          </a:p>
          <a:p>
            <a:pPr lvl="1"/>
            <a:r>
              <a:rPr lang="en-GB" dirty="0" smtClean="0"/>
              <a:t>Compute and store values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13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GB" b="1" dirty="0" smtClean="0"/>
              <a:t>Representing algorithms: pseudo-code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/>
          <a:lstStyle/>
          <a:p>
            <a:r>
              <a:rPr lang="en-GB" dirty="0" smtClean="0"/>
              <a:t>Pseudo-code:</a:t>
            </a:r>
          </a:p>
          <a:p>
            <a:pPr lvl="1"/>
            <a:r>
              <a:rPr lang="en-GB" dirty="0" smtClean="0"/>
              <a:t>“Almost” code, but not quite...</a:t>
            </a:r>
          </a:p>
          <a:p>
            <a:pPr lvl="1"/>
            <a:r>
              <a:rPr lang="en-GB" dirty="0" smtClean="0"/>
              <a:t>Needs to be expanded and further detailed to become programs</a:t>
            </a:r>
          </a:p>
          <a:p>
            <a:r>
              <a:rPr lang="en-GB" dirty="0" smtClean="0"/>
              <a:t>Our algorithms in pseudo-code will have the form</a:t>
            </a:r>
          </a:p>
          <a:p>
            <a:pPr lvl="1">
              <a:buNone/>
            </a:pPr>
            <a:endParaRPr lang="en-GB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GB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GB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GB" b="1" dirty="0" smtClean="0">
              <a:solidFill>
                <a:srgbClr val="0070C0"/>
              </a:solidFill>
            </a:endParaRPr>
          </a:p>
          <a:p>
            <a:r>
              <a:rPr lang="en-GB" dirty="0" smtClean="0"/>
              <a:t>Next slides explain what each “statement” can 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14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3276600"/>
            <a:ext cx="2667000" cy="2057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742950" lvl="1" indent="-742950"/>
            <a:r>
              <a:rPr lang="en-GB" sz="2800" b="1" dirty="0" smtClean="0">
                <a:solidFill>
                  <a:srgbClr val="0070C0"/>
                </a:solidFill>
              </a:rPr>
              <a:t>begin</a:t>
            </a:r>
          </a:p>
          <a:p>
            <a:pPr marL="358775" lvl="1" indent="-358775"/>
            <a:r>
              <a:rPr lang="en-GB" sz="2800" dirty="0" smtClean="0">
                <a:solidFill>
                  <a:prstClr val="black"/>
                </a:solidFill>
              </a:rPr>
              <a:t>	statement 1;</a:t>
            </a:r>
          </a:p>
          <a:p>
            <a:pPr marL="358775" lvl="1" indent="-358775"/>
            <a:r>
              <a:rPr lang="en-GB" sz="2800" dirty="0" smtClean="0">
                <a:solidFill>
                  <a:prstClr val="black"/>
                </a:solidFill>
              </a:rPr>
              <a:t>	...</a:t>
            </a:r>
          </a:p>
          <a:p>
            <a:pPr marL="358775" lvl="1" indent="-358775"/>
            <a:r>
              <a:rPr lang="en-GB" sz="2800" dirty="0" smtClean="0">
                <a:solidFill>
                  <a:prstClr val="black"/>
                </a:solidFill>
              </a:rPr>
              <a:t>	statement </a:t>
            </a:r>
            <a:r>
              <a:rPr lang="en-GB" sz="2800" i="1" dirty="0" smtClean="0">
                <a:solidFill>
                  <a:prstClr val="black"/>
                </a:solidFill>
              </a:rPr>
              <a:t>n</a:t>
            </a:r>
            <a:r>
              <a:rPr lang="en-GB" sz="2800" dirty="0" smtClean="0">
                <a:solidFill>
                  <a:prstClr val="black"/>
                </a:solidFill>
              </a:rPr>
              <a:t>;</a:t>
            </a:r>
          </a:p>
          <a:p>
            <a:pPr marL="358775" lvl="1" indent="-358775"/>
            <a:r>
              <a:rPr lang="en-GB" sz="2800" b="1" dirty="0" smtClean="0">
                <a:solidFill>
                  <a:srgbClr val="0070C0"/>
                </a:solidFill>
              </a:rPr>
              <a:t>end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GB" b="1" dirty="0" smtClean="0"/>
              <a:t>Variables in algorithms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Algorithms should be generic</a:t>
            </a:r>
          </a:p>
          <a:p>
            <a:pPr lvl="1"/>
            <a:r>
              <a:rPr lang="en-GB" dirty="0" smtClean="0"/>
              <a:t>They should work for all/many different cases</a:t>
            </a:r>
          </a:p>
          <a:p>
            <a:pPr lvl="1"/>
            <a:r>
              <a:rPr lang="en-GB" dirty="0" smtClean="0"/>
              <a:t>Example: count customers with less than £50 in account</a:t>
            </a:r>
          </a:p>
          <a:p>
            <a:pPr lvl="2"/>
            <a:r>
              <a:rPr lang="en-GB" dirty="0" smtClean="0"/>
              <a:t>Instead of “£50” in algorithm, we could use generic value</a:t>
            </a:r>
          </a:p>
          <a:p>
            <a:pPr lvl="2"/>
            <a:r>
              <a:rPr lang="en-GB" dirty="0" smtClean="0"/>
              <a:t>Value stored in variable “Limit”</a:t>
            </a:r>
          </a:p>
          <a:p>
            <a:pPr lvl="2"/>
            <a:r>
              <a:rPr lang="en-GB" dirty="0" smtClean="0"/>
              <a:t>Solution now works for any limit we want to check </a:t>
            </a:r>
          </a:p>
          <a:p>
            <a:r>
              <a:rPr lang="en-GB" dirty="0" smtClean="0"/>
              <a:t>Variables give generality to algorithms</a:t>
            </a:r>
          </a:p>
          <a:p>
            <a:r>
              <a:rPr lang="en-GB" dirty="0" smtClean="0"/>
              <a:t>Naming convention:</a:t>
            </a:r>
          </a:p>
          <a:p>
            <a:pPr lvl="1"/>
            <a:r>
              <a:rPr lang="en-GB" dirty="0" smtClean="0"/>
              <a:t>Variables </a:t>
            </a:r>
            <a:r>
              <a:rPr lang="en-GB" b="1" dirty="0" smtClean="0">
                <a:solidFill>
                  <a:srgbClr val="0070C0"/>
                </a:solidFill>
              </a:rPr>
              <a:t>start with a letter</a:t>
            </a:r>
            <a:r>
              <a:rPr lang="en-GB" dirty="0" smtClean="0"/>
              <a:t>; they can be of any length</a:t>
            </a:r>
          </a:p>
          <a:p>
            <a:pPr lvl="1"/>
            <a:r>
              <a:rPr lang="en-GB" dirty="0" smtClean="0"/>
              <a:t>Variables </a:t>
            </a:r>
            <a:r>
              <a:rPr lang="en-GB" b="1" dirty="0" smtClean="0">
                <a:solidFill>
                  <a:srgbClr val="0070C0"/>
                </a:solidFill>
              </a:rPr>
              <a:t>cannot be </a:t>
            </a:r>
          </a:p>
          <a:p>
            <a:pPr lvl="2"/>
            <a:r>
              <a:rPr lang="en-GB" dirty="0" smtClean="0"/>
              <a:t>Numbers</a:t>
            </a:r>
          </a:p>
          <a:p>
            <a:pPr lvl="2"/>
            <a:r>
              <a:rPr lang="en-GB" dirty="0" smtClean="0"/>
              <a:t>Any of our keywords “</a:t>
            </a:r>
            <a:r>
              <a:rPr lang="en-GB" b="1" dirty="0" smtClean="0">
                <a:solidFill>
                  <a:srgbClr val="0070C0"/>
                </a:solidFill>
              </a:rPr>
              <a:t>begin</a:t>
            </a:r>
            <a:r>
              <a:rPr lang="en-GB" dirty="0" smtClean="0"/>
              <a:t>”, “</a:t>
            </a:r>
            <a:r>
              <a:rPr lang="en-GB" b="1" dirty="0" smtClean="0">
                <a:solidFill>
                  <a:srgbClr val="0070C0"/>
                </a:solidFill>
              </a:rPr>
              <a:t>end</a:t>
            </a:r>
            <a:r>
              <a:rPr lang="en-GB" dirty="0" smtClean="0"/>
              <a:t>”, “</a:t>
            </a:r>
            <a:r>
              <a:rPr lang="en-GB" b="1" dirty="0" smtClean="0">
                <a:solidFill>
                  <a:srgbClr val="0070C0"/>
                </a:solidFill>
              </a:rPr>
              <a:t>if</a:t>
            </a:r>
            <a:r>
              <a:rPr lang="en-GB" dirty="0" smtClean="0"/>
              <a:t>”, “</a:t>
            </a:r>
            <a:r>
              <a:rPr lang="en-GB" b="1" dirty="0" smtClean="0">
                <a:solidFill>
                  <a:srgbClr val="0070C0"/>
                </a:solidFill>
              </a:rPr>
              <a:t>else</a:t>
            </a:r>
            <a:r>
              <a:rPr lang="en-GB" dirty="0" smtClean="0"/>
              <a:t>”, and others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15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GB" b="1" dirty="0" smtClean="0"/>
              <a:t>Variables in algorithms (Cont’d)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/>
          </a:bodyPr>
          <a:lstStyle/>
          <a:p>
            <a:r>
              <a:rPr lang="en-GB" dirty="0" smtClean="0"/>
              <a:t>Why a naming convention for variables?</a:t>
            </a:r>
          </a:p>
          <a:p>
            <a:r>
              <a:rPr lang="en-GB" dirty="0" smtClean="0"/>
              <a:t>Here’s why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16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905000"/>
            <a:ext cx="5943600" cy="2554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0850" indent="-450850">
              <a:buClr>
                <a:srgbClr val="000000"/>
              </a:buClr>
              <a:buAutoNum type="arabicPeriod"/>
            </a:pPr>
            <a:r>
              <a:rPr lang="en-GB" sz="3200" dirty="0" smtClean="0"/>
              <a:t>begin</a:t>
            </a:r>
          </a:p>
          <a:p>
            <a:pPr marL="450850" indent="-450850">
              <a:buAutoNum type="arabicPeriod"/>
            </a:pPr>
            <a:r>
              <a:rPr lang="en-GB" sz="3200" dirty="0" smtClean="0"/>
              <a:t>  input </a:t>
            </a:r>
            <a:r>
              <a:rPr lang="en-GB" sz="3200" dirty="0" err="1" smtClean="0"/>
              <a:t>input</a:t>
            </a:r>
            <a:r>
              <a:rPr lang="en-GB" sz="3200" dirty="0" smtClean="0"/>
              <a:t>, begin, 12</a:t>
            </a:r>
          </a:p>
          <a:p>
            <a:pPr marL="450850" indent="-450850">
              <a:buAutoNum type="arabicPeriod"/>
            </a:pPr>
            <a:r>
              <a:rPr lang="en-GB" sz="3200" dirty="0" smtClean="0"/>
              <a:t>  output := begin + input + 12</a:t>
            </a:r>
          </a:p>
          <a:p>
            <a:pPr marL="450850" indent="-450850">
              <a:buAutoNum type="arabicPeriod"/>
            </a:pPr>
            <a:r>
              <a:rPr lang="en-GB" sz="3200" dirty="0" smtClean="0"/>
              <a:t>  output </a:t>
            </a:r>
            <a:r>
              <a:rPr lang="en-GB" sz="3200" dirty="0" err="1" smtClean="0"/>
              <a:t>output</a:t>
            </a:r>
            <a:endParaRPr lang="en-GB" sz="3200" dirty="0" smtClean="0"/>
          </a:p>
          <a:p>
            <a:pPr marL="450850" indent="-450850">
              <a:buAutoNum type="arabicPeriod"/>
            </a:pPr>
            <a:r>
              <a:rPr lang="en-GB" sz="3200" dirty="0" smtClean="0"/>
              <a:t>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1905000"/>
            <a:ext cx="5943600" cy="2554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0850" indent="-450850">
              <a:buClr>
                <a:srgbClr val="000000"/>
              </a:buClr>
              <a:buAutoNum type="arabicPeriod"/>
            </a:pPr>
            <a:r>
              <a:rPr lang="en-GB" sz="3200" b="1" dirty="0" smtClean="0">
                <a:solidFill>
                  <a:srgbClr val="0070C0"/>
                </a:solidFill>
              </a:rPr>
              <a:t>begin</a:t>
            </a:r>
          </a:p>
          <a:p>
            <a:pPr marL="450850" indent="-450850">
              <a:buAutoNum type="arabicPeriod"/>
            </a:pPr>
            <a:r>
              <a:rPr lang="en-GB" sz="3200" b="1" dirty="0" smtClean="0"/>
              <a:t>  </a:t>
            </a:r>
            <a:r>
              <a:rPr lang="en-GB" sz="3200" b="1" dirty="0" smtClean="0">
                <a:solidFill>
                  <a:srgbClr val="0070C0"/>
                </a:solidFill>
              </a:rPr>
              <a:t>input</a:t>
            </a:r>
            <a:r>
              <a:rPr lang="en-GB" sz="3200" dirty="0" smtClean="0"/>
              <a:t> </a:t>
            </a:r>
            <a:r>
              <a:rPr lang="en-GB" sz="3200" b="1" dirty="0" err="1" smtClean="0">
                <a:solidFill>
                  <a:srgbClr val="FF0000"/>
                </a:solidFill>
              </a:rPr>
              <a:t>input</a:t>
            </a:r>
            <a:r>
              <a:rPr lang="en-GB" sz="3200" dirty="0" smtClean="0"/>
              <a:t>, </a:t>
            </a:r>
            <a:r>
              <a:rPr lang="en-GB" sz="3200" b="1" dirty="0" smtClean="0">
                <a:solidFill>
                  <a:srgbClr val="FF0000"/>
                </a:solidFill>
              </a:rPr>
              <a:t>begin</a:t>
            </a:r>
            <a:r>
              <a:rPr lang="en-GB" sz="3200" dirty="0" smtClean="0"/>
              <a:t>, </a:t>
            </a:r>
            <a:r>
              <a:rPr lang="en-GB" sz="3200" b="1" dirty="0" smtClean="0">
                <a:solidFill>
                  <a:srgbClr val="FF0000"/>
                </a:solidFill>
              </a:rPr>
              <a:t>12</a:t>
            </a:r>
          </a:p>
          <a:p>
            <a:pPr marL="450850" indent="-450850">
              <a:buAutoNum type="arabicPeriod"/>
            </a:pPr>
            <a:r>
              <a:rPr lang="en-GB" sz="3200" b="1" dirty="0" smtClean="0"/>
              <a:t>  </a:t>
            </a:r>
            <a:r>
              <a:rPr lang="en-GB" sz="3200" b="1" dirty="0" smtClean="0">
                <a:solidFill>
                  <a:srgbClr val="FF0000"/>
                </a:solidFill>
              </a:rPr>
              <a:t>output</a:t>
            </a:r>
            <a:r>
              <a:rPr lang="en-GB" sz="3200" dirty="0" smtClean="0"/>
              <a:t> := </a:t>
            </a:r>
            <a:r>
              <a:rPr lang="en-GB" sz="3200" b="1" dirty="0" smtClean="0">
                <a:solidFill>
                  <a:srgbClr val="FF0000"/>
                </a:solidFill>
              </a:rPr>
              <a:t>begin</a:t>
            </a:r>
            <a:r>
              <a:rPr lang="en-GB" sz="3200" dirty="0" smtClean="0"/>
              <a:t> + </a:t>
            </a:r>
            <a:r>
              <a:rPr lang="en-GB" sz="3200" b="1" dirty="0" smtClean="0">
                <a:solidFill>
                  <a:srgbClr val="FF0000"/>
                </a:solidFill>
              </a:rPr>
              <a:t>input</a:t>
            </a:r>
            <a:r>
              <a:rPr lang="en-GB" sz="3200" dirty="0" smtClean="0"/>
              <a:t> + </a:t>
            </a:r>
            <a:r>
              <a:rPr lang="en-GB" sz="3200" b="1" dirty="0" smtClean="0">
                <a:solidFill>
                  <a:srgbClr val="FF0000"/>
                </a:solidFill>
              </a:rPr>
              <a:t>12</a:t>
            </a:r>
          </a:p>
          <a:p>
            <a:pPr marL="450850" indent="-450850">
              <a:buAutoNum type="arabicPeriod"/>
            </a:pPr>
            <a:r>
              <a:rPr lang="en-GB" sz="3200" b="1" dirty="0" smtClean="0"/>
              <a:t> </a:t>
            </a:r>
            <a:r>
              <a:rPr lang="en-GB" sz="3200" dirty="0" smtClean="0"/>
              <a:t> </a:t>
            </a:r>
            <a:r>
              <a:rPr lang="en-GB" sz="3200" b="1" dirty="0" smtClean="0">
                <a:solidFill>
                  <a:srgbClr val="0070C0"/>
                </a:solidFill>
              </a:rPr>
              <a:t>output</a:t>
            </a:r>
            <a:r>
              <a:rPr lang="en-GB" sz="3200" dirty="0" smtClean="0"/>
              <a:t> </a:t>
            </a:r>
            <a:r>
              <a:rPr lang="en-GB" sz="3200" b="1" dirty="0" err="1" smtClean="0">
                <a:solidFill>
                  <a:srgbClr val="FF0000"/>
                </a:solidFill>
              </a:rPr>
              <a:t>output</a:t>
            </a:r>
            <a:endParaRPr lang="en-GB" sz="3200" b="1" dirty="0" smtClean="0">
              <a:solidFill>
                <a:srgbClr val="FF0000"/>
              </a:solidFill>
            </a:endParaRPr>
          </a:p>
          <a:p>
            <a:pPr marL="450850" indent="-450850">
              <a:buClr>
                <a:schemeClr val="tx1"/>
              </a:buClr>
              <a:buAutoNum type="arabicPeriod"/>
            </a:pPr>
            <a:r>
              <a:rPr lang="en-GB" sz="3200" b="1" dirty="0" smtClean="0">
                <a:solidFill>
                  <a:srgbClr val="0070C0"/>
                </a:solidFill>
              </a:rPr>
              <a:t>end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4495800"/>
            <a:ext cx="9144000" cy="2133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avoid confusing reader (that’s YOU)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3200" dirty="0" smtClean="0"/>
              <a:t>Most programming languages impose restrictions on the names of variables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38400" y="1295400"/>
            <a:ext cx="42672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GB" b="1" dirty="0" smtClean="0"/>
              <a:t>Statements to perform operations (1)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/>
          <a:lstStyle/>
          <a:p>
            <a:r>
              <a:rPr lang="en-GB" dirty="0" smtClean="0"/>
              <a:t>Input statement:</a:t>
            </a:r>
          </a:p>
          <a:p>
            <a:pPr algn="ctr">
              <a:buNone/>
            </a:pPr>
            <a:r>
              <a:rPr lang="en-GB" b="1" dirty="0" smtClean="0">
                <a:solidFill>
                  <a:srgbClr val="0070C0"/>
                </a:solidFill>
              </a:rPr>
              <a:t>input</a:t>
            </a:r>
            <a:r>
              <a:rPr lang="en-GB" dirty="0" smtClean="0"/>
              <a:t> Var</a:t>
            </a:r>
            <a:r>
              <a:rPr lang="en-GB" baseline="-25000" dirty="0" smtClean="0"/>
              <a:t>1</a:t>
            </a:r>
            <a:r>
              <a:rPr lang="en-GB" dirty="0" smtClean="0"/>
              <a:t>, Var</a:t>
            </a:r>
            <a:r>
              <a:rPr lang="en-GB" baseline="-25000" dirty="0" smtClean="0"/>
              <a:t>2</a:t>
            </a:r>
            <a:r>
              <a:rPr lang="en-GB" dirty="0" smtClean="0"/>
              <a:t>,..., </a:t>
            </a:r>
            <a:r>
              <a:rPr lang="en-GB" dirty="0" err="1" smtClean="0"/>
              <a:t>Var</a:t>
            </a:r>
            <a:r>
              <a:rPr lang="en-GB" i="1" baseline="-25000" dirty="0" err="1" smtClean="0"/>
              <a:t>n</a:t>
            </a:r>
            <a:endParaRPr lang="en-GB" i="1" baseline="-25000" dirty="0" smtClean="0"/>
          </a:p>
          <a:p>
            <a:r>
              <a:rPr lang="en-GB" dirty="0" smtClean="0"/>
              <a:t>Meaning: </a:t>
            </a:r>
          </a:p>
          <a:p>
            <a:pPr lvl="1"/>
            <a:r>
              <a:rPr lang="en-GB" dirty="0" smtClean="0"/>
              <a:t>Values input from somewhere (e.g., keyboard, database)</a:t>
            </a:r>
          </a:p>
          <a:p>
            <a:pPr lvl="1"/>
            <a:r>
              <a:rPr lang="en-GB" dirty="0" smtClean="0"/>
              <a:t>Values assigned to variables Var</a:t>
            </a:r>
            <a:r>
              <a:rPr lang="en-GB" baseline="-25000" dirty="0" smtClean="0"/>
              <a:t>1</a:t>
            </a:r>
            <a:r>
              <a:rPr lang="en-GB" dirty="0" smtClean="0"/>
              <a:t>, Var</a:t>
            </a:r>
            <a:r>
              <a:rPr lang="en-GB" baseline="-25000" dirty="0" smtClean="0"/>
              <a:t>2</a:t>
            </a:r>
            <a:r>
              <a:rPr lang="en-GB" dirty="0" smtClean="0"/>
              <a:t>,..., </a:t>
            </a:r>
            <a:r>
              <a:rPr lang="en-GB" dirty="0" err="1" smtClean="0"/>
              <a:t>Var</a:t>
            </a:r>
            <a:r>
              <a:rPr lang="en-GB" i="1" baseline="-25000" dirty="0" err="1" smtClean="0"/>
              <a:t>n</a:t>
            </a:r>
            <a:endParaRPr lang="en-GB" i="1" baseline="-25000" dirty="0" smtClean="0"/>
          </a:p>
          <a:p>
            <a:r>
              <a:rPr lang="en-GB" dirty="0" smtClean="0"/>
              <a:t>Purpose (pragmatics): </a:t>
            </a:r>
          </a:p>
          <a:p>
            <a:pPr lvl="1"/>
            <a:r>
              <a:rPr lang="en-GB" dirty="0" smtClean="0"/>
              <a:t>Many algorithms need input values</a:t>
            </a:r>
          </a:p>
          <a:p>
            <a:pPr lvl="1"/>
            <a:r>
              <a:rPr lang="en-GB" dirty="0" smtClean="0"/>
              <a:t>Input values are </a:t>
            </a:r>
            <a:r>
              <a:rPr lang="en-GB" b="1" dirty="0" smtClean="0">
                <a:solidFill>
                  <a:srgbClr val="0070C0"/>
                </a:solidFill>
              </a:rPr>
              <a:t>parameters</a:t>
            </a:r>
          </a:p>
          <a:p>
            <a:pPr lvl="1"/>
            <a:r>
              <a:rPr lang="en-GB" dirty="0" smtClean="0"/>
              <a:t>Variables store values during execution of algorithm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17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1295400"/>
            <a:ext cx="8458200" cy="2133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/>
          <a:lstStyle/>
          <a:p>
            <a:r>
              <a:rPr lang="en-GB" dirty="0" smtClean="0"/>
              <a:t>Assignment statement:</a:t>
            </a:r>
          </a:p>
          <a:p>
            <a:pPr algn="ctr">
              <a:buNone/>
            </a:pPr>
            <a:r>
              <a:rPr lang="en-GB" b="1" dirty="0" smtClean="0">
                <a:solidFill>
                  <a:srgbClr val="00B050"/>
                </a:solidFill>
              </a:rPr>
              <a:t>Variable</a:t>
            </a:r>
            <a:r>
              <a:rPr lang="en-GB" dirty="0" smtClean="0"/>
              <a:t> := </a:t>
            </a:r>
            <a:r>
              <a:rPr lang="en-GB" b="1" dirty="0" smtClean="0">
                <a:solidFill>
                  <a:srgbClr val="00B050"/>
                </a:solidFill>
              </a:rPr>
              <a:t>Expression</a:t>
            </a:r>
            <a:endParaRPr lang="en-GB" b="1" i="1" baseline="-250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GB" dirty="0" smtClean="0"/>
              <a:t>	where </a:t>
            </a:r>
          </a:p>
          <a:p>
            <a:pPr lvl="1">
              <a:buClr>
                <a:schemeClr val="tx1"/>
              </a:buClr>
            </a:pPr>
            <a:r>
              <a:rPr lang="en-GB" b="1" dirty="0" smtClean="0">
                <a:solidFill>
                  <a:srgbClr val="00B050"/>
                </a:solidFill>
              </a:rPr>
              <a:t>Variable</a:t>
            </a:r>
            <a:r>
              <a:rPr lang="en-GB" dirty="0" smtClean="0"/>
              <a:t> is any variable name</a:t>
            </a:r>
          </a:p>
          <a:p>
            <a:pPr lvl="1">
              <a:buClr>
                <a:schemeClr val="tx1"/>
              </a:buClr>
            </a:pPr>
            <a:r>
              <a:rPr lang="en-GB" b="1" dirty="0" smtClean="0">
                <a:solidFill>
                  <a:srgbClr val="00B050"/>
                </a:solidFill>
              </a:rPr>
              <a:t>Expression</a:t>
            </a:r>
            <a:r>
              <a:rPr lang="en-GB" dirty="0" smtClean="0"/>
              <a:t> is any arithmetic expression</a:t>
            </a:r>
          </a:p>
          <a:p>
            <a:r>
              <a:rPr lang="en-GB" dirty="0" smtClean="0"/>
              <a:t>Meaning: </a:t>
            </a:r>
          </a:p>
          <a:p>
            <a:pPr lvl="1">
              <a:buClr>
                <a:schemeClr val="tx1"/>
              </a:buClr>
            </a:pPr>
            <a:r>
              <a:rPr lang="en-GB" b="1" dirty="0" smtClean="0">
                <a:solidFill>
                  <a:srgbClr val="00B050"/>
                </a:solidFill>
              </a:rPr>
              <a:t>Expression</a:t>
            </a:r>
            <a:r>
              <a:rPr lang="en-GB" dirty="0" smtClean="0"/>
              <a:t> will be evaluated/computed</a:t>
            </a:r>
          </a:p>
          <a:p>
            <a:pPr lvl="1"/>
            <a:r>
              <a:rPr lang="en-GB" dirty="0" smtClean="0"/>
              <a:t>The value of </a:t>
            </a:r>
            <a:r>
              <a:rPr lang="en-GB" b="1" dirty="0" smtClean="0">
                <a:solidFill>
                  <a:srgbClr val="00B050"/>
                </a:solidFill>
              </a:rPr>
              <a:t>Expression</a:t>
            </a:r>
            <a:r>
              <a:rPr lang="en-GB" dirty="0" smtClean="0"/>
              <a:t> will be assigned to </a:t>
            </a:r>
            <a:r>
              <a:rPr lang="en-GB" b="1" dirty="0" smtClean="0">
                <a:solidFill>
                  <a:srgbClr val="00B050"/>
                </a:solidFill>
              </a:rPr>
              <a:t>Variable</a:t>
            </a:r>
            <a:endParaRPr lang="en-GB" i="1" baseline="-25000" dirty="0" smtClean="0"/>
          </a:p>
          <a:p>
            <a:r>
              <a:rPr lang="en-GB" dirty="0" smtClean="0"/>
              <a:t>Purpose (pragmatics): </a:t>
            </a:r>
          </a:p>
          <a:p>
            <a:pPr lvl="1"/>
            <a:r>
              <a:rPr lang="en-GB" dirty="0" smtClean="0"/>
              <a:t>Compute and store values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Statements to perform operations (2)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18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/>
          <a:lstStyle/>
          <a:p>
            <a:r>
              <a:rPr lang="en-GB" dirty="0" smtClean="0"/>
              <a:t>Example of algorithm with assignment statement: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Statements to perform operations (2)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19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1524000"/>
            <a:ext cx="6324600" cy="3293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2075" indent="-92075">
              <a:buClr>
                <a:srgbClr val="000000"/>
              </a:buClr>
            </a:pPr>
            <a:r>
              <a:rPr lang="en-GB" sz="2400" dirty="0" smtClean="0"/>
              <a:t>{Algorithm to add two numbers, </a:t>
            </a:r>
            <a:r>
              <a:rPr lang="en-GB" sz="2400" i="1" dirty="0" smtClean="0"/>
              <a:t>First</a:t>
            </a:r>
            <a:r>
              <a:rPr lang="en-GB" sz="2400" dirty="0" smtClean="0"/>
              <a:t> and </a:t>
            </a:r>
            <a:r>
              <a:rPr lang="en-GB" sz="2400" i="1" dirty="0" smtClean="0"/>
              <a:t>Second</a:t>
            </a:r>
            <a:r>
              <a:rPr lang="en-GB" sz="2400" dirty="0" smtClean="0"/>
              <a:t>, assign result to </a:t>
            </a:r>
            <a:r>
              <a:rPr lang="en-GB" sz="2400" i="1" dirty="0" smtClean="0"/>
              <a:t>Sum</a:t>
            </a:r>
            <a:r>
              <a:rPr lang="en-GB" sz="2400" dirty="0" smtClean="0"/>
              <a:t> and output result}</a:t>
            </a:r>
          </a:p>
          <a:p>
            <a:pPr marL="450850" indent="-450850">
              <a:buClr>
                <a:srgbClr val="000000"/>
              </a:buClr>
              <a:buAutoNum type="arabicPeriod"/>
            </a:pPr>
            <a:r>
              <a:rPr lang="en-GB" sz="3200" dirty="0" smtClean="0"/>
              <a:t> </a:t>
            </a:r>
            <a:r>
              <a:rPr lang="en-GB" sz="3200" b="1" dirty="0" smtClean="0">
                <a:solidFill>
                  <a:srgbClr val="0070C0"/>
                </a:solidFill>
              </a:rPr>
              <a:t>begin</a:t>
            </a:r>
          </a:p>
          <a:p>
            <a:pPr marL="450850" indent="-450850">
              <a:buAutoNum type="arabicPeriod"/>
            </a:pPr>
            <a:r>
              <a:rPr lang="en-GB" sz="3200" dirty="0" smtClean="0"/>
              <a:t>   </a:t>
            </a:r>
            <a:r>
              <a:rPr lang="en-GB" sz="3200" b="1" dirty="0" smtClean="0">
                <a:solidFill>
                  <a:srgbClr val="0070C0"/>
                </a:solidFill>
              </a:rPr>
              <a:t>input</a:t>
            </a:r>
            <a:r>
              <a:rPr lang="en-GB" sz="3200" dirty="0" smtClean="0"/>
              <a:t> </a:t>
            </a:r>
            <a:r>
              <a:rPr lang="en-GB" sz="3200" i="1" dirty="0" smtClean="0">
                <a:solidFill>
                  <a:srgbClr val="00B050"/>
                </a:solidFill>
              </a:rPr>
              <a:t>First</a:t>
            </a:r>
            <a:r>
              <a:rPr lang="en-GB" sz="3200" dirty="0" smtClean="0"/>
              <a:t>, </a:t>
            </a:r>
            <a:r>
              <a:rPr lang="en-GB" sz="3200" i="1" dirty="0" smtClean="0">
                <a:solidFill>
                  <a:srgbClr val="00B050"/>
                </a:solidFill>
              </a:rPr>
              <a:t>Second</a:t>
            </a:r>
          </a:p>
          <a:p>
            <a:pPr marL="450850" indent="-450850">
              <a:buAutoNum type="arabicPeriod"/>
            </a:pPr>
            <a:r>
              <a:rPr lang="en-GB" sz="3200" dirty="0" smtClean="0"/>
              <a:t>   </a:t>
            </a:r>
            <a:r>
              <a:rPr lang="en-GB" sz="3200" i="1" dirty="0" smtClean="0">
                <a:solidFill>
                  <a:srgbClr val="00B050"/>
                </a:solidFill>
              </a:rPr>
              <a:t>Sum</a:t>
            </a:r>
            <a:r>
              <a:rPr lang="en-GB" sz="3200" dirty="0" smtClean="0"/>
              <a:t> := </a:t>
            </a:r>
            <a:r>
              <a:rPr lang="en-GB" sz="3200" i="1" dirty="0" smtClean="0">
                <a:solidFill>
                  <a:srgbClr val="00B050"/>
                </a:solidFill>
              </a:rPr>
              <a:t>First</a:t>
            </a:r>
            <a:r>
              <a:rPr lang="en-GB" sz="3200" dirty="0" smtClean="0"/>
              <a:t> + </a:t>
            </a:r>
            <a:r>
              <a:rPr lang="en-GB" sz="3200" i="1" dirty="0" smtClean="0">
                <a:solidFill>
                  <a:srgbClr val="00B050"/>
                </a:solidFill>
              </a:rPr>
              <a:t>Second</a:t>
            </a:r>
            <a:endParaRPr lang="en-GB" sz="3200" dirty="0" smtClean="0">
              <a:solidFill>
                <a:srgbClr val="00B050"/>
              </a:solidFill>
            </a:endParaRPr>
          </a:p>
          <a:p>
            <a:pPr marL="450850" indent="-450850">
              <a:buAutoNum type="arabicPeriod"/>
            </a:pPr>
            <a:r>
              <a:rPr lang="en-GB" sz="3200" dirty="0" smtClean="0"/>
              <a:t>   </a:t>
            </a:r>
            <a:r>
              <a:rPr lang="en-GB" sz="3200" b="1" dirty="0" smtClean="0">
                <a:solidFill>
                  <a:srgbClr val="0070C0"/>
                </a:solidFill>
              </a:rPr>
              <a:t>output</a:t>
            </a:r>
            <a:r>
              <a:rPr lang="en-GB" sz="3200" dirty="0" smtClean="0"/>
              <a:t> </a:t>
            </a:r>
            <a:r>
              <a:rPr lang="en-GB" sz="3200" i="1" dirty="0" smtClean="0">
                <a:solidFill>
                  <a:srgbClr val="00B050"/>
                </a:solidFill>
              </a:rPr>
              <a:t>Sum</a:t>
            </a:r>
            <a:endParaRPr lang="en-GB" sz="3200" dirty="0" smtClean="0"/>
          </a:p>
          <a:p>
            <a:pPr marL="450850" indent="-450850">
              <a:buClr>
                <a:schemeClr val="tx1"/>
              </a:buClr>
              <a:buAutoNum type="arabicPeriod"/>
            </a:pPr>
            <a:r>
              <a:rPr lang="en-GB" sz="3200" dirty="0" smtClean="0"/>
              <a:t> </a:t>
            </a:r>
            <a:r>
              <a:rPr lang="en-GB" sz="3200" b="1" dirty="0" smtClean="0">
                <a:solidFill>
                  <a:srgbClr val="0070C0"/>
                </a:solidFill>
              </a:rPr>
              <a:t>end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GB" b="1" dirty="0" smtClean="0"/>
              <a:t>Plan of lecture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/>
          <a:lstStyle/>
          <a:p>
            <a:r>
              <a:rPr lang="en-GB" dirty="0" smtClean="0"/>
              <a:t>What this lecture is NOT</a:t>
            </a:r>
          </a:p>
          <a:p>
            <a:r>
              <a:rPr lang="en-GB" dirty="0" smtClean="0"/>
              <a:t>What’s an algorithm?</a:t>
            </a:r>
          </a:p>
          <a:p>
            <a:r>
              <a:rPr lang="en-GB" dirty="0" smtClean="0"/>
              <a:t>How detailed should an algorithm be</a:t>
            </a:r>
          </a:p>
          <a:p>
            <a:r>
              <a:rPr lang="en-GB" dirty="0" smtClean="0"/>
              <a:t>Why should you care about algorithms?</a:t>
            </a:r>
          </a:p>
          <a:p>
            <a:r>
              <a:rPr lang="en-GB" dirty="0" smtClean="0"/>
              <a:t>Representing algorithms</a:t>
            </a:r>
          </a:p>
          <a:p>
            <a:r>
              <a:rPr lang="en-GB" dirty="0" smtClean="0"/>
              <a:t>Variables in algorithms</a:t>
            </a:r>
          </a:p>
          <a:p>
            <a:r>
              <a:rPr lang="en-GB" dirty="0" smtClean="0"/>
              <a:t>Statements to perform operations</a:t>
            </a:r>
          </a:p>
          <a:p>
            <a:r>
              <a:rPr lang="en-GB" dirty="0" smtClean="0"/>
              <a:t>Statements to control algorithms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39200" y="6553201"/>
            <a:ext cx="3048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2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/>
          <a:lstStyle/>
          <a:p>
            <a:r>
              <a:rPr lang="en-GB" dirty="0" smtClean="0"/>
              <a:t>Ways to control algorithm “execution”:</a:t>
            </a:r>
          </a:p>
          <a:p>
            <a:pPr lvl="1">
              <a:buClr>
                <a:schemeClr val="tx1"/>
              </a:buClr>
            </a:pPr>
            <a:r>
              <a:rPr lang="en-GB" dirty="0" smtClean="0"/>
              <a:t>Compound statements</a:t>
            </a:r>
          </a:p>
          <a:p>
            <a:pPr lvl="1">
              <a:buClr>
                <a:schemeClr val="tx1"/>
              </a:buClr>
            </a:pPr>
            <a:r>
              <a:rPr lang="en-GB" dirty="0" smtClean="0"/>
              <a:t>Conditional statements</a:t>
            </a:r>
          </a:p>
          <a:p>
            <a:pPr lvl="1">
              <a:buClr>
                <a:schemeClr val="tx1"/>
              </a:buClr>
            </a:pPr>
            <a:r>
              <a:rPr lang="en-GB" dirty="0" smtClean="0"/>
              <a:t>Iterative statements</a:t>
            </a:r>
          </a:p>
          <a:p>
            <a:r>
              <a:rPr lang="en-GB" dirty="0" smtClean="0"/>
              <a:t>Important: conventions on presentation</a:t>
            </a:r>
          </a:p>
          <a:p>
            <a:pPr lvl="1"/>
            <a:r>
              <a:rPr lang="en-GB" dirty="0" smtClean="0"/>
              <a:t>Indentation (spaces and tabs) help visualisation</a:t>
            </a:r>
          </a:p>
          <a:p>
            <a:pPr lvl="1"/>
            <a:r>
              <a:rPr lang="en-GB" dirty="0" smtClean="0"/>
              <a:t>Line breaks also help make sense of algorithm</a:t>
            </a:r>
          </a:p>
          <a:p>
            <a:pPr lvl="1"/>
            <a:r>
              <a:rPr lang="en-GB" dirty="0" smtClean="0"/>
              <a:t>Comments further clarify “tricky bits”</a:t>
            </a:r>
          </a:p>
          <a:p>
            <a:pPr lvl="1"/>
            <a:r>
              <a:rPr lang="en-GB" dirty="0" smtClean="0"/>
              <a:t>Check this out: previous algorithm, without conventions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Statements to control algorithms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20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5511225"/>
            <a:ext cx="85344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marL="92075" indent="-92075" algn="ctr">
              <a:buClr>
                <a:srgbClr val="000000"/>
              </a:buClr>
            </a:pPr>
            <a:r>
              <a:rPr lang="en-GB" sz="2800" dirty="0" smtClean="0"/>
              <a:t>begin input </a:t>
            </a:r>
            <a:r>
              <a:rPr lang="en-GB" sz="2800" dirty="0" err="1" smtClean="0"/>
              <a:t>Fst</a:t>
            </a:r>
            <a:r>
              <a:rPr lang="en-GB" sz="2800" dirty="0" smtClean="0"/>
              <a:t>, </a:t>
            </a:r>
            <a:r>
              <a:rPr lang="en-GB" sz="2800" dirty="0" err="1" smtClean="0"/>
              <a:t>Snd</a:t>
            </a:r>
            <a:r>
              <a:rPr lang="en-GB" sz="2800" dirty="0" smtClean="0"/>
              <a:t>; Sum := </a:t>
            </a:r>
            <a:r>
              <a:rPr lang="en-GB" sz="2800" dirty="0" err="1" smtClean="0"/>
              <a:t>Fst</a:t>
            </a:r>
            <a:r>
              <a:rPr lang="en-GB" sz="2800" dirty="0" smtClean="0"/>
              <a:t> + </a:t>
            </a:r>
            <a:r>
              <a:rPr lang="en-GB" sz="2800" dirty="0" err="1" smtClean="0"/>
              <a:t>Snd</a:t>
            </a:r>
            <a:r>
              <a:rPr lang="en-GB" sz="2800" dirty="0" smtClean="0"/>
              <a:t>; output Sum; end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/>
          <a:lstStyle/>
          <a:p>
            <a:r>
              <a:rPr lang="en-GB" dirty="0" smtClean="0"/>
              <a:t>Compound statement</a:t>
            </a:r>
          </a:p>
          <a:p>
            <a:pPr lvl="1"/>
            <a:r>
              <a:rPr lang="en-GB" dirty="0" smtClean="0"/>
              <a:t>Sequence of statements preceded by “</a:t>
            </a:r>
            <a:r>
              <a:rPr lang="en-GB" b="1" dirty="0" smtClean="0">
                <a:solidFill>
                  <a:srgbClr val="0070C0"/>
                </a:solidFill>
              </a:rPr>
              <a:t>begin</a:t>
            </a:r>
            <a:r>
              <a:rPr lang="en-GB" dirty="0" smtClean="0"/>
              <a:t>” and followed by “</a:t>
            </a:r>
            <a:r>
              <a:rPr lang="en-GB" b="1" dirty="0" smtClean="0">
                <a:solidFill>
                  <a:srgbClr val="0070C0"/>
                </a:solidFill>
              </a:rPr>
              <a:t>end</a:t>
            </a:r>
            <a:r>
              <a:rPr lang="en-GB" dirty="0" smtClean="0"/>
              <a:t>”</a:t>
            </a:r>
          </a:p>
          <a:p>
            <a:pPr lvl="1"/>
            <a:r>
              <a:rPr lang="en-GB" dirty="0" smtClean="0"/>
              <a:t>Executed as a single unit in the order given</a:t>
            </a:r>
          </a:p>
          <a:p>
            <a:r>
              <a:rPr lang="en-GB" dirty="0" smtClean="0"/>
              <a:t>General format (with “execution” points)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Statements to control algorithms (1)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21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3352800"/>
            <a:ext cx="3352800" cy="2971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marL="742950" lvl="1" indent="-742950">
              <a:spcBef>
                <a:spcPct val="20000"/>
              </a:spcBef>
            </a:pPr>
            <a:r>
              <a:rPr lang="en-GB" sz="2800" b="1" dirty="0" smtClean="0">
                <a:solidFill>
                  <a:srgbClr val="0070C0"/>
                </a:solidFill>
              </a:rPr>
              <a:t>begin</a:t>
            </a:r>
          </a:p>
          <a:p>
            <a:pPr marL="358775" lvl="1" indent="-358775">
              <a:spcBef>
                <a:spcPct val="20000"/>
              </a:spcBef>
            </a:pPr>
            <a:r>
              <a:rPr lang="en-GB" sz="2800" dirty="0" smtClean="0">
                <a:solidFill>
                  <a:prstClr val="black"/>
                </a:solidFill>
              </a:rPr>
              <a:t>	statement 1;</a:t>
            </a:r>
          </a:p>
          <a:p>
            <a:pPr marL="358775" lvl="1" indent="-358775">
              <a:spcBef>
                <a:spcPct val="20000"/>
              </a:spcBef>
            </a:pPr>
            <a:r>
              <a:rPr lang="en-GB" sz="2800" dirty="0" smtClean="0">
                <a:solidFill>
                  <a:prstClr val="black"/>
                </a:solidFill>
              </a:rPr>
              <a:t>	statement 2;</a:t>
            </a:r>
          </a:p>
          <a:p>
            <a:pPr marL="358775" lvl="1" indent="-358775">
              <a:spcBef>
                <a:spcPct val="20000"/>
              </a:spcBef>
            </a:pPr>
            <a:r>
              <a:rPr lang="en-GB" sz="2800" dirty="0" smtClean="0">
                <a:solidFill>
                  <a:prstClr val="black"/>
                </a:solidFill>
              </a:rPr>
              <a:t>	...</a:t>
            </a:r>
          </a:p>
          <a:p>
            <a:pPr marL="358775" lvl="1" indent="-358775">
              <a:spcBef>
                <a:spcPct val="20000"/>
              </a:spcBef>
            </a:pPr>
            <a:r>
              <a:rPr lang="en-GB" sz="2800" dirty="0" smtClean="0">
                <a:solidFill>
                  <a:prstClr val="black"/>
                </a:solidFill>
              </a:rPr>
              <a:t>	statement </a:t>
            </a:r>
            <a:r>
              <a:rPr lang="en-GB" sz="2800" i="1" dirty="0" smtClean="0">
                <a:solidFill>
                  <a:prstClr val="black"/>
                </a:solidFill>
              </a:rPr>
              <a:t>n</a:t>
            </a:r>
            <a:r>
              <a:rPr lang="en-GB" sz="2800" dirty="0" smtClean="0">
                <a:solidFill>
                  <a:prstClr val="black"/>
                </a:solidFill>
              </a:rPr>
              <a:t>;</a:t>
            </a:r>
          </a:p>
          <a:p>
            <a:pPr marL="358775" lvl="1" indent="-358775">
              <a:spcBef>
                <a:spcPct val="20000"/>
              </a:spcBef>
            </a:pPr>
            <a:r>
              <a:rPr lang="en-GB" sz="2800" b="1" dirty="0" smtClean="0">
                <a:solidFill>
                  <a:srgbClr val="0070C0"/>
                </a:solidFill>
              </a:rPr>
              <a:t>end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3255000" y="401383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5431848" y="4005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3255000" y="4530762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5409192" y="453488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3255000" y="554607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5388600" y="554607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/>
          <a:lstStyle/>
          <a:p>
            <a:r>
              <a:rPr lang="en-GB" dirty="0" smtClean="0"/>
              <a:t>Example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Statements to control algorithms (2)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22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1447800"/>
            <a:ext cx="6019800" cy="3124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0" lvl="1" algn="ctr">
              <a:spcBef>
                <a:spcPts val="200"/>
              </a:spcBef>
            </a:pPr>
            <a:r>
              <a:rPr lang="en-GB" sz="2800" dirty="0" smtClean="0">
                <a:solidFill>
                  <a:schemeClr val="tx1"/>
                </a:solidFill>
              </a:rPr>
              <a:t>{Algorithm to swap values of 2 variables}</a:t>
            </a:r>
          </a:p>
          <a:p>
            <a:pPr marL="271463" lvl="1" indent="-271463">
              <a:spcBef>
                <a:spcPts val="200"/>
              </a:spcBef>
            </a:pPr>
            <a:r>
              <a:rPr lang="en-GB" sz="2800" b="1" dirty="0" smtClean="0">
                <a:solidFill>
                  <a:srgbClr val="0070C0"/>
                </a:solidFill>
              </a:rPr>
              <a:t>begin</a:t>
            </a:r>
          </a:p>
          <a:p>
            <a:pPr marL="514350" lvl="1" indent="-514350">
              <a:spcBef>
                <a:spcPts val="200"/>
              </a:spcBef>
              <a:buFont typeface="+mj-lt"/>
              <a:buAutoNum type="arabicPeriod"/>
            </a:pPr>
            <a:r>
              <a:rPr lang="en-GB" sz="2800" dirty="0" smtClean="0">
                <a:solidFill>
                  <a:prstClr val="black"/>
                </a:solidFill>
              </a:rPr>
              <a:t> </a:t>
            </a:r>
            <a:r>
              <a:rPr lang="en-GB" sz="2800" b="1" dirty="0" smtClean="0">
                <a:solidFill>
                  <a:srgbClr val="0070C0"/>
                </a:solidFill>
              </a:rPr>
              <a:t>input</a:t>
            </a:r>
            <a:r>
              <a:rPr lang="en-GB" sz="2800" dirty="0" smtClean="0">
                <a:solidFill>
                  <a:prstClr val="black"/>
                </a:solidFill>
              </a:rPr>
              <a:t> </a:t>
            </a:r>
            <a:r>
              <a:rPr lang="en-GB" sz="2800" i="1" dirty="0" smtClean="0">
                <a:solidFill>
                  <a:prstClr val="black"/>
                </a:solidFill>
              </a:rPr>
              <a:t>One</a:t>
            </a:r>
            <a:r>
              <a:rPr lang="en-GB" sz="2800" dirty="0" smtClean="0">
                <a:solidFill>
                  <a:prstClr val="black"/>
                </a:solidFill>
              </a:rPr>
              <a:t>, </a:t>
            </a:r>
            <a:r>
              <a:rPr lang="en-GB" sz="2800" i="1" dirty="0" smtClean="0">
                <a:solidFill>
                  <a:prstClr val="black"/>
                </a:solidFill>
              </a:rPr>
              <a:t>Two</a:t>
            </a:r>
            <a:r>
              <a:rPr lang="en-GB" sz="2800" dirty="0" smtClean="0">
                <a:solidFill>
                  <a:prstClr val="black"/>
                </a:solidFill>
              </a:rPr>
              <a:t>;</a:t>
            </a:r>
          </a:p>
          <a:p>
            <a:pPr marL="514350" lvl="1" indent="-514350">
              <a:spcBef>
                <a:spcPts val="200"/>
              </a:spcBef>
              <a:buFont typeface="+mj-lt"/>
              <a:buAutoNum type="arabicPeriod"/>
            </a:pPr>
            <a:r>
              <a:rPr lang="en-GB" sz="2800" dirty="0" smtClean="0">
                <a:solidFill>
                  <a:prstClr val="black"/>
                </a:solidFill>
              </a:rPr>
              <a:t> </a:t>
            </a:r>
            <a:r>
              <a:rPr lang="en-GB" sz="2800" i="1" dirty="0" smtClean="0">
                <a:solidFill>
                  <a:prstClr val="black"/>
                </a:solidFill>
              </a:rPr>
              <a:t>Temp</a:t>
            </a:r>
            <a:r>
              <a:rPr lang="en-GB" sz="2800" dirty="0" smtClean="0">
                <a:solidFill>
                  <a:prstClr val="black"/>
                </a:solidFill>
              </a:rPr>
              <a:t> := </a:t>
            </a:r>
            <a:r>
              <a:rPr lang="en-GB" sz="2800" i="1" dirty="0" smtClean="0">
                <a:solidFill>
                  <a:prstClr val="black"/>
                </a:solidFill>
              </a:rPr>
              <a:t>One</a:t>
            </a:r>
            <a:r>
              <a:rPr lang="en-GB" sz="2800" dirty="0" smtClean="0">
                <a:solidFill>
                  <a:prstClr val="black"/>
                </a:solidFill>
              </a:rPr>
              <a:t>;</a:t>
            </a:r>
          </a:p>
          <a:p>
            <a:pPr marL="514350" lvl="1" indent="-514350">
              <a:spcBef>
                <a:spcPts val="200"/>
              </a:spcBef>
              <a:buFont typeface="+mj-lt"/>
              <a:buAutoNum type="arabicPeriod"/>
            </a:pPr>
            <a:r>
              <a:rPr lang="en-GB" sz="2800" dirty="0" smtClean="0">
                <a:solidFill>
                  <a:prstClr val="black"/>
                </a:solidFill>
              </a:rPr>
              <a:t> </a:t>
            </a:r>
            <a:r>
              <a:rPr lang="en-GB" sz="2800" i="1" dirty="0" smtClean="0">
                <a:solidFill>
                  <a:prstClr val="black"/>
                </a:solidFill>
              </a:rPr>
              <a:t>One </a:t>
            </a:r>
            <a:r>
              <a:rPr lang="en-GB" sz="2800" dirty="0" smtClean="0">
                <a:solidFill>
                  <a:prstClr val="black"/>
                </a:solidFill>
              </a:rPr>
              <a:t>:= </a:t>
            </a:r>
            <a:r>
              <a:rPr lang="en-GB" sz="2800" i="1" dirty="0" smtClean="0">
                <a:solidFill>
                  <a:prstClr val="black"/>
                </a:solidFill>
              </a:rPr>
              <a:t>Two</a:t>
            </a:r>
            <a:r>
              <a:rPr lang="en-GB" sz="2800" dirty="0" smtClean="0">
                <a:solidFill>
                  <a:prstClr val="black"/>
                </a:solidFill>
              </a:rPr>
              <a:t>;</a:t>
            </a:r>
          </a:p>
          <a:p>
            <a:pPr marL="514350" lvl="1" indent="-514350">
              <a:spcBef>
                <a:spcPts val="200"/>
              </a:spcBef>
              <a:buFont typeface="+mj-lt"/>
              <a:buAutoNum type="arabicPeriod"/>
            </a:pPr>
            <a:r>
              <a:rPr lang="en-GB" sz="2800" dirty="0" smtClean="0">
                <a:solidFill>
                  <a:prstClr val="black"/>
                </a:solidFill>
              </a:rPr>
              <a:t> </a:t>
            </a:r>
            <a:r>
              <a:rPr lang="en-GB" sz="2800" i="1" dirty="0" smtClean="0">
                <a:solidFill>
                  <a:prstClr val="black"/>
                </a:solidFill>
              </a:rPr>
              <a:t>Two </a:t>
            </a:r>
            <a:r>
              <a:rPr lang="en-GB" sz="2800" dirty="0" smtClean="0">
                <a:solidFill>
                  <a:prstClr val="black"/>
                </a:solidFill>
              </a:rPr>
              <a:t>:= Temp;</a:t>
            </a:r>
          </a:p>
          <a:p>
            <a:pPr marL="271463" lvl="1" indent="-271463">
              <a:spcBef>
                <a:spcPts val="200"/>
              </a:spcBef>
            </a:pPr>
            <a:r>
              <a:rPr lang="en-GB" sz="2800" b="1" dirty="0" smtClean="0">
                <a:solidFill>
                  <a:srgbClr val="0070C0"/>
                </a:solidFill>
              </a:rPr>
              <a:t>end</a:t>
            </a:r>
            <a:endParaRPr lang="en-GB" dirty="0"/>
          </a:p>
        </p:txBody>
      </p:sp>
      <p:grpSp>
        <p:nvGrpSpPr>
          <p:cNvPr id="36" name="Group 35"/>
          <p:cNvGrpSpPr/>
          <p:nvPr/>
        </p:nvGrpSpPr>
        <p:grpSpPr>
          <a:xfrm>
            <a:off x="5029200" y="2209800"/>
            <a:ext cx="3505200" cy="2308324"/>
            <a:chOff x="4495800" y="1295400"/>
            <a:chExt cx="3505200" cy="2308324"/>
          </a:xfrm>
        </p:grpSpPr>
        <p:sp>
          <p:nvSpPr>
            <p:cNvPr id="15" name="TextBox 14"/>
            <p:cNvSpPr txBox="1"/>
            <p:nvPr/>
          </p:nvSpPr>
          <p:spPr>
            <a:xfrm>
              <a:off x="4495800" y="1295400"/>
              <a:ext cx="3505200" cy="23083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92075" indent="-92075" algn="ctr">
                <a:buClr>
                  <a:srgbClr val="000000"/>
                </a:buClr>
              </a:pPr>
              <a:r>
                <a:rPr lang="en-GB" sz="2400" dirty="0" smtClean="0"/>
                <a:t>How it works</a:t>
              </a:r>
            </a:p>
            <a:p>
              <a:pPr algn="just">
                <a:buClr>
                  <a:srgbClr val="000000"/>
                </a:buClr>
                <a:tabLst>
                  <a:tab pos="989013" algn="l"/>
                  <a:tab pos="1795463" algn="l"/>
                  <a:tab pos="2603500" algn="l"/>
                </a:tabLst>
              </a:pPr>
              <a:r>
                <a:rPr lang="en-GB" sz="2400" i="1" dirty="0" smtClean="0"/>
                <a:t>	One	Two	Temp</a:t>
              </a:r>
            </a:p>
            <a:p>
              <a:pPr algn="just">
                <a:buClr>
                  <a:srgbClr val="000000"/>
                </a:buClr>
              </a:pPr>
              <a:r>
                <a:rPr lang="en-GB" sz="2400" dirty="0" smtClean="0"/>
                <a:t>Line 1	    –	  –	  –</a:t>
              </a:r>
            </a:p>
            <a:p>
              <a:pPr marL="92075" indent="-92075">
                <a:buClr>
                  <a:srgbClr val="000000"/>
                </a:buClr>
              </a:pPr>
              <a:r>
                <a:rPr lang="en-GB" sz="2400" dirty="0" smtClean="0"/>
                <a:t>Line 2	    	  	</a:t>
              </a:r>
            </a:p>
            <a:p>
              <a:pPr marL="92075" indent="-92075">
                <a:buClr>
                  <a:srgbClr val="000000"/>
                </a:buClr>
              </a:pPr>
              <a:r>
                <a:rPr lang="en-GB" sz="2400" dirty="0" smtClean="0"/>
                <a:t>Line 3	    	  	</a:t>
              </a:r>
            </a:p>
            <a:p>
              <a:pPr marL="92075" indent="-92075">
                <a:buClr>
                  <a:srgbClr val="000000"/>
                </a:buClr>
              </a:pPr>
              <a:r>
                <a:rPr lang="en-GB" sz="2400" dirty="0" smtClean="0"/>
                <a:t>Line 4	    	  	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4572000" y="2047104"/>
              <a:ext cx="33528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410200" y="2057400"/>
              <a:ext cx="0" cy="14478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572000" y="2438400"/>
              <a:ext cx="33528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572000" y="2819400"/>
              <a:ext cx="33528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72000" y="3200400"/>
              <a:ext cx="33528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248400" y="2057400"/>
              <a:ext cx="0" cy="14478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086600" y="2057400"/>
              <a:ext cx="0" cy="14478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924800" y="2057400"/>
              <a:ext cx="0" cy="14478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572000" y="2057400"/>
              <a:ext cx="0" cy="14478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572000" y="3505200"/>
              <a:ext cx="33528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029200" y="2209800"/>
            <a:ext cx="3505200" cy="2308324"/>
            <a:chOff x="4495800" y="1295400"/>
            <a:chExt cx="3505200" cy="2308324"/>
          </a:xfrm>
        </p:grpSpPr>
        <p:sp>
          <p:nvSpPr>
            <p:cNvPr id="39" name="TextBox 38"/>
            <p:cNvSpPr txBox="1"/>
            <p:nvPr/>
          </p:nvSpPr>
          <p:spPr>
            <a:xfrm>
              <a:off x="4495800" y="1295400"/>
              <a:ext cx="3505200" cy="23083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92075" indent="-92075" algn="ctr">
                <a:buClr>
                  <a:srgbClr val="000000"/>
                </a:buClr>
              </a:pPr>
              <a:r>
                <a:rPr lang="en-GB" sz="2400" dirty="0" smtClean="0"/>
                <a:t>How it works</a:t>
              </a:r>
            </a:p>
            <a:p>
              <a:pPr algn="just">
                <a:buClr>
                  <a:srgbClr val="000000"/>
                </a:buClr>
                <a:tabLst>
                  <a:tab pos="989013" algn="l"/>
                  <a:tab pos="1795463" algn="l"/>
                  <a:tab pos="2603500" algn="l"/>
                </a:tabLst>
              </a:pPr>
              <a:r>
                <a:rPr lang="en-GB" sz="2400" i="1" dirty="0" smtClean="0"/>
                <a:t>	One	Two	Temp</a:t>
              </a:r>
            </a:p>
            <a:p>
              <a:pPr algn="just">
                <a:buClr>
                  <a:srgbClr val="000000"/>
                </a:buClr>
              </a:pPr>
              <a:r>
                <a:rPr lang="en-GB" sz="2400" dirty="0" smtClean="0"/>
                <a:t>Line 1	    5	  7	  –</a:t>
              </a:r>
            </a:p>
            <a:p>
              <a:pPr marL="92075" indent="-92075">
                <a:buClr>
                  <a:srgbClr val="000000"/>
                </a:buClr>
              </a:pPr>
              <a:r>
                <a:rPr lang="en-GB" sz="2400" dirty="0" smtClean="0"/>
                <a:t>Line 2	    	  	  </a:t>
              </a:r>
            </a:p>
            <a:p>
              <a:pPr marL="92075" indent="-92075">
                <a:buClr>
                  <a:srgbClr val="000000"/>
                </a:buClr>
              </a:pPr>
              <a:r>
                <a:rPr lang="en-GB" sz="2400" dirty="0" smtClean="0"/>
                <a:t>Line 3	    	  	  </a:t>
              </a:r>
            </a:p>
            <a:p>
              <a:pPr marL="92075" indent="-92075">
                <a:buClr>
                  <a:srgbClr val="000000"/>
                </a:buClr>
              </a:pPr>
              <a:r>
                <a:rPr lang="en-GB" sz="2400" dirty="0" smtClean="0"/>
                <a:t>Line 4	    	  	  </a:t>
              </a: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4572000" y="2047104"/>
              <a:ext cx="33528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410200" y="2057400"/>
              <a:ext cx="0" cy="14478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572000" y="2438400"/>
              <a:ext cx="33528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572000" y="2819400"/>
              <a:ext cx="33528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572000" y="3200400"/>
              <a:ext cx="33528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248400" y="2057400"/>
              <a:ext cx="0" cy="14478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086600" y="2057400"/>
              <a:ext cx="0" cy="14478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2057400"/>
              <a:ext cx="0" cy="14478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572000" y="2057400"/>
              <a:ext cx="0" cy="14478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572000" y="3505200"/>
              <a:ext cx="33528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029200" y="2209800"/>
            <a:ext cx="3505200" cy="2308324"/>
            <a:chOff x="4495800" y="1295400"/>
            <a:chExt cx="3505200" cy="2308324"/>
          </a:xfrm>
        </p:grpSpPr>
        <p:sp>
          <p:nvSpPr>
            <p:cNvPr id="51" name="TextBox 50"/>
            <p:cNvSpPr txBox="1"/>
            <p:nvPr/>
          </p:nvSpPr>
          <p:spPr>
            <a:xfrm>
              <a:off x="4495800" y="1295400"/>
              <a:ext cx="3505200" cy="23083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92075" indent="-92075" algn="ctr">
                <a:buClr>
                  <a:srgbClr val="000000"/>
                </a:buClr>
              </a:pPr>
              <a:r>
                <a:rPr lang="en-GB" sz="2400" dirty="0" smtClean="0"/>
                <a:t>How it works</a:t>
              </a:r>
            </a:p>
            <a:p>
              <a:pPr algn="just">
                <a:buClr>
                  <a:srgbClr val="000000"/>
                </a:buClr>
                <a:tabLst>
                  <a:tab pos="989013" algn="l"/>
                  <a:tab pos="1795463" algn="l"/>
                  <a:tab pos="2603500" algn="l"/>
                </a:tabLst>
              </a:pPr>
              <a:r>
                <a:rPr lang="en-GB" sz="2400" i="1" dirty="0" smtClean="0"/>
                <a:t>	One	Two	Temp</a:t>
              </a:r>
            </a:p>
            <a:p>
              <a:pPr algn="just">
                <a:buClr>
                  <a:srgbClr val="000000"/>
                </a:buClr>
              </a:pPr>
              <a:r>
                <a:rPr lang="en-GB" sz="2400" dirty="0" smtClean="0"/>
                <a:t>Line 1	    5	  7	  –</a:t>
              </a:r>
            </a:p>
            <a:p>
              <a:pPr marL="92075" indent="-92075">
                <a:buClr>
                  <a:srgbClr val="000000"/>
                </a:buClr>
              </a:pPr>
              <a:r>
                <a:rPr lang="en-GB" sz="2400" dirty="0" smtClean="0"/>
                <a:t>Line 2	    5	  7	  5</a:t>
              </a:r>
            </a:p>
            <a:p>
              <a:pPr marL="92075" indent="-92075">
                <a:buClr>
                  <a:srgbClr val="000000"/>
                </a:buClr>
              </a:pPr>
              <a:r>
                <a:rPr lang="en-GB" sz="2400" dirty="0" smtClean="0"/>
                <a:t>Line 3	    	  	  </a:t>
              </a:r>
            </a:p>
            <a:p>
              <a:pPr marL="92075" indent="-92075">
                <a:buClr>
                  <a:srgbClr val="000000"/>
                </a:buClr>
              </a:pPr>
              <a:r>
                <a:rPr lang="en-GB" sz="2400" dirty="0" smtClean="0"/>
                <a:t>Line 4	    	  	  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4572000" y="2047104"/>
              <a:ext cx="33528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410200" y="2057400"/>
              <a:ext cx="0" cy="14478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4572000" y="2438400"/>
              <a:ext cx="33528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572000" y="2819400"/>
              <a:ext cx="33528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572000" y="3200400"/>
              <a:ext cx="33528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248400" y="2057400"/>
              <a:ext cx="0" cy="14478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086600" y="2057400"/>
              <a:ext cx="0" cy="14478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924800" y="2057400"/>
              <a:ext cx="0" cy="14478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572000" y="2057400"/>
              <a:ext cx="0" cy="14478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572000" y="3505200"/>
              <a:ext cx="33528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5029200" y="2209800"/>
            <a:ext cx="3505200" cy="2308324"/>
            <a:chOff x="4497858" y="1295400"/>
            <a:chExt cx="3505200" cy="2308324"/>
          </a:xfrm>
        </p:grpSpPr>
        <p:sp>
          <p:nvSpPr>
            <p:cNvPr id="63" name="TextBox 62"/>
            <p:cNvSpPr txBox="1"/>
            <p:nvPr/>
          </p:nvSpPr>
          <p:spPr>
            <a:xfrm>
              <a:off x="4497858" y="1295400"/>
              <a:ext cx="3505200" cy="23083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92075" indent="-92075" algn="ctr">
                <a:buClr>
                  <a:srgbClr val="000000"/>
                </a:buClr>
              </a:pPr>
              <a:r>
                <a:rPr lang="en-GB" sz="2400" dirty="0" smtClean="0"/>
                <a:t>How it works</a:t>
              </a:r>
            </a:p>
            <a:p>
              <a:pPr algn="just">
                <a:buClr>
                  <a:srgbClr val="000000"/>
                </a:buClr>
                <a:tabLst>
                  <a:tab pos="989013" algn="l"/>
                  <a:tab pos="1795463" algn="l"/>
                  <a:tab pos="2603500" algn="l"/>
                </a:tabLst>
              </a:pPr>
              <a:r>
                <a:rPr lang="en-GB" sz="2400" i="1" dirty="0" smtClean="0"/>
                <a:t>	One	Two	Temp</a:t>
              </a:r>
            </a:p>
            <a:p>
              <a:pPr algn="just">
                <a:buClr>
                  <a:srgbClr val="000000"/>
                </a:buClr>
              </a:pPr>
              <a:r>
                <a:rPr lang="en-GB" sz="2400" dirty="0" smtClean="0"/>
                <a:t>Line 1	    5	  7	  –</a:t>
              </a:r>
            </a:p>
            <a:p>
              <a:pPr marL="92075" indent="-92075">
                <a:buClr>
                  <a:srgbClr val="000000"/>
                </a:buClr>
              </a:pPr>
              <a:r>
                <a:rPr lang="en-GB" sz="2400" dirty="0" smtClean="0"/>
                <a:t>Line 2	    5	  7	  5</a:t>
              </a:r>
            </a:p>
            <a:p>
              <a:pPr marL="92075" indent="-92075">
                <a:buClr>
                  <a:srgbClr val="000000"/>
                </a:buClr>
              </a:pPr>
              <a:r>
                <a:rPr lang="en-GB" sz="2400" dirty="0" smtClean="0"/>
                <a:t>Line 3	    7	  7	  5</a:t>
              </a:r>
            </a:p>
            <a:p>
              <a:pPr marL="92075" indent="-92075">
                <a:buClr>
                  <a:srgbClr val="000000"/>
                </a:buClr>
              </a:pPr>
              <a:r>
                <a:rPr lang="en-GB" sz="2400" dirty="0" smtClean="0"/>
                <a:t>Line 4	    	  	  </a:t>
              </a: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4572000" y="2047104"/>
              <a:ext cx="33528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410200" y="2057400"/>
              <a:ext cx="0" cy="14478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572000" y="2438400"/>
              <a:ext cx="33528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572000" y="2819400"/>
              <a:ext cx="33528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572000" y="3200400"/>
              <a:ext cx="33528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6248400" y="2057400"/>
              <a:ext cx="0" cy="14478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086600" y="2057400"/>
              <a:ext cx="0" cy="14478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7924800" y="2057400"/>
              <a:ext cx="0" cy="14478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572000" y="2057400"/>
              <a:ext cx="0" cy="14478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572000" y="3505200"/>
              <a:ext cx="33528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5029200" y="2209800"/>
            <a:ext cx="3505200" cy="2308324"/>
            <a:chOff x="4495800" y="1295400"/>
            <a:chExt cx="3505200" cy="2308324"/>
          </a:xfrm>
        </p:grpSpPr>
        <p:sp>
          <p:nvSpPr>
            <p:cNvPr id="75" name="TextBox 74"/>
            <p:cNvSpPr txBox="1"/>
            <p:nvPr/>
          </p:nvSpPr>
          <p:spPr>
            <a:xfrm>
              <a:off x="4495800" y="1295400"/>
              <a:ext cx="3505200" cy="23083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92075" indent="-92075" algn="ctr">
                <a:buClr>
                  <a:srgbClr val="000000"/>
                </a:buClr>
              </a:pPr>
              <a:r>
                <a:rPr lang="en-GB" sz="2400" dirty="0" smtClean="0"/>
                <a:t>How it works</a:t>
              </a:r>
            </a:p>
            <a:p>
              <a:pPr algn="just">
                <a:buClr>
                  <a:srgbClr val="000000"/>
                </a:buClr>
                <a:tabLst>
                  <a:tab pos="989013" algn="l"/>
                  <a:tab pos="1795463" algn="l"/>
                  <a:tab pos="2603500" algn="l"/>
                </a:tabLst>
              </a:pPr>
              <a:r>
                <a:rPr lang="en-GB" sz="2400" i="1" dirty="0" smtClean="0"/>
                <a:t>	One	Two	Temp</a:t>
              </a:r>
            </a:p>
            <a:p>
              <a:pPr algn="just">
                <a:buClr>
                  <a:srgbClr val="000000"/>
                </a:buClr>
              </a:pPr>
              <a:r>
                <a:rPr lang="en-GB" sz="2400" dirty="0" smtClean="0"/>
                <a:t>Line 1	    5	  7	  –</a:t>
              </a:r>
            </a:p>
            <a:p>
              <a:pPr marL="92075" indent="-92075">
                <a:buClr>
                  <a:srgbClr val="000000"/>
                </a:buClr>
              </a:pPr>
              <a:r>
                <a:rPr lang="en-GB" sz="2400" dirty="0" smtClean="0"/>
                <a:t>Line 2	    5	  7	  5</a:t>
              </a:r>
            </a:p>
            <a:p>
              <a:pPr marL="92075" indent="-92075">
                <a:buClr>
                  <a:srgbClr val="000000"/>
                </a:buClr>
              </a:pPr>
              <a:r>
                <a:rPr lang="en-GB" sz="2400" dirty="0" smtClean="0"/>
                <a:t>Line 3	    7	  7	  5</a:t>
              </a:r>
            </a:p>
            <a:p>
              <a:pPr marL="92075" indent="-92075">
                <a:buClr>
                  <a:srgbClr val="000000"/>
                </a:buClr>
              </a:pPr>
              <a:r>
                <a:rPr lang="en-GB" sz="2400" dirty="0" smtClean="0"/>
                <a:t>Line 4	    7	  5	  5</a:t>
              </a:r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4572000" y="2047104"/>
              <a:ext cx="33528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410200" y="2057400"/>
              <a:ext cx="0" cy="14478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572000" y="2438400"/>
              <a:ext cx="33528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572000" y="2819400"/>
              <a:ext cx="33528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572000" y="3200400"/>
              <a:ext cx="33528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248400" y="2057400"/>
              <a:ext cx="0" cy="14478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7086600" y="2057400"/>
              <a:ext cx="0" cy="14478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7924800" y="2057400"/>
              <a:ext cx="0" cy="14478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4572000" y="2057400"/>
              <a:ext cx="0" cy="14478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572000" y="3505200"/>
              <a:ext cx="33528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/>
          <a:lstStyle/>
          <a:p>
            <a:r>
              <a:rPr lang="en-GB" dirty="0" smtClean="0"/>
              <a:t>Notice “nesting of statements”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Statements to control algorithms (3)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23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8400" y="1295400"/>
            <a:ext cx="3352800" cy="4876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90488" lvl="1">
              <a:spcBef>
                <a:spcPts val="200"/>
              </a:spcBef>
              <a:tabLst>
                <a:tab pos="361950" algn="l"/>
                <a:tab pos="715963" algn="l"/>
                <a:tab pos="1079500" algn="l"/>
              </a:tabLst>
            </a:pPr>
            <a:r>
              <a:rPr lang="en-GB" sz="2800" b="1" dirty="0" smtClean="0">
                <a:solidFill>
                  <a:srgbClr val="0070C0"/>
                </a:solidFill>
              </a:rPr>
              <a:t>begin</a:t>
            </a:r>
          </a:p>
          <a:p>
            <a:pPr marL="90488" lvl="1">
              <a:spcBef>
                <a:spcPts val="200"/>
              </a:spcBef>
              <a:tabLst>
                <a:tab pos="361950" algn="l"/>
                <a:tab pos="715963" algn="l"/>
                <a:tab pos="1079500" algn="l"/>
              </a:tabLst>
            </a:pPr>
            <a:r>
              <a:rPr lang="en-GB" sz="2800" dirty="0" smtClean="0">
                <a:solidFill>
                  <a:prstClr val="black"/>
                </a:solidFill>
              </a:rPr>
              <a:t>	</a:t>
            </a:r>
            <a:r>
              <a:rPr lang="en-GB" sz="2800" i="1" dirty="0" smtClean="0">
                <a:solidFill>
                  <a:prstClr val="black"/>
                </a:solidFill>
              </a:rPr>
              <a:t>statement </a:t>
            </a:r>
            <a:r>
              <a:rPr lang="en-GB" sz="2800" dirty="0" smtClean="0">
                <a:solidFill>
                  <a:prstClr val="black"/>
                </a:solidFill>
              </a:rPr>
              <a:t>1;</a:t>
            </a:r>
          </a:p>
          <a:p>
            <a:pPr marL="90488" lvl="1">
              <a:spcBef>
                <a:spcPts val="200"/>
              </a:spcBef>
              <a:tabLst>
                <a:tab pos="361950" algn="l"/>
                <a:tab pos="715963" algn="l"/>
                <a:tab pos="1079500" algn="l"/>
              </a:tabLst>
            </a:pPr>
            <a:r>
              <a:rPr lang="en-GB" sz="2800" dirty="0" smtClean="0">
                <a:solidFill>
                  <a:prstClr val="black"/>
                </a:solidFill>
              </a:rPr>
              <a:t>	</a:t>
            </a:r>
            <a:r>
              <a:rPr lang="en-GB" sz="2800" i="1" dirty="0" smtClean="0">
                <a:solidFill>
                  <a:prstClr val="black"/>
                </a:solidFill>
              </a:rPr>
              <a:t>statement </a:t>
            </a:r>
            <a:r>
              <a:rPr lang="en-GB" sz="2800" dirty="0" smtClean="0">
                <a:solidFill>
                  <a:prstClr val="black"/>
                </a:solidFill>
              </a:rPr>
              <a:t>2;</a:t>
            </a:r>
          </a:p>
          <a:p>
            <a:pPr marL="90488" lvl="1">
              <a:spcBef>
                <a:spcPts val="200"/>
              </a:spcBef>
              <a:tabLst>
                <a:tab pos="361950" algn="l"/>
                <a:tab pos="715963" algn="l"/>
                <a:tab pos="1079500" algn="l"/>
              </a:tabLst>
            </a:pPr>
            <a:r>
              <a:rPr lang="en-GB" sz="2800" dirty="0" smtClean="0">
                <a:solidFill>
                  <a:prstClr val="black"/>
                </a:solidFill>
              </a:rPr>
              <a:t>	</a:t>
            </a:r>
            <a:r>
              <a:rPr lang="en-GB" sz="2800" b="1" dirty="0" smtClean="0">
                <a:solidFill>
                  <a:srgbClr val="0070C0"/>
                </a:solidFill>
              </a:rPr>
              <a:t>begin</a:t>
            </a:r>
            <a:endParaRPr lang="en-GB" sz="2800" dirty="0" smtClean="0">
              <a:solidFill>
                <a:prstClr val="black"/>
              </a:solidFill>
            </a:endParaRPr>
          </a:p>
          <a:p>
            <a:pPr marL="90488" lvl="1">
              <a:spcBef>
                <a:spcPts val="200"/>
              </a:spcBef>
              <a:tabLst>
                <a:tab pos="361950" algn="l"/>
                <a:tab pos="715963" algn="l"/>
                <a:tab pos="1079500" algn="l"/>
              </a:tabLst>
            </a:pPr>
            <a:r>
              <a:rPr lang="en-GB" sz="2800" i="1" dirty="0" smtClean="0">
                <a:solidFill>
                  <a:prstClr val="black"/>
                </a:solidFill>
              </a:rPr>
              <a:t>	</a:t>
            </a:r>
            <a:r>
              <a:rPr lang="en-GB" sz="2800" dirty="0" smtClean="0">
                <a:solidFill>
                  <a:prstClr val="black"/>
                </a:solidFill>
              </a:rPr>
              <a:t>	</a:t>
            </a:r>
            <a:r>
              <a:rPr lang="en-GB" sz="2800" i="1" dirty="0" smtClean="0">
                <a:solidFill>
                  <a:prstClr val="black"/>
                </a:solidFill>
              </a:rPr>
              <a:t>statement </a:t>
            </a:r>
            <a:r>
              <a:rPr lang="en-GB" sz="2800" dirty="0" smtClean="0">
                <a:solidFill>
                  <a:prstClr val="black"/>
                </a:solidFill>
              </a:rPr>
              <a:t>3;</a:t>
            </a:r>
          </a:p>
          <a:p>
            <a:pPr marL="90488" lvl="1">
              <a:spcBef>
                <a:spcPts val="200"/>
              </a:spcBef>
              <a:tabLst>
                <a:tab pos="361950" algn="l"/>
                <a:tab pos="715963" algn="l"/>
                <a:tab pos="1079500" algn="l"/>
              </a:tabLst>
            </a:pPr>
            <a:r>
              <a:rPr lang="en-GB" sz="2800" dirty="0" smtClean="0">
                <a:solidFill>
                  <a:prstClr val="black"/>
                </a:solidFill>
              </a:rPr>
              <a:t>		</a:t>
            </a:r>
            <a:r>
              <a:rPr lang="en-GB" sz="2800" b="1" dirty="0" smtClean="0">
                <a:solidFill>
                  <a:srgbClr val="0070C0"/>
                </a:solidFill>
              </a:rPr>
              <a:t>begin</a:t>
            </a:r>
            <a:endParaRPr lang="en-GB" sz="2800" dirty="0" smtClean="0">
              <a:solidFill>
                <a:prstClr val="black"/>
              </a:solidFill>
            </a:endParaRPr>
          </a:p>
          <a:p>
            <a:pPr marL="90488" lvl="1">
              <a:spcBef>
                <a:spcPts val="200"/>
              </a:spcBef>
              <a:tabLst>
                <a:tab pos="361950" algn="l"/>
                <a:tab pos="715963" algn="l"/>
                <a:tab pos="1079500" algn="l"/>
              </a:tabLst>
            </a:pPr>
            <a:r>
              <a:rPr lang="en-GB" sz="2800" i="1" dirty="0" smtClean="0">
                <a:solidFill>
                  <a:prstClr val="black"/>
                </a:solidFill>
              </a:rPr>
              <a:t>	</a:t>
            </a:r>
            <a:r>
              <a:rPr lang="en-GB" sz="2800" dirty="0" smtClean="0">
                <a:solidFill>
                  <a:prstClr val="black"/>
                </a:solidFill>
              </a:rPr>
              <a:t>		</a:t>
            </a:r>
            <a:r>
              <a:rPr lang="en-GB" sz="2800" i="1" dirty="0" smtClean="0">
                <a:solidFill>
                  <a:prstClr val="black"/>
                </a:solidFill>
              </a:rPr>
              <a:t>statement </a:t>
            </a:r>
            <a:r>
              <a:rPr lang="en-GB" sz="2800" dirty="0" smtClean="0">
                <a:solidFill>
                  <a:prstClr val="black"/>
                </a:solidFill>
              </a:rPr>
              <a:t>4;</a:t>
            </a:r>
          </a:p>
          <a:p>
            <a:pPr marL="90488" lvl="1">
              <a:spcBef>
                <a:spcPts val="200"/>
              </a:spcBef>
              <a:tabLst>
                <a:tab pos="361950" algn="l"/>
                <a:tab pos="715963" algn="l"/>
                <a:tab pos="1079500" algn="l"/>
              </a:tabLst>
            </a:pPr>
            <a:r>
              <a:rPr lang="en-GB" sz="2800" i="1" dirty="0" smtClean="0">
                <a:solidFill>
                  <a:prstClr val="black"/>
                </a:solidFill>
              </a:rPr>
              <a:t>	</a:t>
            </a:r>
            <a:r>
              <a:rPr lang="en-GB" sz="2800" dirty="0" smtClean="0">
                <a:solidFill>
                  <a:prstClr val="black"/>
                </a:solidFill>
              </a:rPr>
              <a:t>		</a:t>
            </a:r>
            <a:r>
              <a:rPr lang="en-GB" sz="2800" i="1" dirty="0" smtClean="0">
                <a:solidFill>
                  <a:prstClr val="black"/>
                </a:solidFill>
              </a:rPr>
              <a:t>statement </a:t>
            </a:r>
            <a:r>
              <a:rPr lang="en-GB" sz="2800" dirty="0" smtClean="0">
                <a:solidFill>
                  <a:prstClr val="black"/>
                </a:solidFill>
              </a:rPr>
              <a:t>5;</a:t>
            </a:r>
          </a:p>
          <a:p>
            <a:pPr marL="90488" lvl="1">
              <a:spcBef>
                <a:spcPts val="200"/>
              </a:spcBef>
              <a:tabLst>
                <a:tab pos="361950" algn="l"/>
                <a:tab pos="715963" algn="l"/>
                <a:tab pos="1079500" algn="l"/>
              </a:tabLst>
            </a:pPr>
            <a:r>
              <a:rPr lang="en-GB" sz="2800" b="1" dirty="0" smtClean="0">
                <a:solidFill>
                  <a:srgbClr val="0070C0"/>
                </a:solidFill>
              </a:rPr>
              <a:t>		end</a:t>
            </a:r>
          </a:p>
          <a:p>
            <a:pPr marL="90488" lvl="1">
              <a:spcBef>
                <a:spcPts val="200"/>
              </a:spcBef>
              <a:tabLst>
                <a:tab pos="361950" algn="l"/>
                <a:tab pos="715963" algn="l"/>
                <a:tab pos="1079500" algn="l"/>
              </a:tabLst>
            </a:pPr>
            <a:r>
              <a:rPr lang="en-GB" sz="2800" b="1" dirty="0" smtClean="0">
                <a:solidFill>
                  <a:srgbClr val="0070C0"/>
                </a:solidFill>
              </a:rPr>
              <a:t>	end</a:t>
            </a:r>
          </a:p>
          <a:p>
            <a:pPr marL="90488" lvl="1">
              <a:spcBef>
                <a:spcPts val="200"/>
              </a:spcBef>
              <a:tabLst>
                <a:tab pos="361950" algn="l"/>
                <a:tab pos="715963" algn="l"/>
                <a:tab pos="1079500" algn="l"/>
              </a:tabLst>
            </a:pPr>
            <a:r>
              <a:rPr lang="en-GB" sz="2800" b="1" dirty="0" smtClean="0">
                <a:solidFill>
                  <a:srgbClr val="0070C0"/>
                </a:solidFill>
              </a:rPr>
              <a:t>end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743200" y="1676400"/>
            <a:ext cx="2819400" cy="411480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2819400" y="2667000"/>
            <a:ext cx="2667000" cy="304800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/>
          <p:cNvSpPr/>
          <p:nvPr/>
        </p:nvSpPr>
        <p:spPr>
          <a:xfrm>
            <a:off x="3124200" y="3505200"/>
            <a:ext cx="2286000" cy="175260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/>
          <a:lstStyle/>
          <a:p>
            <a:r>
              <a:rPr lang="en-GB" dirty="0" smtClean="0"/>
              <a:t>Conditional statement</a:t>
            </a:r>
          </a:p>
          <a:p>
            <a:pPr lvl="1"/>
            <a:r>
              <a:rPr lang="en-GB" dirty="0" smtClean="0"/>
              <a:t>Represent </a:t>
            </a:r>
            <a:r>
              <a:rPr lang="en-GB" b="1" dirty="0" smtClean="0">
                <a:solidFill>
                  <a:srgbClr val="0070C0"/>
                </a:solidFill>
              </a:rPr>
              <a:t>choices</a:t>
            </a:r>
            <a:r>
              <a:rPr lang="en-GB" dirty="0" smtClean="0"/>
              <a:t> in execution </a:t>
            </a:r>
          </a:p>
          <a:p>
            <a:pPr lvl="1"/>
            <a:r>
              <a:rPr lang="en-GB" dirty="0" smtClean="0"/>
              <a:t>A condition (test) specifies conditions of choice</a:t>
            </a:r>
          </a:p>
          <a:p>
            <a:r>
              <a:rPr lang="en-GB" dirty="0" smtClean="0"/>
              <a:t>General format (two possibilities)</a:t>
            </a:r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	where</a:t>
            </a:r>
          </a:p>
          <a:p>
            <a:pPr lvl="1">
              <a:buClr>
                <a:schemeClr val="tx1"/>
              </a:buClr>
            </a:pP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condition</a:t>
            </a:r>
            <a:r>
              <a:rPr lang="en-GB" dirty="0" smtClean="0">
                <a:solidFill>
                  <a:prstClr val="black"/>
                </a:solidFill>
              </a:rPr>
              <a:t> </a:t>
            </a:r>
            <a:r>
              <a:rPr lang="en-GB" dirty="0" smtClean="0"/>
              <a:t>is a test which is either </a:t>
            </a:r>
            <a:r>
              <a:rPr lang="en-GB" b="1" dirty="0" smtClean="0">
                <a:solidFill>
                  <a:srgbClr val="00B050"/>
                </a:solidFill>
              </a:rPr>
              <a:t>true </a:t>
            </a:r>
            <a:r>
              <a:rPr lang="en-GB" dirty="0" smtClean="0"/>
              <a:t>or </a:t>
            </a:r>
            <a:r>
              <a:rPr lang="en-GB" b="1" dirty="0" smtClean="0">
                <a:solidFill>
                  <a:srgbClr val="FF0000"/>
                </a:solidFill>
              </a:rPr>
              <a:t>false</a:t>
            </a:r>
            <a:endParaRPr lang="en-GB" dirty="0" smtClean="0"/>
          </a:p>
          <a:p>
            <a:pPr lvl="1"/>
            <a:r>
              <a:rPr lang="en-GB" dirty="0" smtClean="0"/>
              <a:t>If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condition</a:t>
            </a:r>
            <a:r>
              <a:rPr lang="en-GB" dirty="0" smtClean="0">
                <a:solidFill>
                  <a:prstClr val="black"/>
                </a:solidFill>
              </a:rPr>
              <a:t> </a:t>
            </a:r>
            <a:r>
              <a:rPr lang="en-GB" dirty="0" smtClean="0"/>
              <a:t>is </a:t>
            </a:r>
            <a:r>
              <a:rPr lang="en-GB" b="1" dirty="0" smtClean="0">
                <a:solidFill>
                  <a:srgbClr val="00B050"/>
                </a:solidFill>
              </a:rPr>
              <a:t>true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rgbClr val="00B050"/>
                </a:solidFill>
              </a:rPr>
              <a:t>statement 1</a:t>
            </a:r>
            <a:r>
              <a:rPr lang="en-GB" dirty="0" smtClean="0"/>
              <a:t> is executed</a:t>
            </a:r>
          </a:p>
          <a:p>
            <a:pPr lvl="1"/>
            <a:r>
              <a:rPr lang="en-GB" dirty="0" smtClean="0"/>
              <a:t>If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condition</a:t>
            </a:r>
            <a:r>
              <a:rPr lang="en-GB" dirty="0" smtClean="0">
                <a:solidFill>
                  <a:prstClr val="black"/>
                </a:solidFill>
              </a:rPr>
              <a:t> </a:t>
            </a:r>
            <a:r>
              <a:rPr lang="en-GB" dirty="0" smtClean="0"/>
              <a:t>is </a:t>
            </a:r>
            <a:r>
              <a:rPr lang="en-GB" b="1" dirty="0" smtClean="0">
                <a:solidFill>
                  <a:srgbClr val="FF0000"/>
                </a:solidFill>
              </a:rPr>
              <a:t>false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rgbClr val="FF0000"/>
                </a:solidFill>
              </a:rPr>
              <a:t>statement 2 </a:t>
            </a:r>
            <a:r>
              <a:rPr lang="en-GB" dirty="0" smtClean="0"/>
              <a:t>is executed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Statements to control algorithms (4)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24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2819400"/>
            <a:ext cx="5257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marL="742950" lvl="1" indent="-742950">
              <a:spcBef>
                <a:spcPct val="20000"/>
              </a:spcBef>
            </a:pPr>
            <a:r>
              <a:rPr lang="en-GB" sz="3200" b="1" dirty="0" smtClean="0">
                <a:solidFill>
                  <a:srgbClr val="0070C0"/>
                </a:solidFill>
              </a:rPr>
              <a:t>if</a:t>
            </a:r>
            <a:r>
              <a:rPr lang="en-GB" sz="3200" dirty="0" smtClean="0">
                <a:solidFill>
                  <a:prstClr val="black"/>
                </a:solidFill>
              </a:rPr>
              <a:t> </a:t>
            </a:r>
            <a:r>
              <a:rPr lang="en-GB" sz="3200" b="1" i="1" dirty="0" smtClean="0">
                <a:solidFill>
                  <a:schemeClr val="accent6">
                    <a:lumMod val="75000"/>
                  </a:schemeClr>
                </a:solidFill>
              </a:rPr>
              <a:t>condition</a:t>
            </a:r>
            <a:r>
              <a:rPr lang="en-GB" sz="3200" dirty="0" smtClean="0">
                <a:solidFill>
                  <a:prstClr val="black"/>
                </a:solidFill>
              </a:rPr>
              <a:t> </a:t>
            </a:r>
            <a:r>
              <a:rPr lang="en-GB" sz="3200" b="1" dirty="0" smtClean="0">
                <a:solidFill>
                  <a:srgbClr val="0070C0"/>
                </a:solidFill>
              </a:rPr>
              <a:t>then </a:t>
            </a:r>
            <a:r>
              <a:rPr lang="en-GB" sz="3200" b="1" dirty="0" smtClean="0">
                <a:solidFill>
                  <a:srgbClr val="00B050"/>
                </a:solidFill>
              </a:rPr>
              <a:t>statement</a:t>
            </a:r>
            <a:r>
              <a:rPr lang="en-GB" sz="3200" b="1" i="1" dirty="0" smtClean="0">
                <a:solidFill>
                  <a:srgbClr val="00B050"/>
                </a:solidFill>
              </a:rPr>
              <a:t> </a:t>
            </a:r>
            <a:r>
              <a:rPr lang="en-GB" sz="3200" b="1" dirty="0" smtClean="0">
                <a:solidFill>
                  <a:srgbClr val="00B050"/>
                </a:solidFill>
              </a:rPr>
              <a:t>1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81200" y="3429000"/>
            <a:ext cx="5257800" cy="838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marL="742950" lvl="1" indent="-742950"/>
            <a:r>
              <a:rPr lang="en-GB" sz="3200" b="1" dirty="0" smtClean="0">
                <a:solidFill>
                  <a:srgbClr val="0070C0"/>
                </a:solidFill>
              </a:rPr>
              <a:t>if</a:t>
            </a:r>
            <a:r>
              <a:rPr lang="en-GB" sz="3200" dirty="0" smtClean="0">
                <a:solidFill>
                  <a:prstClr val="black"/>
                </a:solidFill>
              </a:rPr>
              <a:t> </a:t>
            </a:r>
            <a:r>
              <a:rPr lang="en-GB" sz="3200" b="1" i="1" dirty="0" smtClean="0">
                <a:solidFill>
                  <a:schemeClr val="accent6">
                    <a:lumMod val="75000"/>
                  </a:schemeClr>
                </a:solidFill>
              </a:rPr>
              <a:t>condition</a:t>
            </a:r>
            <a:r>
              <a:rPr lang="en-GB" sz="3200" dirty="0" smtClean="0">
                <a:solidFill>
                  <a:prstClr val="black"/>
                </a:solidFill>
              </a:rPr>
              <a:t> </a:t>
            </a:r>
            <a:r>
              <a:rPr lang="en-GB" sz="3200" b="1" dirty="0" smtClean="0">
                <a:solidFill>
                  <a:srgbClr val="0070C0"/>
                </a:solidFill>
              </a:rPr>
              <a:t>then </a:t>
            </a:r>
            <a:r>
              <a:rPr lang="en-GB" sz="3200" b="1" dirty="0" smtClean="0">
                <a:solidFill>
                  <a:srgbClr val="00B050"/>
                </a:solidFill>
              </a:rPr>
              <a:t>statement</a:t>
            </a:r>
            <a:r>
              <a:rPr lang="en-GB" sz="3200" b="1" i="1" dirty="0" smtClean="0">
                <a:solidFill>
                  <a:srgbClr val="00B050"/>
                </a:solidFill>
              </a:rPr>
              <a:t> </a:t>
            </a:r>
            <a:r>
              <a:rPr lang="en-GB" sz="3200" b="1" dirty="0" smtClean="0">
                <a:solidFill>
                  <a:srgbClr val="00B050"/>
                </a:solidFill>
              </a:rPr>
              <a:t>1</a:t>
            </a:r>
          </a:p>
          <a:p>
            <a:pPr marL="0" lvl="1">
              <a:tabLst>
                <a:tab pos="1976438" algn="l"/>
                <a:tab pos="2867025" algn="l"/>
              </a:tabLst>
            </a:pPr>
            <a:r>
              <a:rPr lang="en-GB" sz="3200" b="1" i="1" dirty="0" smtClean="0">
                <a:solidFill>
                  <a:schemeClr val="tx1"/>
                </a:solidFill>
              </a:rPr>
              <a:t>	</a:t>
            </a:r>
            <a:r>
              <a:rPr lang="en-GB" sz="3200" b="1" dirty="0" smtClean="0">
                <a:solidFill>
                  <a:srgbClr val="0070C0"/>
                </a:solidFill>
              </a:rPr>
              <a:t>else 	</a:t>
            </a:r>
            <a:r>
              <a:rPr lang="en-GB" sz="3200" b="1" dirty="0" smtClean="0">
                <a:solidFill>
                  <a:srgbClr val="FF0000"/>
                </a:solidFill>
              </a:rPr>
              <a:t>statement</a:t>
            </a:r>
            <a:r>
              <a:rPr lang="en-GB" sz="3200" b="1" i="1" dirty="0" smtClean="0">
                <a:solidFill>
                  <a:srgbClr val="FF0000"/>
                </a:solidFill>
              </a:rPr>
              <a:t> </a:t>
            </a:r>
            <a:r>
              <a:rPr lang="en-GB" sz="3200" b="1" dirty="0" smtClean="0">
                <a:solidFill>
                  <a:srgbClr val="FF0000"/>
                </a:solidFill>
              </a:rPr>
              <a:t>2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/>
          <a:lstStyle/>
          <a:p>
            <a:r>
              <a:rPr lang="en-GB" dirty="0" smtClean="0"/>
              <a:t>Example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Statements to control algorithms (5)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25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914400" y="1447800"/>
            <a:ext cx="7010400" cy="3124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0" lvl="1" algn="ctr">
              <a:spcBef>
                <a:spcPts val="200"/>
              </a:spcBef>
              <a:tabLst>
                <a:tab pos="625475" algn="l"/>
                <a:tab pos="1433513" algn="l"/>
              </a:tabLst>
            </a:pPr>
            <a:r>
              <a:rPr lang="en-GB" sz="2800" dirty="0" smtClean="0">
                <a:solidFill>
                  <a:schemeClr val="tx1"/>
                </a:solidFill>
              </a:rPr>
              <a:t>{Algorithm to compute absolute value of input}</a:t>
            </a:r>
          </a:p>
          <a:p>
            <a:pPr marL="271463" lvl="1" indent="-271463">
              <a:spcBef>
                <a:spcPts val="200"/>
              </a:spcBef>
              <a:tabLst>
                <a:tab pos="625475" algn="l"/>
                <a:tab pos="1433513" algn="l"/>
              </a:tabLst>
            </a:pPr>
            <a:r>
              <a:rPr lang="en-GB" sz="2800" b="1" dirty="0" smtClean="0">
                <a:solidFill>
                  <a:srgbClr val="0070C0"/>
                </a:solidFill>
              </a:rPr>
              <a:t>begin</a:t>
            </a:r>
          </a:p>
          <a:p>
            <a:pPr marL="271463" lvl="1" indent="-271463">
              <a:spcBef>
                <a:spcPts val="200"/>
              </a:spcBef>
              <a:buFont typeface="+mj-lt"/>
              <a:buAutoNum type="arabicPeriod"/>
              <a:tabLst>
                <a:tab pos="625475" algn="l"/>
                <a:tab pos="1433513" algn="l"/>
              </a:tabLst>
            </a:pPr>
            <a:r>
              <a:rPr lang="en-GB" sz="2800" dirty="0" smtClean="0">
                <a:solidFill>
                  <a:prstClr val="black"/>
                </a:solidFill>
              </a:rPr>
              <a:t> </a:t>
            </a:r>
            <a:r>
              <a:rPr lang="en-GB" sz="2800" b="1" dirty="0" smtClean="0">
                <a:solidFill>
                  <a:srgbClr val="0070C0"/>
                </a:solidFill>
              </a:rPr>
              <a:t>input</a:t>
            </a:r>
            <a:r>
              <a:rPr lang="en-GB" sz="2800" dirty="0" smtClean="0">
                <a:solidFill>
                  <a:prstClr val="black"/>
                </a:solidFill>
              </a:rPr>
              <a:t> </a:t>
            </a:r>
            <a:r>
              <a:rPr lang="en-GB" sz="2800" i="1" dirty="0" smtClean="0">
                <a:solidFill>
                  <a:prstClr val="black"/>
                </a:solidFill>
              </a:rPr>
              <a:t>n</a:t>
            </a:r>
            <a:r>
              <a:rPr lang="en-GB" sz="2800" dirty="0" smtClean="0">
                <a:solidFill>
                  <a:prstClr val="black"/>
                </a:solidFill>
              </a:rPr>
              <a:t>;</a:t>
            </a:r>
          </a:p>
          <a:p>
            <a:pPr marL="271463" lvl="1" indent="-271463">
              <a:spcBef>
                <a:spcPts val="200"/>
              </a:spcBef>
              <a:buFont typeface="+mj-lt"/>
              <a:buAutoNum type="arabicPeriod"/>
              <a:tabLst>
                <a:tab pos="625475" algn="l"/>
                <a:tab pos="1433513" algn="l"/>
              </a:tabLst>
            </a:pPr>
            <a:r>
              <a:rPr lang="en-GB" sz="2800" dirty="0" smtClean="0">
                <a:solidFill>
                  <a:prstClr val="black"/>
                </a:solidFill>
              </a:rPr>
              <a:t> if </a:t>
            </a:r>
            <a:r>
              <a:rPr lang="en-GB" sz="2800" i="1" dirty="0" smtClean="0">
                <a:solidFill>
                  <a:prstClr val="black"/>
                </a:solidFill>
              </a:rPr>
              <a:t>n</a:t>
            </a:r>
            <a:r>
              <a:rPr lang="en-GB" sz="2800" dirty="0" smtClean="0">
                <a:solidFill>
                  <a:prstClr val="black"/>
                </a:solidFill>
              </a:rPr>
              <a:t> &lt; 0 </a:t>
            </a:r>
            <a:r>
              <a:rPr lang="en-GB" sz="2800" b="1" dirty="0" smtClean="0">
                <a:solidFill>
                  <a:srgbClr val="0070C0"/>
                </a:solidFill>
              </a:rPr>
              <a:t>then</a:t>
            </a:r>
            <a:r>
              <a:rPr lang="en-GB" sz="2800" dirty="0" smtClean="0">
                <a:solidFill>
                  <a:prstClr val="black"/>
                </a:solidFill>
              </a:rPr>
              <a:t> </a:t>
            </a:r>
            <a:r>
              <a:rPr lang="en-GB" sz="2800" i="1" dirty="0" smtClean="0">
                <a:solidFill>
                  <a:prstClr val="black"/>
                </a:solidFill>
              </a:rPr>
              <a:t>abs</a:t>
            </a:r>
            <a:r>
              <a:rPr lang="en-GB" sz="2800" dirty="0" smtClean="0">
                <a:solidFill>
                  <a:prstClr val="black"/>
                </a:solidFill>
              </a:rPr>
              <a:t> := –</a:t>
            </a:r>
            <a:r>
              <a:rPr lang="en-GB" sz="2800" i="1" dirty="0" smtClean="0">
                <a:solidFill>
                  <a:prstClr val="black"/>
                </a:solidFill>
              </a:rPr>
              <a:t>n</a:t>
            </a:r>
            <a:r>
              <a:rPr lang="en-GB" sz="2800" dirty="0" smtClean="0">
                <a:solidFill>
                  <a:prstClr val="black"/>
                </a:solidFill>
              </a:rPr>
              <a:t>;</a:t>
            </a:r>
          </a:p>
          <a:p>
            <a:pPr marL="271463" lvl="1" indent="-271463">
              <a:spcBef>
                <a:spcPts val="200"/>
              </a:spcBef>
              <a:buFont typeface="+mj-lt"/>
              <a:buAutoNum type="arabicPeriod"/>
              <a:tabLst>
                <a:tab pos="625475" algn="l"/>
                <a:tab pos="1433513" algn="l"/>
              </a:tabLst>
            </a:pPr>
            <a:r>
              <a:rPr lang="en-GB" sz="2800" dirty="0" smtClean="0">
                <a:solidFill>
                  <a:prstClr val="black"/>
                </a:solidFill>
              </a:rPr>
              <a:t> 		</a:t>
            </a:r>
            <a:r>
              <a:rPr lang="en-GB" sz="2800" b="1" dirty="0" smtClean="0">
                <a:solidFill>
                  <a:srgbClr val="0070C0"/>
                </a:solidFill>
              </a:rPr>
              <a:t>else</a:t>
            </a:r>
            <a:r>
              <a:rPr lang="en-GB" sz="2800" dirty="0" smtClean="0">
                <a:solidFill>
                  <a:prstClr val="black"/>
                </a:solidFill>
              </a:rPr>
              <a:t> </a:t>
            </a:r>
            <a:r>
              <a:rPr lang="en-GB" sz="2800" i="1" dirty="0" smtClean="0">
                <a:solidFill>
                  <a:prstClr val="black"/>
                </a:solidFill>
              </a:rPr>
              <a:t>abs</a:t>
            </a:r>
            <a:r>
              <a:rPr lang="en-GB" sz="2800" dirty="0" smtClean="0">
                <a:solidFill>
                  <a:prstClr val="black"/>
                </a:solidFill>
              </a:rPr>
              <a:t> := </a:t>
            </a:r>
            <a:r>
              <a:rPr lang="en-GB" sz="2800" i="1" dirty="0" smtClean="0">
                <a:solidFill>
                  <a:prstClr val="black"/>
                </a:solidFill>
              </a:rPr>
              <a:t>n</a:t>
            </a:r>
            <a:r>
              <a:rPr lang="en-GB" sz="2800" dirty="0" smtClean="0">
                <a:solidFill>
                  <a:prstClr val="black"/>
                </a:solidFill>
              </a:rPr>
              <a:t>;</a:t>
            </a:r>
          </a:p>
          <a:p>
            <a:pPr marL="271463" lvl="1" indent="-271463">
              <a:spcBef>
                <a:spcPts val="200"/>
              </a:spcBef>
              <a:buFont typeface="+mj-lt"/>
              <a:buAutoNum type="arabicPeriod"/>
              <a:tabLst>
                <a:tab pos="625475" algn="l"/>
                <a:tab pos="1433513" algn="l"/>
              </a:tabLst>
            </a:pPr>
            <a:r>
              <a:rPr lang="en-GB" sz="2800" dirty="0" smtClean="0">
                <a:solidFill>
                  <a:prstClr val="black"/>
                </a:solidFill>
              </a:rPr>
              <a:t> </a:t>
            </a:r>
            <a:r>
              <a:rPr lang="en-GB" sz="2800" b="1" dirty="0" smtClean="0">
                <a:solidFill>
                  <a:srgbClr val="0070C0"/>
                </a:solidFill>
              </a:rPr>
              <a:t>output</a:t>
            </a:r>
            <a:r>
              <a:rPr lang="en-GB" sz="2800" i="1" dirty="0" smtClean="0">
                <a:solidFill>
                  <a:prstClr val="black"/>
                </a:solidFill>
              </a:rPr>
              <a:t> abs</a:t>
            </a:r>
            <a:r>
              <a:rPr lang="en-GB" sz="2800" dirty="0" smtClean="0">
                <a:solidFill>
                  <a:prstClr val="black"/>
                </a:solidFill>
              </a:rPr>
              <a:t>;</a:t>
            </a:r>
          </a:p>
          <a:p>
            <a:pPr marL="271463" lvl="1" indent="-271463">
              <a:spcBef>
                <a:spcPts val="200"/>
              </a:spcBef>
              <a:tabLst>
                <a:tab pos="625475" algn="l"/>
                <a:tab pos="1433513" algn="l"/>
              </a:tabLst>
            </a:pPr>
            <a:r>
              <a:rPr lang="en-GB" sz="2800" b="1" dirty="0" smtClean="0">
                <a:solidFill>
                  <a:srgbClr val="0070C0"/>
                </a:solidFill>
              </a:rPr>
              <a:t>end</a:t>
            </a:r>
            <a:endParaRPr lang="en-GB" dirty="0"/>
          </a:p>
        </p:txBody>
      </p:sp>
      <p:sp>
        <p:nvSpPr>
          <p:cNvPr id="86" name="Rectangle 85"/>
          <p:cNvSpPr/>
          <p:nvPr/>
        </p:nvSpPr>
        <p:spPr>
          <a:xfrm>
            <a:off x="1828800" y="4191000"/>
            <a:ext cx="7239000" cy="2438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361950" lvl="1" indent="-361950" algn="just">
              <a:spcBef>
                <a:spcPts val="200"/>
              </a:spcBef>
              <a:buFont typeface="+mj-lt"/>
              <a:buAutoNum type="arabicPeriod"/>
            </a:pPr>
            <a:r>
              <a:rPr lang="en-GB" sz="2800" dirty="0" smtClean="0">
                <a:solidFill>
                  <a:schemeClr val="tx1"/>
                </a:solidFill>
              </a:rPr>
              <a:t>Suppose </a:t>
            </a:r>
            <a:r>
              <a:rPr lang="en-GB" sz="2800" dirty="0" smtClean="0">
                <a:solidFill>
                  <a:schemeClr val="tx1"/>
                </a:solidFill>
              </a:rPr>
              <a:t>we input </a:t>
            </a:r>
            <a:r>
              <a:rPr lang="en-GB" sz="2800" b="1" dirty="0" smtClean="0">
                <a:solidFill>
                  <a:schemeClr val="accent6">
                    <a:lumMod val="75000"/>
                  </a:schemeClr>
                </a:solidFill>
              </a:rPr>
              <a:t>-2</a:t>
            </a:r>
            <a:r>
              <a:rPr lang="en-GB" sz="2800" dirty="0" smtClean="0">
                <a:solidFill>
                  <a:schemeClr val="tx1"/>
                </a:solidFill>
              </a:rPr>
              <a:t> (</a:t>
            </a:r>
            <a:r>
              <a:rPr lang="en-GB" sz="2800" i="1" dirty="0" smtClean="0">
                <a:solidFill>
                  <a:schemeClr val="tx1"/>
                </a:solidFill>
              </a:rPr>
              <a:t>n</a:t>
            </a:r>
            <a:r>
              <a:rPr lang="en-GB" sz="2800" dirty="0" smtClean="0">
                <a:solidFill>
                  <a:schemeClr val="tx1"/>
                </a:solidFill>
              </a:rPr>
              <a:t> = </a:t>
            </a:r>
            <a:r>
              <a:rPr lang="en-GB" sz="2800" b="1" dirty="0" smtClean="0">
                <a:solidFill>
                  <a:schemeClr val="accent6">
                    <a:lumMod val="75000"/>
                  </a:schemeClr>
                </a:solidFill>
              </a:rPr>
              <a:t>-2</a:t>
            </a:r>
            <a:r>
              <a:rPr lang="en-GB" sz="2800" dirty="0" smtClean="0">
                <a:solidFill>
                  <a:schemeClr val="tx1"/>
                </a:solidFill>
              </a:rPr>
              <a:t>)		(case 1)</a:t>
            </a:r>
            <a:endParaRPr lang="en-GB" sz="2800" dirty="0" smtClean="0">
              <a:solidFill>
                <a:schemeClr val="tx1"/>
              </a:solidFill>
            </a:endParaRPr>
          </a:p>
          <a:p>
            <a:pPr marL="361950" lvl="1" indent="-361950" algn="just">
              <a:spcBef>
                <a:spcPts val="200"/>
              </a:spcBef>
              <a:buFont typeface="+mj-lt"/>
              <a:buAutoNum type="arabicPeriod"/>
            </a:pPr>
            <a:r>
              <a:rPr lang="en-GB" sz="2800" dirty="0" smtClean="0">
                <a:solidFill>
                  <a:schemeClr val="tx1"/>
                </a:solidFill>
              </a:rPr>
              <a:t>Test </a:t>
            </a:r>
            <a:r>
              <a:rPr lang="en-GB" sz="2800" i="1" dirty="0" smtClean="0">
                <a:solidFill>
                  <a:schemeClr val="tx1"/>
                </a:solidFill>
              </a:rPr>
              <a:t>n</a:t>
            </a:r>
            <a:r>
              <a:rPr lang="en-GB" sz="2800" dirty="0" smtClean="0">
                <a:solidFill>
                  <a:schemeClr val="tx1"/>
                </a:solidFill>
              </a:rPr>
              <a:t> &lt; 0 (</a:t>
            </a:r>
            <a:r>
              <a:rPr lang="en-GB" sz="2800" b="1" dirty="0" smtClean="0">
                <a:solidFill>
                  <a:schemeClr val="accent6">
                    <a:lumMod val="75000"/>
                  </a:schemeClr>
                </a:solidFill>
              </a:rPr>
              <a:t>-2</a:t>
            </a:r>
            <a:r>
              <a:rPr lang="en-GB" sz="2800" dirty="0" smtClean="0">
                <a:solidFill>
                  <a:schemeClr val="tx1"/>
                </a:solidFill>
              </a:rPr>
              <a:t> &lt; 0) is </a:t>
            </a:r>
            <a:r>
              <a:rPr lang="en-GB" sz="2800" b="1" dirty="0" smtClean="0">
                <a:solidFill>
                  <a:srgbClr val="00B050"/>
                </a:solidFill>
              </a:rPr>
              <a:t>true </a:t>
            </a:r>
            <a:r>
              <a:rPr lang="en-GB" sz="2800" dirty="0" smtClean="0">
                <a:solidFill>
                  <a:schemeClr val="tx1"/>
                </a:solidFill>
              </a:rPr>
              <a:t>so </a:t>
            </a:r>
            <a:r>
              <a:rPr lang="en-GB" sz="2800" i="1" dirty="0" smtClean="0">
                <a:solidFill>
                  <a:prstClr val="black"/>
                </a:solidFill>
              </a:rPr>
              <a:t>abs</a:t>
            </a:r>
            <a:r>
              <a:rPr lang="en-GB" sz="2800" dirty="0" smtClean="0">
                <a:solidFill>
                  <a:prstClr val="black"/>
                </a:solidFill>
              </a:rPr>
              <a:t> = -</a:t>
            </a:r>
            <a:r>
              <a:rPr lang="en-GB" sz="2800" i="1" dirty="0" smtClean="0">
                <a:solidFill>
                  <a:prstClr val="black"/>
                </a:solidFill>
              </a:rPr>
              <a:t>n </a:t>
            </a:r>
            <a:r>
              <a:rPr lang="en-GB" sz="2800" dirty="0" smtClean="0">
                <a:solidFill>
                  <a:prstClr val="black"/>
                </a:solidFill>
              </a:rPr>
              <a:t>= -(</a:t>
            </a:r>
            <a:r>
              <a:rPr lang="en-GB" sz="2800" b="1" dirty="0" smtClean="0">
                <a:solidFill>
                  <a:schemeClr val="accent6">
                    <a:lumMod val="75000"/>
                  </a:schemeClr>
                </a:solidFill>
              </a:rPr>
              <a:t>-2</a:t>
            </a:r>
            <a:r>
              <a:rPr lang="en-GB" sz="2800" dirty="0" smtClean="0">
                <a:solidFill>
                  <a:prstClr val="black"/>
                </a:solidFill>
              </a:rPr>
              <a:t>)</a:t>
            </a:r>
            <a:r>
              <a:rPr lang="en-GB" sz="2800" i="1" dirty="0" smtClean="0">
                <a:solidFill>
                  <a:prstClr val="black"/>
                </a:solidFill>
              </a:rPr>
              <a:t> </a:t>
            </a:r>
            <a:r>
              <a:rPr lang="en-GB" sz="2800" dirty="0" smtClean="0">
                <a:solidFill>
                  <a:prstClr val="black"/>
                </a:solidFill>
              </a:rPr>
              <a:t>= </a:t>
            </a:r>
            <a:r>
              <a:rPr lang="en-GB" sz="2800" b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sz="2800" dirty="0" smtClean="0">
              <a:solidFill>
                <a:prstClr val="black"/>
              </a:solidFill>
            </a:endParaRPr>
          </a:p>
          <a:p>
            <a:pPr marL="361950" lvl="1" indent="-361950" algn="just">
              <a:spcBef>
                <a:spcPts val="200"/>
              </a:spcBef>
              <a:buFont typeface="+mj-lt"/>
              <a:buAutoNum type="arabicPeriod"/>
            </a:pPr>
            <a:r>
              <a:rPr lang="en-GB" sz="2800" dirty="0" smtClean="0">
                <a:solidFill>
                  <a:prstClr val="black"/>
                </a:solidFill>
              </a:rPr>
              <a:t>Line 3 is </a:t>
            </a:r>
            <a:r>
              <a:rPr lang="en-GB" sz="2800" b="1" dirty="0" smtClean="0">
                <a:solidFill>
                  <a:srgbClr val="FF0000"/>
                </a:solidFill>
              </a:rPr>
              <a:t>skipped</a:t>
            </a:r>
            <a:endParaRPr lang="en-GB" sz="2800" b="1" i="1" dirty="0" smtClean="0">
              <a:solidFill>
                <a:srgbClr val="FF0000"/>
              </a:solidFill>
            </a:endParaRPr>
          </a:p>
          <a:p>
            <a:pPr marL="361950" lvl="1" indent="-361950" algn="just">
              <a:spcBef>
                <a:spcPts val="200"/>
              </a:spcBef>
              <a:buFont typeface="+mj-lt"/>
              <a:buAutoNum type="arabicPeriod"/>
            </a:pPr>
            <a:r>
              <a:rPr lang="en-GB" sz="2800" dirty="0" smtClean="0">
                <a:solidFill>
                  <a:prstClr val="black"/>
                </a:solidFill>
              </a:rPr>
              <a:t>Line 4 is executed and “</a:t>
            </a:r>
            <a:r>
              <a:rPr lang="en-GB" sz="2800" b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GB" sz="2800" dirty="0" smtClean="0">
                <a:solidFill>
                  <a:prstClr val="black"/>
                </a:solidFill>
              </a:rPr>
              <a:t>” is output</a:t>
            </a:r>
            <a:r>
              <a:rPr lang="en-GB" sz="2800" i="1" dirty="0" smtClean="0">
                <a:solidFill>
                  <a:prstClr val="black"/>
                </a:solidFill>
              </a:rPr>
              <a:t>  </a:t>
            </a:r>
            <a:r>
              <a:rPr lang="en-GB" sz="2800" b="1" dirty="0" smtClean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12772" y="2819400"/>
            <a:ext cx="2183028" cy="381000"/>
          </a:xfrm>
          <a:prstGeom prst="rect">
            <a:avLst/>
          </a:prstGeom>
          <a:solidFill>
            <a:srgbClr val="00B050">
              <a:alpha val="20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/>
          <p:cNvSpPr/>
          <p:nvPr/>
        </p:nvSpPr>
        <p:spPr>
          <a:xfrm>
            <a:off x="2312772" y="3276600"/>
            <a:ext cx="2183028" cy="381000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86" grpId="0" animBg="1"/>
      <p:bldP spid="87" grpId="0" animBg="1"/>
      <p:bldP spid="8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/>
          <a:lstStyle/>
          <a:p>
            <a:r>
              <a:rPr lang="en-GB" dirty="0" smtClean="0"/>
              <a:t>Example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Statements to control algorithms (2)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26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914400" y="1447800"/>
            <a:ext cx="7010400" cy="3124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0" lvl="1" algn="ctr">
              <a:spcBef>
                <a:spcPts val="200"/>
              </a:spcBef>
              <a:tabLst>
                <a:tab pos="625475" algn="l"/>
                <a:tab pos="1433513" algn="l"/>
              </a:tabLst>
            </a:pPr>
            <a:r>
              <a:rPr lang="en-GB" sz="2800" dirty="0" smtClean="0">
                <a:solidFill>
                  <a:schemeClr val="tx1"/>
                </a:solidFill>
              </a:rPr>
              <a:t>{Algorithm to compute absolute value of input}</a:t>
            </a:r>
          </a:p>
          <a:p>
            <a:pPr marL="271463" lvl="1" indent="-271463">
              <a:spcBef>
                <a:spcPts val="200"/>
              </a:spcBef>
              <a:tabLst>
                <a:tab pos="625475" algn="l"/>
                <a:tab pos="1433513" algn="l"/>
              </a:tabLst>
            </a:pPr>
            <a:r>
              <a:rPr lang="en-GB" sz="2800" b="1" dirty="0" smtClean="0">
                <a:solidFill>
                  <a:srgbClr val="0070C0"/>
                </a:solidFill>
              </a:rPr>
              <a:t>begin</a:t>
            </a:r>
          </a:p>
          <a:p>
            <a:pPr marL="271463" lvl="1" indent="-271463">
              <a:spcBef>
                <a:spcPts val="200"/>
              </a:spcBef>
              <a:buFont typeface="+mj-lt"/>
              <a:buAutoNum type="arabicPeriod"/>
              <a:tabLst>
                <a:tab pos="625475" algn="l"/>
                <a:tab pos="1433513" algn="l"/>
              </a:tabLst>
            </a:pPr>
            <a:r>
              <a:rPr lang="en-GB" sz="2800" dirty="0" smtClean="0">
                <a:solidFill>
                  <a:prstClr val="black"/>
                </a:solidFill>
              </a:rPr>
              <a:t> </a:t>
            </a:r>
            <a:r>
              <a:rPr lang="en-GB" sz="2800" b="1" dirty="0" smtClean="0">
                <a:solidFill>
                  <a:srgbClr val="0070C0"/>
                </a:solidFill>
              </a:rPr>
              <a:t>input</a:t>
            </a:r>
            <a:r>
              <a:rPr lang="en-GB" sz="2800" dirty="0" smtClean="0">
                <a:solidFill>
                  <a:prstClr val="black"/>
                </a:solidFill>
              </a:rPr>
              <a:t> </a:t>
            </a:r>
            <a:r>
              <a:rPr lang="en-GB" sz="2800" i="1" dirty="0" smtClean="0">
                <a:solidFill>
                  <a:prstClr val="black"/>
                </a:solidFill>
              </a:rPr>
              <a:t>n</a:t>
            </a:r>
            <a:r>
              <a:rPr lang="en-GB" sz="2800" dirty="0" smtClean="0">
                <a:solidFill>
                  <a:prstClr val="black"/>
                </a:solidFill>
              </a:rPr>
              <a:t>;</a:t>
            </a:r>
          </a:p>
          <a:p>
            <a:pPr marL="271463" lvl="1" indent="-271463">
              <a:spcBef>
                <a:spcPts val="200"/>
              </a:spcBef>
              <a:buFont typeface="+mj-lt"/>
              <a:buAutoNum type="arabicPeriod"/>
              <a:tabLst>
                <a:tab pos="625475" algn="l"/>
                <a:tab pos="1433513" algn="l"/>
              </a:tabLst>
            </a:pPr>
            <a:r>
              <a:rPr lang="en-GB" sz="2800" dirty="0" smtClean="0">
                <a:solidFill>
                  <a:prstClr val="black"/>
                </a:solidFill>
              </a:rPr>
              <a:t> if </a:t>
            </a:r>
            <a:r>
              <a:rPr lang="en-GB" sz="2800" i="1" dirty="0" smtClean="0">
                <a:solidFill>
                  <a:prstClr val="black"/>
                </a:solidFill>
              </a:rPr>
              <a:t>n</a:t>
            </a:r>
            <a:r>
              <a:rPr lang="en-GB" sz="2800" dirty="0" smtClean="0">
                <a:solidFill>
                  <a:prstClr val="black"/>
                </a:solidFill>
              </a:rPr>
              <a:t> &lt; 0 </a:t>
            </a:r>
            <a:r>
              <a:rPr lang="en-GB" sz="2800" b="1" dirty="0" smtClean="0">
                <a:solidFill>
                  <a:srgbClr val="0070C0"/>
                </a:solidFill>
              </a:rPr>
              <a:t>then</a:t>
            </a:r>
            <a:r>
              <a:rPr lang="en-GB" sz="2800" dirty="0" smtClean="0">
                <a:solidFill>
                  <a:prstClr val="black"/>
                </a:solidFill>
              </a:rPr>
              <a:t> </a:t>
            </a:r>
            <a:r>
              <a:rPr lang="en-GB" sz="2800" i="1" dirty="0" smtClean="0">
                <a:solidFill>
                  <a:prstClr val="black"/>
                </a:solidFill>
              </a:rPr>
              <a:t>abs</a:t>
            </a:r>
            <a:r>
              <a:rPr lang="en-GB" sz="2800" dirty="0" smtClean="0">
                <a:solidFill>
                  <a:prstClr val="black"/>
                </a:solidFill>
              </a:rPr>
              <a:t> := –</a:t>
            </a:r>
            <a:r>
              <a:rPr lang="en-GB" sz="2800" i="1" dirty="0" smtClean="0">
                <a:solidFill>
                  <a:prstClr val="black"/>
                </a:solidFill>
              </a:rPr>
              <a:t>n</a:t>
            </a:r>
            <a:r>
              <a:rPr lang="en-GB" sz="2800" dirty="0" smtClean="0">
                <a:solidFill>
                  <a:prstClr val="black"/>
                </a:solidFill>
              </a:rPr>
              <a:t>;</a:t>
            </a:r>
          </a:p>
          <a:p>
            <a:pPr marL="271463" lvl="1" indent="-271463">
              <a:spcBef>
                <a:spcPts val="200"/>
              </a:spcBef>
              <a:buFont typeface="+mj-lt"/>
              <a:buAutoNum type="arabicPeriod"/>
              <a:tabLst>
                <a:tab pos="625475" algn="l"/>
                <a:tab pos="1433513" algn="l"/>
              </a:tabLst>
            </a:pPr>
            <a:r>
              <a:rPr lang="en-GB" sz="2800" dirty="0" smtClean="0">
                <a:solidFill>
                  <a:prstClr val="black"/>
                </a:solidFill>
              </a:rPr>
              <a:t> 		</a:t>
            </a:r>
            <a:r>
              <a:rPr lang="en-GB" sz="2800" b="1" dirty="0" smtClean="0">
                <a:solidFill>
                  <a:srgbClr val="0070C0"/>
                </a:solidFill>
              </a:rPr>
              <a:t>else</a:t>
            </a:r>
            <a:r>
              <a:rPr lang="en-GB" sz="2800" dirty="0" smtClean="0">
                <a:solidFill>
                  <a:prstClr val="black"/>
                </a:solidFill>
              </a:rPr>
              <a:t> </a:t>
            </a:r>
            <a:r>
              <a:rPr lang="en-GB" sz="2800" i="1" dirty="0" smtClean="0">
                <a:solidFill>
                  <a:prstClr val="black"/>
                </a:solidFill>
              </a:rPr>
              <a:t>abs</a:t>
            </a:r>
            <a:r>
              <a:rPr lang="en-GB" sz="2800" dirty="0" smtClean="0">
                <a:solidFill>
                  <a:prstClr val="black"/>
                </a:solidFill>
              </a:rPr>
              <a:t> := </a:t>
            </a:r>
            <a:r>
              <a:rPr lang="en-GB" sz="2800" i="1" dirty="0" smtClean="0">
                <a:solidFill>
                  <a:prstClr val="black"/>
                </a:solidFill>
              </a:rPr>
              <a:t>n</a:t>
            </a:r>
            <a:r>
              <a:rPr lang="en-GB" sz="2800" dirty="0" smtClean="0">
                <a:solidFill>
                  <a:prstClr val="black"/>
                </a:solidFill>
              </a:rPr>
              <a:t>;</a:t>
            </a:r>
          </a:p>
          <a:p>
            <a:pPr marL="271463" lvl="1" indent="-271463">
              <a:spcBef>
                <a:spcPts val="200"/>
              </a:spcBef>
              <a:buFont typeface="+mj-lt"/>
              <a:buAutoNum type="arabicPeriod"/>
              <a:tabLst>
                <a:tab pos="625475" algn="l"/>
                <a:tab pos="1433513" algn="l"/>
              </a:tabLst>
            </a:pPr>
            <a:r>
              <a:rPr lang="en-GB" sz="2800" dirty="0" smtClean="0">
                <a:solidFill>
                  <a:prstClr val="black"/>
                </a:solidFill>
              </a:rPr>
              <a:t> </a:t>
            </a:r>
            <a:r>
              <a:rPr lang="en-GB" sz="2800" b="1" dirty="0" smtClean="0">
                <a:solidFill>
                  <a:srgbClr val="0070C0"/>
                </a:solidFill>
              </a:rPr>
              <a:t>output</a:t>
            </a:r>
            <a:r>
              <a:rPr lang="en-GB" sz="2800" i="1" dirty="0" smtClean="0">
                <a:solidFill>
                  <a:prstClr val="black"/>
                </a:solidFill>
              </a:rPr>
              <a:t> abs</a:t>
            </a:r>
            <a:r>
              <a:rPr lang="en-GB" sz="2800" dirty="0" smtClean="0">
                <a:solidFill>
                  <a:prstClr val="black"/>
                </a:solidFill>
              </a:rPr>
              <a:t>;</a:t>
            </a:r>
          </a:p>
          <a:p>
            <a:pPr marL="271463" lvl="1" indent="-271463">
              <a:spcBef>
                <a:spcPts val="200"/>
              </a:spcBef>
              <a:tabLst>
                <a:tab pos="625475" algn="l"/>
                <a:tab pos="1433513" algn="l"/>
              </a:tabLst>
            </a:pPr>
            <a:r>
              <a:rPr lang="en-GB" sz="2800" b="1" dirty="0" smtClean="0">
                <a:solidFill>
                  <a:srgbClr val="0070C0"/>
                </a:solidFill>
              </a:rPr>
              <a:t>end</a:t>
            </a:r>
            <a:endParaRPr lang="en-GB" dirty="0"/>
          </a:p>
        </p:txBody>
      </p:sp>
      <p:sp>
        <p:nvSpPr>
          <p:cNvPr id="86" name="Rectangle 85"/>
          <p:cNvSpPr/>
          <p:nvPr/>
        </p:nvSpPr>
        <p:spPr>
          <a:xfrm>
            <a:off x="1828800" y="4191000"/>
            <a:ext cx="7239000" cy="2209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514350" lvl="1" indent="-514350" algn="just">
              <a:spcBef>
                <a:spcPts val="200"/>
              </a:spcBef>
              <a:buFont typeface="+mj-lt"/>
              <a:buAutoNum type="arabicPeriod"/>
            </a:pPr>
            <a:r>
              <a:rPr lang="en-GB" sz="2800" dirty="0" smtClean="0">
                <a:solidFill>
                  <a:schemeClr val="tx1"/>
                </a:solidFill>
              </a:rPr>
              <a:t>Suppose </a:t>
            </a:r>
            <a:r>
              <a:rPr lang="en-GB" sz="2800" dirty="0" smtClean="0">
                <a:solidFill>
                  <a:schemeClr val="tx1"/>
                </a:solidFill>
              </a:rPr>
              <a:t>we input </a:t>
            </a:r>
            <a:r>
              <a:rPr lang="en-GB" sz="2800" b="1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GB" sz="2800" dirty="0" smtClean="0">
                <a:solidFill>
                  <a:schemeClr val="tx1"/>
                </a:solidFill>
              </a:rPr>
              <a:t> (</a:t>
            </a:r>
            <a:r>
              <a:rPr lang="en-GB" sz="2800" i="1" dirty="0" smtClean="0">
                <a:solidFill>
                  <a:schemeClr val="tx1"/>
                </a:solidFill>
              </a:rPr>
              <a:t>n</a:t>
            </a:r>
            <a:r>
              <a:rPr lang="en-GB" sz="2800" dirty="0" smtClean="0">
                <a:solidFill>
                  <a:schemeClr val="tx1"/>
                </a:solidFill>
              </a:rPr>
              <a:t> = </a:t>
            </a:r>
            <a:r>
              <a:rPr lang="en-GB" sz="2800" b="1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GB" sz="2800" dirty="0" smtClean="0">
                <a:solidFill>
                  <a:schemeClr val="tx1"/>
                </a:solidFill>
              </a:rPr>
              <a:t>)		(case 2)</a:t>
            </a:r>
            <a:endParaRPr lang="en-GB" sz="2800" dirty="0" smtClean="0">
              <a:solidFill>
                <a:schemeClr val="tx1"/>
              </a:solidFill>
            </a:endParaRPr>
          </a:p>
          <a:p>
            <a:pPr marL="361950" lvl="1" indent="-361950" algn="just">
              <a:spcBef>
                <a:spcPts val="200"/>
              </a:spcBef>
              <a:buFont typeface="+mj-lt"/>
              <a:buAutoNum type="arabicPeriod"/>
            </a:pPr>
            <a:r>
              <a:rPr lang="en-GB" sz="2800" dirty="0" smtClean="0">
                <a:solidFill>
                  <a:schemeClr val="tx1"/>
                </a:solidFill>
              </a:rPr>
              <a:t>Test </a:t>
            </a:r>
            <a:r>
              <a:rPr lang="en-GB" sz="2800" i="1" dirty="0" smtClean="0">
                <a:solidFill>
                  <a:schemeClr val="tx1"/>
                </a:solidFill>
              </a:rPr>
              <a:t>n</a:t>
            </a:r>
            <a:r>
              <a:rPr lang="en-GB" sz="2800" dirty="0" smtClean="0">
                <a:solidFill>
                  <a:schemeClr val="tx1"/>
                </a:solidFill>
              </a:rPr>
              <a:t> &lt; 0 (</a:t>
            </a:r>
            <a:r>
              <a:rPr lang="en-GB" sz="2800" b="1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GB" sz="2800" dirty="0" smtClean="0">
                <a:solidFill>
                  <a:schemeClr val="tx1"/>
                </a:solidFill>
              </a:rPr>
              <a:t> &lt; 0) is </a:t>
            </a:r>
            <a:r>
              <a:rPr lang="en-GB" sz="2800" b="1" dirty="0" smtClean="0">
                <a:solidFill>
                  <a:srgbClr val="FF0000"/>
                </a:solidFill>
              </a:rPr>
              <a:t>false</a:t>
            </a:r>
            <a:r>
              <a:rPr lang="en-GB" sz="2800" dirty="0" smtClean="0">
                <a:solidFill>
                  <a:schemeClr val="tx1"/>
                </a:solidFill>
              </a:rPr>
              <a:t>; “</a:t>
            </a:r>
            <a:r>
              <a:rPr lang="en-GB" sz="2800" b="1" dirty="0" smtClean="0">
                <a:solidFill>
                  <a:srgbClr val="0070C0"/>
                </a:solidFill>
              </a:rPr>
              <a:t>then</a:t>
            </a:r>
            <a:r>
              <a:rPr lang="en-GB" sz="2800" dirty="0" smtClean="0">
                <a:solidFill>
                  <a:schemeClr val="tx1"/>
                </a:solidFill>
              </a:rPr>
              <a:t>” part is </a:t>
            </a:r>
            <a:r>
              <a:rPr lang="en-GB" sz="2800" b="1" dirty="0" smtClean="0">
                <a:solidFill>
                  <a:srgbClr val="FF0000"/>
                </a:solidFill>
              </a:rPr>
              <a:t>skipped</a:t>
            </a:r>
            <a:endParaRPr lang="en-GB" sz="2800" dirty="0" smtClean="0">
              <a:solidFill>
                <a:prstClr val="black"/>
              </a:solidFill>
            </a:endParaRPr>
          </a:p>
          <a:p>
            <a:pPr marL="361950" lvl="1" indent="-361950" algn="just">
              <a:spcBef>
                <a:spcPts val="200"/>
              </a:spcBef>
              <a:buFont typeface="+mj-lt"/>
              <a:buAutoNum type="arabicPeriod"/>
            </a:pPr>
            <a:r>
              <a:rPr lang="en-GB" sz="2800" dirty="0" smtClean="0">
                <a:solidFill>
                  <a:prstClr val="black"/>
                </a:solidFill>
              </a:rPr>
              <a:t>Line 3, the “</a:t>
            </a:r>
            <a:r>
              <a:rPr lang="en-GB" sz="2800" b="1" dirty="0" smtClean="0">
                <a:solidFill>
                  <a:srgbClr val="0070C0"/>
                </a:solidFill>
              </a:rPr>
              <a:t>else</a:t>
            </a:r>
            <a:r>
              <a:rPr lang="en-GB" sz="2800" dirty="0" smtClean="0">
                <a:solidFill>
                  <a:prstClr val="black"/>
                </a:solidFill>
              </a:rPr>
              <a:t>”, is executed </a:t>
            </a:r>
            <a:r>
              <a:rPr lang="en-GB" sz="2800" i="1" dirty="0" smtClean="0">
                <a:solidFill>
                  <a:prstClr val="black"/>
                </a:solidFill>
              </a:rPr>
              <a:t>abs</a:t>
            </a:r>
            <a:r>
              <a:rPr lang="en-GB" sz="2800" dirty="0" smtClean="0">
                <a:solidFill>
                  <a:prstClr val="black"/>
                </a:solidFill>
              </a:rPr>
              <a:t> = </a:t>
            </a:r>
            <a:r>
              <a:rPr lang="en-GB" sz="2800" i="1" dirty="0" smtClean="0">
                <a:solidFill>
                  <a:prstClr val="black"/>
                </a:solidFill>
              </a:rPr>
              <a:t>n </a:t>
            </a:r>
            <a:r>
              <a:rPr lang="en-GB" sz="2800" dirty="0" smtClean="0">
                <a:solidFill>
                  <a:prstClr val="black"/>
                </a:solidFill>
              </a:rPr>
              <a:t>= </a:t>
            </a:r>
            <a:r>
              <a:rPr lang="en-GB" sz="2800" b="1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sz="2800" b="1" i="1" dirty="0" smtClean="0">
              <a:solidFill>
                <a:srgbClr val="FF0000"/>
              </a:solidFill>
            </a:endParaRPr>
          </a:p>
          <a:p>
            <a:pPr marL="361950" lvl="1" indent="-361950" algn="just">
              <a:spcBef>
                <a:spcPts val="200"/>
              </a:spcBef>
              <a:buFont typeface="+mj-lt"/>
              <a:buAutoNum type="arabicPeriod"/>
            </a:pPr>
            <a:r>
              <a:rPr lang="en-GB" sz="2800" dirty="0" smtClean="0">
                <a:solidFill>
                  <a:prstClr val="black"/>
                </a:solidFill>
              </a:rPr>
              <a:t>Line 4 is executed and “</a:t>
            </a:r>
            <a:r>
              <a:rPr lang="en-GB" sz="2800" b="1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GB" sz="2800" dirty="0" smtClean="0">
                <a:solidFill>
                  <a:prstClr val="black"/>
                </a:solidFill>
              </a:rPr>
              <a:t>” is output</a:t>
            </a:r>
            <a:r>
              <a:rPr lang="en-GB" sz="2800" i="1" dirty="0" smtClean="0">
                <a:solidFill>
                  <a:prstClr val="black"/>
                </a:solidFill>
              </a:rPr>
              <a:t>  </a:t>
            </a:r>
            <a:r>
              <a:rPr lang="en-GB" sz="2800" b="1" dirty="0" smtClean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312772" y="2819400"/>
            <a:ext cx="2183028" cy="381000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312772" y="3276600"/>
            <a:ext cx="2183028" cy="381000"/>
          </a:xfrm>
          <a:prstGeom prst="rect">
            <a:avLst/>
          </a:prstGeom>
          <a:solidFill>
            <a:srgbClr val="00B050">
              <a:alpha val="14902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GB" b="1" dirty="0" smtClean="0"/>
              <a:t>Iterative statements (loops)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/>
          </a:bodyPr>
          <a:lstStyle/>
          <a:p>
            <a:r>
              <a:rPr lang="en-GB" dirty="0" smtClean="0"/>
              <a:t>Algorithms need to repeat (iterate) commands</a:t>
            </a:r>
          </a:p>
          <a:p>
            <a:pPr lvl="1"/>
            <a:r>
              <a:rPr lang="en-GB" dirty="0" smtClean="0"/>
              <a:t>Example: count records of a database</a:t>
            </a:r>
          </a:p>
          <a:p>
            <a:r>
              <a:rPr lang="en-GB" dirty="0" smtClean="0"/>
              <a:t>We will use three kinds of iterative statements</a:t>
            </a:r>
          </a:p>
          <a:p>
            <a:pPr lvl="1"/>
            <a:r>
              <a:rPr lang="en-GB" dirty="0" smtClean="0"/>
              <a:t>“for” loops</a:t>
            </a:r>
          </a:p>
          <a:p>
            <a:pPr lvl="1"/>
            <a:r>
              <a:rPr lang="en-GB" dirty="0" smtClean="0"/>
              <a:t>“while” loops</a:t>
            </a:r>
          </a:p>
          <a:p>
            <a:pPr lvl="1"/>
            <a:r>
              <a:rPr lang="en-GB" dirty="0" smtClean="0"/>
              <a:t>“repeat-until” loops</a:t>
            </a:r>
          </a:p>
          <a:p>
            <a:r>
              <a:rPr lang="en-GB" dirty="0" smtClean="0"/>
              <a:t>We could do with just “while” or “repeat-until”</a:t>
            </a:r>
          </a:p>
          <a:p>
            <a:pPr lvl="1"/>
            <a:r>
              <a:rPr lang="en-GB" dirty="0" smtClean="0"/>
              <a:t>Different options help create more “compact” solutions</a:t>
            </a:r>
          </a:p>
          <a:p>
            <a:pPr lvl="1"/>
            <a:r>
              <a:rPr lang="en-GB" dirty="0" smtClean="0"/>
              <a:t>So they help us understand algorithms better</a:t>
            </a:r>
          </a:p>
          <a:p>
            <a:endParaRPr lang="en-GB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27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/>
          <a:lstStyle/>
          <a:p>
            <a:r>
              <a:rPr lang="en-GB" dirty="0" smtClean="0"/>
              <a:t>Iterate a fixed, previously known, number of times</a:t>
            </a:r>
          </a:p>
          <a:p>
            <a:pPr lvl="1"/>
            <a:r>
              <a:rPr lang="en-GB" dirty="0" smtClean="0"/>
              <a:t>Used to process data collections of fixed size</a:t>
            </a:r>
          </a:p>
          <a:p>
            <a:pPr lvl="1"/>
            <a:r>
              <a:rPr lang="en-GB" dirty="0" smtClean="0"/>
              <a:t>For instance, to process a vector or matrix</a:t>
            </a:r>
          </a:p>
          <a:p>
            <a:r>
              <a:rPr lang="en-GB" dirty="0" smtClean="0"/>
              <a:t>General format</a:t>
            </a:r>
          </a:p>
          <a:p>
            <a:pPr lvl="2"/>
            <a:endParaRPr lang="en-GB" dirty="0" smtClean="0"/>
          </a:p>
          <a:p>
            <a:pPr lvl="2"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	where</a:t>
            </a:r>
          </a:p>
          <a:p>
            <a:pPr lvl="1">
              <a:buClr>
                <a:schemeClr val="tx1"/>
              </a:buClr>
            </a:pP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variable </a:t>
            </a:r>
            <a:r>
              <a:rPr lang="en-GB" dirty="0" smtClean="0"/>
              <a:t>is any variable name</a:t>
            </a:r>
          </a:p>
          <a:p>
            <a:pPr lvl="1">
              <a:buClr>
                <a:schemeClr val="tx1"/>
              </a:buClr>
            </a:pPr>
            <a:r>
              <a:rPr lang="en-GB" b="1" i="1" dirty="0" err="1" smtClean="0">
                <a:solidFill>
                  <a:schemeClr val="accent6">
                    <a:lumMod val="75000"/>
                  </a:schemeClr>
                </a:solidFill>
              </a:rPr>
              <a:t>initial_value</a:t>
            </a:r>
            <a:r>
              <a:rPr lang="en-GB" dirty="0" smtClean="0">
                <a:solidFill>
                  <a:prstClr val="black"/>
                </a:solidFill>
              </a:rPr>
              <a:t> and </a:t>
            </a:r>
            <a:r>
              <a:rPr lang="en-GB" b="1" i="1" dirty="0" err="1" smtClean="0">
                <a:solidFill>
                  <a:schemeClr val="accent6">
                    <a:lumMod val="75000"/>
                  </a:schemeClr>
                </a:solidFill>
              </a:rPr>
              <a:t>final_value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smtClean="0"/>
              <a:t>are </a:t>
            </a:r>
            <a:r>
              <a:rPr lang="en-GB" b="1" dirty="0" smtClean="0">
                <a:solidFill>
                  <a:srgbClr val="0070C0"/>
                </a:solidFill>
              </a:rPr>
              <a:t>discrete</a:t>
            </a:r>
            <a:r>
              <a:rPr lang="en-GB" dirty="0" smtClean="0"/>
              <a:t> values</a:t>
            </a:r>
          </a:p>
          <a:p>
            <a:pPr lvl="1">
              <a:buClr>
                <a:schemeClr val="tx1"/>
              </a:buClr>
            </a:pPr>
            <a:r>
              <a:rPr lang="en-GB" b="1" dirty="0" smtClean="0">
                <a:solidFill>
                  <a:srgbClr val="00B050"/>
                </a:solidFill>
              </a:rPr>
              <a:t>statement</a:t>
            </a:r>
            <a:r>
              <a:rPr lang="en-GB" dirty="0" smtClean="0">
                <a:solidFill>
                  <a:prstClr val="black"/>
                </a:solidFill>
              </a:rPr>
              <a:t> is any statement (including other loops)</a:t>
            </a:r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“For” loop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28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2895600"/>
            <a:ext cx="76200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1" indent="-742950"/>
            <a:r>
              <a:rPr lang="en-GB" sz="3200" b="1" dirty="0" smtClean="0">
                <a:solidFill>
                  <a:srgbClr val="0070C0"/>
                </a:solidFill>
              </a:rPr>
              <a:t>for</a:t>
            </a:r>
            <a:r>
              <a:rPr lang="en-GB" sz="3200" dirty="0" smtClean="0">
                <a:solidFill>
                  <a:prstClr val="black"/>
                </a:solidFill>
              </a:rPr>
              <a:t> </a:t>
            </a:r>
            <a:r>
              <a:rPr lang="en-GB" sz="3200" b="1" i="1" dirty="0" smtClean="0">
                <a:solidFill>
                  <a:schemeClr val="accent6">
                    <a:lumMod val="75000"/>
                  </a:schemeClr>
                </a:solidFill>
              </a:rPr>
              <a:t>variable := </a:t>
            </a:r>
            <a:r>
              <a:rPr lang="en-GB" sz="3200" b="1" i="1" dirty="0" err="1" smtClean="0">
                <a:solidFill>
                  <a:schemeClr val="accent6">
                    <a:lumMod val="75000"/>
                  </a:schemeClr>
                </a:solidFill>
              </a:rPr>
              <a:t>initial_value</a:t>
            </a:r>
            <a:r>
              <a:rPr lang="en-GB" sz="3200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3200" b="1" dirty="0" smtClean="0">
                <a:solidFill>
                  <a:srgbClr val="0070C0"/>
                </a:solidFill>
              </a:rPr>
              <a:t>to </a:t>
            </a:r>
            <a:r>
              <a:rPr lang="en-GB" sz="3200" b="1" i="1" dirty="0" err="1" smtClean="0">
                <a:solidFill>
                  <a:schemeClr val="accent6">
                    <a:lumMod val="75000"/>
                  </a:schemeClr>
                </a:solidFill>
              </a:rPr>
              <a:t>final_value</a:t>
            </a:r>
            <a:r>
              <a:rPr lang="en-GB" sz="3200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3200" b="1" dirty="0" smtClean="0">
                <a:solidFill>
                  <a:srgbClr val="0070C0"/>
                </a:solidFill>
              </a:rPr>
              <a:t>do</a:t>
            </a:r>
          </a:p>
          <a:p>
            <a:pPr marL="0" lvl="1" indent="-742950"/>
            <a:r>
              <a:rPr lang="en-GB" sz="3200" b="1" dirty="0" smtClean="0">
                <a:solidFill>
                  <a:srgbClr val="00B050"/>
                </a:solidFill>
              </a:rPr>
              <a:t>      statement</a:t>
            </a:r>
            <a:endParaRPr lang="en-GB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/>
          <a:lstStyle/>
          <a:p>
            <a:r>
              <a:rPr lang="en-GB" dirty="0" smtClean="0"/>
              <a:t>General format</a:t>
            </a:r>
          </a:p>
          <a:p>
            <a:pPr lvl="2"/>
            <a:endParaRPr lang="en-GB" dirty="0" smtClean="0"/>
          </a:p>
          <a:p>
            <a:pPr lvl="2"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	means</a:t>
            </a:r>
          </a:p>
          <a:p>
            <a:pPr marL="971550" lvl="1" indent="-514350">
              <a:buClr>
                <a:schemeClr val="tx1"/>
              </a:buClr>
              <a:buFont typeface="+mj-lt"/>
              <a:buAutoNum type="arabicPeriod"/>
            </a:pP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variable := </a:t>
            </a:r>
            <a:r>
              <a:rPr lang="en-GB" b="1" i="1" dirty="0" err="1" smtClean="0">
                <a:solidFill>
                  <a:schemeClr val="accent6">
                    <a:lumMod val="75000"/>
                  </a:schemeClr>
                </a:solidFill>
              </a:rPr>
              <a:t>initial_value</a:t>
            </a:r>
            <a:endParaRPr lang="en-GB" dirty="0" smtClean="0"/>
          </a:p>
          <a:p>
            <a:pPr marL="971550" lvl="1" indent="-514350">
              <a:buClr>
                <a:schemeClr val="tx1"/>
              </a:buClr>
              <a:buFont typeface="+mj-lt"/>
              <a:buAutoNum type="arabicPeriod"/>
            </a:pPr>
            <a:r>
              <a:rPr lang="en-GB" dirty="0" smtClean="0"/>
              <a:t> perform</a:t>
            </a:r>
            <a:r>
              <a:rPr lang="en-GB" b="1" dirty="0" smtClean="0">
                <a:solidFill>
                  <a:srgbClr val="00B050"/>
                </a:solidFill>
              </a:rPr>
              <a:t> statement</a:t>
            </a:r>
            <a:r>
              <a:rPr lang="en-GB" dirty="0" smtClean="0">
                <a:solidFill>
                  <a:prstClr val="black"/>
                </a:solidFill>
              </a:rPr>
              <a:t> </a:t>
            </a:r>
          </a:p>
          <a:p>
            <a:pPr marL="971550" lvl="1" indent="-514350">
              <a:buClr>
                <a:schemeClr val="tx1"/>
              </a:buClr>
              <a:buFont typeface="+mj-lt"/>
              <a:buAutoNum type="arabicPeriod"/>
            </a:pP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variable := </a:t>
            </a:r>
            <a:r>
              <a:rPr lang="en-GB" b="1" i="1" dirty="0" err="1" smtClean="0">
                <a:solidFill>
                  <a:schemeClr val="accent6">
                    <a:lumMod val="75000"/>
                  </a:schemeClr>
                </a:solidFill>
              </a:rPr>
              <a:t>next_value</a:t>
            </a:r>
            <a:endParaRPr lang="en-GB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971550" lvl="1" indent="-514350">
              <a:buClr>
                <a:schemeClr val="tx1"/>
              </a:buClr>
              <a:buFont typeface="+mj-lt"/>
              <a:buAutoNum type="arabicPeriod"/>
            </a:pP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b="1" dirty="0" smtClean="0">
                <a:solidFill>
                  <a:srgbClr val="0070C0"/>
                </a:solidFill>
              </a:rPr>
              <a:t>if</a:t>
            </a:r>
            <a:r>
              <a:rPr lang="en-GB" dirty="0" smtClean="0">
                <a:solidFill>
                  <a:prstClr val="black"/>
                </a:solidFill>
              </a:rPr>
              <a:t>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variable &lt; </a:t>
            </a:r>
            <a:r>
              <a:rPr lang="en-GB" b="1" i="1" dirty="0" err="1" smtClean="0">
                <a:solidFill>
                  <a:schemeClr val="accent6">
                    <a:lumMod val="75000"/>
                  </a:schemeClr>
                </a:solidFill>
              </a:rPr>
              <a:t>final_value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b="1" dirty="0" smtClean="0">
                <a:solidFill>
                  <a:srgbClr val="0070C0"/>
                </a:solidFill>
              </a:rPr>
              <a:t>then</a:t>
            </a:r>
            <a:r>
              <a:rPr lang="en-GB" dirty="0" smtClean="0"/>
              <a:t> go to 2</a:t>
            </a:r>
          </a:p>
          <a:p>
            <a:pPr marL="971550" lvl="1" indent="-514350">
              <a:buClr>
                <a:schemeClr val="tx1"/>
              </a:buClr>
              <a:buFont typeface="+mj-lt"/>
              <a:buAutoNum type="arabicPeriod"/>
            </a:pPr>
            <a:r>
              <a:rPr lang="en-GB" dirty="0" smtClean="0"/>
              <a:t>                                             </a:t>
            </a:r>
            <a:r>
              <a:rPr lang="en-GB" b="1" dirty="0" smtClean="0">
                <a:solidFill>
                  <a:srgbClr val="0070C0"/>
                </a:solidFill>
              </a:rPr>
              <a:t>else</a:t>
            </a:r>
            <a:r>
              <a:rPr lang="en-GB" dirty="0" smtClean="0"/>
              <a:t> go to 6</a:t>
            </a:r>
          </a:p>
          <a:p>
            <a:pPr marL="971550" lvl="1" indent="-514350">
              <a:buClr>
                <a:schemeClr val="tx1"/>
              </a:buClr>
              <a:buFont typeface="+mj-lt"/>
              <a:buAutoNum type="arabicPeriod"/>
            </a:pPr>
            <a:r>
              <a:rPr lang="en-GB" dirty="0" smtClean="0"/>
              <a:t> end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“For” loop (2)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29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1295400"/>
            <a:ext cx="76200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1" indent="-742950"/>
            <a:r>
              <a:rPr lang="en-GB" sz="3200" b="1" dirty="0" smtClean="0">
                <a:solidFill>
                  <a:srgbClr val="0070C0"/>
                </a:solidFill>
              </a:rPr>
              <a:t>for</a:t>
            </a:r>
            <a:r>
              <a:rPr lang="en-GB" sz="3200" dirty="0" smtClean="0">
                <a:solidFill>
                  <a:prstClr val="black"/>
                </a:solidFill>
              </a:rPr>
              <a:t> </a:t>
            </a:r>
            <a:r>
              <a:rPr lang="en-GB" sz="3200" b="1" i="1" dirty="0" smtClean="0">
                <a:solidFill>
                  <a:schemeClr val="accent6">
                    <a:lumMod val="75000"/>
                  </a:schemeClr>
                </a:solidFill>
              </a:rPr>
              <a:t>variable := </a:t>
            </a:r>
            <a:r>
              <a:rPr lang="en-GB" sz="3200" b="1" i="1" dirty="0" err="1" smtClean="0">
                <a:solidFill>
                  <a:schemeClr val="accent6">
                    <a:lumMod val="75000"/>
                  </a:schemeClr>
                </a:solidFill>
              </a:rPr>
              <a:t>initial_value</a:t>
            </a:r>
            <a:r>
              <a:rPr lang="en-GB" sz="3200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3200" b="1" dirty="0" smtClean="0">
                <a:solidFill>
                  <a:srgbClr val="0070C0"/>
                </a:solidFill>
              </a:rPr>
              <a:t>to </a:t>
            </a:r>
            <a:r>
              <a:rPr lang="en-GB" sz="3200" b="1" i="1" dirty="0" err="1" smtClean="0">
                <a:solidFill>
                  <a:schemeClr val="accent6">
                    <a:lumMod val="75000"/>
                  </a:schemeClr>
                </a:solidFill>
              </a:rPr>
              <a:t>final_value</a:t>
            </a:r>
            <a:r>
              <a:rPr lang="en-GB" sz="3200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3200" b="1" dirty="0" smtClean="0">
                <a:solidFill>
                  <a:srgbClr val="0070C0"/>
                </a:solidFill>
              </a:rPr>
              <a:t>do</a:t>
            </a:r>
          </a:p>
          <a:p>
            <a:pPr marL="0" lvl="1" indent="-742950"/>
            <a:r>
              <a:rPr lang="en-GB" sz="3200" b="1" dirty="0" smtClean="0">
                <a:solidFill>
                  <a:srgbClr val="00B050"/>
                </a:solidFill>
              </a:rPr>
              <a:t>      statement</a:t>
            </a:r>
            <a:endParaRPr lang="en-GB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6200" y="762000"/>
            <a:ext cx="8991600" cy="2590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76200" y="3429000"/>
            <a:ext cx="8991600" cy="2133600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/>
          <a:lstStyle/>
          <a:p>
            <a:r>
              <a:rPr lang="en-GB" dirty="0" smtClean="0"/>
              <a:t>Not a comprehensive “crash-course” on algorithms</a:t>
            </a:r>
          </a:p>
          <a:p>
            <a:pPr lvl="1"/>
            <a:r>
              <a:rPr lang="en-GB" dirty="0" smtClean="0"/>
              <a:t>The topic of algorithms could fill out </a:t>
            </a:r>
            <a:r>
              <a:rPr lang="en-GB" b="1" dirty="0" smtClean="0">
                <a:solidFill>
                  <a:srgbClr val="0070C0"/>
                </a:solidFill>
              </a:rPr>
              <a:t>a whole degree</a:t>
            </a:r>
          </a:p>
          <a:p>
            <a:r>
              <a:rPr lang="en-GB" dirty="0" smtClean="0"/>
              <a:t>Not “formal models of computation”</a:t>
            </a:r>
          </a:p>
          <a:p>
            <a:pPr lvl="1"/>
            <a:r>
              <a:rPr lang="en-GB" dirty="0" smtClean="0"/>
              <a:t>Turing machine</a:t>
            </a:r>
          </a:p>
          <a:p>
            <a:pPr lvl="1"/>
            <a:r>
              <a:rPr lang="en-GB" dirty="0" smtClean="0"/>
              <a:t>Lambda calculus</a:t>
            </a:r>
          </a:p>
          <a:p>
            <a:pPr>
              <a:buNone/>
            </a:pPr>
            <a:r>
              <a:rPr lang="en-GB" dirty="0" smtClean="0"/>
              <a:t>What the lecture/course is:</a:t>
            </a:r>
          </a:p>
          <a:p>
            <a:r>
              <a:rPr lang="en-GB" dirty="0" smtClean="0"/>
              <a:t>Introduction to concepts and issues of algorithms</a:t>
            </a:r>
          </a:p>
          <a:p>
            <a:pPr lvl="1"/>
            <a:r>
              <a:rPr lang="en-GB" dirty="0" smtClean="0"/>
              <a:t>Not exhaustive – many interesting aspects omitted!</a:t>
            </a:r>
          </a:p>
          <a:p>
            <a:pPr lvl="1"/>
            <a:r>
              <a:rPr lang="en-GB" dirty="0" smtClean="0"/>
              <a:t>Informal/intuitive computational model (procedural)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GB" b="1" dirty="0" smtClean="0"/>
              <a:t>What this lecture is NOT...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39200" y="6553201"/>
            <a:ext cx="3048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3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/>
          <a:lstStyle/>
          <a:p>
            <a:r>
              <a:rPr lang="en-GB" dirty="0" smtClean="0"/>
              <a:t>Example</a:t>
            </a:r>
          </a:p>
          <a:p>
            <a:pPr lvl="2"/>
            <a:endParaRPr lang="en-GB" dirty="0" smtClean="0"/>
          </a:p>
          <a:p>
            <a:pPr lvl="2"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“For” loop (3)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30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00200" y="1371600"/>
            <a:ext cx="6019800" cy="411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1" algn="ctr">
              <a:spcBef>
                <a:spcPts val="200"/>
              </a:spcBef>
              <a:tabLst>
                <a:tab pos="625475" algn="l"/>
                <a:tab pos="1433513" algn="l"/>
              </a:tabLst>
            </a:pPr>
            <a:r>
              <a:rPr lang="en-GB" sz="3200" dirty="0" smtClean="0">
                <a:solidFill>
                  <a:schemeClr val="tx1"/>
                </a:solidFill>
              </a:rPr>
              <a:t>{Algorithm to sum first </a:t>
            </a:r>
            <a:r>
              <a:rPr lang="en-GB" sz="3200" i="1" dirty="0" smtClean="0">
                <a:solidFill>
                  <a:schemeClr val="tx1"/>
                </a:solidFill>
              </a:rPr>
              <a:t>n</a:t>
            </a:r>
            <a:r>
              <a:rPr lang="en-GB" sz="3200" dirty="0" smtClean="0">
                <a:solidFill>
                  <a:schemeClr val="tx1"/>
                </a:solidFill>
              </a:rPr>
              <a:t> integers}</a:t>
            </a:r>
          </a:p>
          <a:p>
            <a:pPr marL="271463" lvl="1" indent="-271463">
              <a:spcBef>
                <a:spcPts val="200"/>
              </a:spcBef>
              <a:tabLst>
                <a:tab pos="625475" algn="l"/>
                <a:tab pos="1433513" algn="l"/>
              </a:tabLst>
            </a:pPr>
            <a:r>
              <a:rPr lang="en-GB" sz="3200" b="1" dirty="0" smtClean="0">
                <a:solidFill>
                  <a:srgbClr val="0070C0"/>
                </a:solidFill>
              </a:rPr>
              <a:t>begin</a:t>
            </a:r>
          </a:p>
          <a:p>
            <a:pPr marL="271463" lvl="1" indent="-271463">
              <a:spcBef>
                <a:spcPts val="200"/>
              </a:spcBef>
              <a:buFont typeface="+mj-lt"/>
              <a:buAutoNum type="arabicPeriod"/>
              <a:tabLst>
                <a:tab pos="625475" algn="l"/>
                <a:tab pos="1433513" algn="l"/>
              </a:tabLst>
            </a:pPr>
            <a:r>
              <a:rPr lang="en-GB" sz="3200" dirty="0" smtClean="0">
                <a:solidFill>
                  <a:prstClr val="black"/>
                </a:solidFill>
              </a:rPr>
              <a:t> </a:t>
            </a:r>
            <a:r>
              <a:rPr lang="en-GB" sz="3200" b="1" dirty="0" smtClean="0">
                <a:solidFill>
                  <a:srgbClr val="0070C0"/>
                </a:solidFill>
              </a:rPr>
              <a:t>input</a:t>
            </a:r>
            <a:r>
              <a:rPr lang="en-GB" sz="3200" dirty="0" smtClean="0">
                <a:solidFill>
                  <a:prstClr val="black"/>
                </a:solidFill>
              </a:rPr>
              <a:t> </a:t>
            </a:r>
            <a:r>
              <a:rPr lang="en-GB" sz="3200" i="1" dirty="0" smtClean="0">
                <a:solidFill>
                  <a:prstClr val="black"/>
                </a:solidFill>
              </a:rPr>
              <a:t>n</a:t>
            </a:r>
            <a:r>
              <a:rPr lang="en-GB" sz="3200" dirty="0" smtClean="0">
                <a:solidFill>
                  <a:prstClr val="black"/>
                </a:solidFill>
              </a:rPr>
              <a:t>;</a:t>
            </a:r>
          </a:p>
          <a:p>
            <a:pPr marL="271463" lvl="1" indent="-271463">
              <a:spcBef>
                <a:spcPts val="200"/>
              </a:spcBef>
              <a:buFont typeface="+mj-lt"/>
              <a:buAutoNum type="arabicPeriod"/>
              <a:tabLst>
                <a:tab pos="625475" algn="l"/>
                <a:tab pos="1433513" algn="l"/>
              </a:tabLst>
            </a:pPr>
            <a:r>
              <a:rPr lang="en-GB" sz="3200" dirty="0" smtClean="0">
                <a:solidFill>
                  <a:prstClr val="black"/>
                </a:solidFill>
              </a:rPr>
              <a:t> </a:t>
            </a:r>
            <a:r>
              <a:rPr lang="en-GB" sz="3200" i="1" dirty="0" smtClean="0">
                <a:solidFill>
                  <a:prstClr val="black"/>
                </a:solidFill>
              </a:rPr>
              <a:t>sum</a:t>
            </a:r>
            <a:r>
              <a:rPr lang="en-GB" sz="3200" dirty="0" smtClean="0">
                <a:solidFill>
                  <a:prstClr val="black"/>
                </a:solidFill>
              </a:rPr>
              <a:t> := 0;</a:t>
            </a:r>
          </a:p>
          <a:p>
            <a:pPr marL="271463" lvl="1" indent="-271463">
              <a:spcBef>
                <a:spcPts val="200"/>
              </a:spcBef>
              <a:buFont typeface="+mj-lt"/>
              <a:buAutoNum type="arabicPeriod"/>
              <a:tabLst>
                <a:tab pos="625475" algn="l"/>
                <a:tab pos="1433513" algn="l"/>
              </a:tabLst>
            </a:pPr>
            <a:r>
              <a:rPr lang="en-GB" sz="3200" dirty="0" smtClean="0">
                <a:solidFill>
                  <a:prstClr val="black"/>
                </a:solidFill>
              </a:rPr>
              <a:t> </a:t>
            </a:r>
            <a:r>
              <a:rPr lang="en-GB" sz="3200" b="1" dirty="0" smtClean="0">
                <a:solidFill>
                  <a:srgbClr val="0070C0"/>
                </a:solidFill>
              </a:rPr>
              <a:t>for</a:t>
            </a:r>
            <a:r>
              <a:rPr lang="en-GB" sz="3200" dirty="0" smtClean="0">
                <a:solidFill>
                  <a:prstClr val="black"/>
                </a:solidFill>
              </a:rPr>
              <a:t> </a:t>
            </a:r>
            <a:r>
              <a:rPr lang="en-GB" sz="3200" i="1" dirty="0" err="1" smtClean="0">
                <a:solidFill>
                  <a:prstClr val="black"/>
                </a:solidFill>
              </a:rPr>
              <a:t>i</a:t>
            </a:r>
            <a:r>
              <a:rPr lang="en-GB" sz="3200" dirty="0" smtClean="0">
                <a:solidFill>
                  <a:prstClr val="black"/>
                </a:solidFill>
              </a:rPr>
              <a:t> := 1 to </a:t>
            </a:r>
            <a:r>
              <a:rPr lang="en-GB" sz="3200" i="1" dirty="0" smtClean="0">
                <a:solidFill>
                  <a:prstClr val="black"/>
                </a:solidFill>
              </a:rPr>
              <a:t>n</a:t>
            </a:r>
            <a:r>
              <a:rPr lang="en-GB" sz="3200" dirty="0" smtClean="0">
                <a:solidFill>
                  <a:prstClr val="black"/>
                </a:solidFill>
              </a:rPr>
              <a:t> </a:t>
            </a:r>
            <a:r>
              <a:rPr lang="en-GB" sz="3200" b="1" dirty="0" smtClean="0">
                <a:solidFill>
                  <a:srgbClr val="0070C0"/>
                </a:solidFill>
              </a:rPr>
              <a:t>do</a:t>
            </a:r>
          </a:p>
          <a:p>
            <a:pPr marL="271463" lvl="1" indent="-271463">
              <a:spcBef>
                <a:spcPts val="200"/>
              </a:spcBef>
              <a:buFont typeface="+mj-lt"/>
              <a:buAutoNum type="arabicPeriod"/>
              <a:tabLst>
                <a:tab pos="625475" algn="l"/>
                <a:tab pos="1433513" algn="l"/>
              </a:tabLst>
            </a:pPr>
            <a:r>
              <a:rPr lang="en-GB" sz="3200" dirty="0" smtClean="0">
                <a:solidFill>
                  <a:schemeClr val="tx1"/>
                </a:solidFill>
              </a:rPr>
              <a:t>       </a:t>
            </a:r>
            <a:r>
              <a:rPr lang="en-GB" sz="3200" i="1" dirty="0" smtClean="0">
                <a:solidFill>
                  <a:prstClr val="black"/>
                </a:solidFill>
              </a:rPr>
              <a:t>sum</a:t>
            </a:r>
            <a:r>
              <a:rPr lang="en-GB" sz="3200" dirty="0" smtClean="0">
                <a:solidFill>
                  <a:prstClr val="black"/>
                </a:solidFill>
              </a:rPr>
              <a:t> := </a:t>
            </a:r>
            <a:r>
              <a:rPr lang="en-GB" sz="3200" i="1" dirty="0" smtClean="0">
                <a:solidFill>
                  <a:prstClr val="black"/>
                </a:solidFill>
              </a:rPr>
              <a:t>sum</a:t>
            </a:r>
            <a:r>
              <a:rPr lang="en-GB" sz="3200" dirty="0" smtClean="0">
                <a:solidFill>
                  <a:prstClr val="black"/>
                </a:solidFill>
              </a:rPr>
              <a:t> + </a:t>
            </a:r>
            <a:r>
              <a:rPr lang="en-GB" sz="3200" i="1" dirty="0" err="1" smtClean="0">
                <a:solidFill>
                  <a:prstClr val="black"/>
                </a:solidFill>
              </a:rPr>
              <a:t>i</a:t>
            </a:r>
            <a:r>
              <a:rPr lang="en-GB" sz="3200" dirty="0" smtClean="0">
                <a:solidFill>
                  <a:prstClr val="black"/>
                </a:solidFill>
              </a:rPr>
              <a:t>;</a:t>
            </a:r>
          </a:p>
          <a:p>
            <a:pPr marL="271463" lvl="1" indent="-271463">
              <a:spcBef>
                <a:spcPts val="200"/>
              </a:spcBef>
              <a:buFont typeface="+mj-lt"/>
              <a:buAutoNum type="arabicPeriod"/>
              <a:tabLst>
                <a:tab pos="625475" algn="l"/>
                <a:tab pos="1433513" algn="l"/>
              </a:tabLst>
            </a:pPr>
            <a:r>
              <a:rPr lang="en-GB" sz="3200" dirty="0" smtClean="0">
                <a:solidFill>
                  <a:prstClr val="black"/>
                </a:solidFill>
              </a:rPr>
              <a:t> </a:t>
            </a:r>
            <a:r>
              <a:rPr lang="en-GB" sz="3200" b="1" dirty="0" smtClean="0">
                <a:solidFill>
                  <a:srgbClr val="0070C0"/>
                </a:solidFill>
              </a:rPr>
              <a:t>output</a:t>
            </a:r>
            <a:r>
              <a:rPr lang="en-GB" sz="3200" i="1" dirty="0" smtClean="0">
                <a:solidFill>
                  <a:prstClr val="black"/>
                </a:solidFill>
              </a:rPr>
              <a:t> sum</a:t>
            </a:r>
            <a:r>
              <a:rPr lang="en-GB" sz="3200" dirty="0" smtClean="0">
                <a:solidFill>
                  <a:prstClr val="black"/>
                </a:solidFill>
              </a:rPr>
              <a:t>;</a:t>
            </a:r>
          </a:p>
          <a:p>
            <a:pPr marL="271463" lvl="1" indent="-271463">
              <a:spcBef>
                <a:spcPts val="200"/>
              </a:spcBef>
              <a:tabLst>
                <a:tab pos="625475" algn="l"/>
                <a:tab pos="1433513" algn="l"/>
              </a:tabLst>
            </a:pPr>
            <a:r>
              <a:rPr lang="en-GB" sz="3200" b="1" dirty="0" smtClean="0">
                <a:solidFill>
                  <a:srgbClr val="0070C0"/>
                </a:solidFill>
              </a:rPr>
              <a:t>end</a:t>
            </a:r>
            <a:endParaRPr lang="en-GB" sz="32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981200" y="3505200"/>
            <a:ext cx="3352800" cy="914400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/>
          <a:lstStyle/>
          <a:p>
            <a:r>
              <a:rPr lang="en-GB" dirty="0" smtClean="0"/>
              <a:t>Why “discrete” values in “for” loop?</a:t>
            </a:r>
          </a:p>
          <a:p>
            <a:pPr lvl="1"/>
            <a:r>
              <a:rPr lang="en-GB" dirty="0" smtClean="0"/>
              <a:t>At each iteration, “</a:t>
            </a:r>
            <a:r>
              <a:rPr lang="en-GB" b="1" i="1" dirty="0" err="1" smtClean="0">
                <a:solidFill>
                  <a:schemeClr val="accent6">
                    <a:lumMod val="75000"/>
                  </a:schemeClr>
                </a:solidFill>
              </a:rPr>
              <a:t>next_value</a:t>
            </a:r>
            <a:r>
              <a:rPr lang="en-GB" dirty="0" smtClean="0"/>
              <a:t>” assigned to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variable</a:t>
            </a:r>
          </a:p>
          <a:p>
            <a:pPr lvl="1"/>
            <a:r>
              <a:rPr lang="en-GB" dirty="0" smtClean="0"/>
              <a:t>Real numbers are not discrete values</a:t>
            </a:r>
          </a:p>
          <a:p>
            <a:pPr lvl="1"/>
            <a:r>
              <a:rPr lang="en-GB" dirty="0" smtClean="0"/>
              <a:t>What is the “next value” of the real number 1.2?</a:t>
            </a:r>
          </a:p>
          <a:p>
            <a:pPr lvl="2"/>
            <a:r>
              <a:rPr lang="en-GB" dirty="0" smtClean="0"/>
              <a:t>Is it 1.3?</a:t>
            </a:r>
          </a:p>
          <a:p>
            <a:pPr lvl="2"/>
            <a:r>
              <a:rPr lang="en-GB" dirty="0" smtClean="0"/>
              <a:t>What about 1.21, 1.211, 1.211, 1.2111,...?</a:t>
            </a:r>
          </a:p>
          <a:p>
            <a:r>
              <a:rPr lang="en-GB" dirty="0" smtClean="0"/>
              <a:t>Discrete values have a unique “next value”</a:t>
            </a:r>
          </a:p>
          <a:p>
            <a:pPr lvl="1"/>
            <a:r>
              <a:rPr lang="en-GB" dirty="0" smtClean="0"/>
              <a:t>Integers, letters of alphabet are discrete values</a:t>
            </a:r>
          </a:p>
          <a:p>
            <a:pPr lvl="1"/>
            <a:r>
              <a:rPr lang="en-GB" dirty="0" smtClean="0"/>
              <a:t>Our previous algorithm loops over 1, 2, ..., </a:t>
            </a:r>
            <a:r>
              <a:rPr lang="en-GB" i="1" dirty="0" smtClean="0"/>
              <a:t>n</a:t>
            </a:r>
          </a:p>
          <a:p>
            <a:r>
              <a:rPr lang="en-GB" dirty="0" smtClean="0"/>
              <a:t>Some </a:t>
            </a:r>
            <a:r>
              <a:rPr lang="en-GB" b="1" i="1" dirty="0" smtClean="0">
                <a:solidFill>
                  <a:srgbClr val="0070C0"/>
                </a:solidFill>
              </a:rPr>
              <a:t>sets</a:t>
            </a:r>
            <a:r>
              <a:rPr lang="en-GB" dirty="0" smtClean="0"/>
              <a:t> also contain discrete values</a:t>
            </a:r>
          </a:p>
          <a:p>
            <a:pPr lvl="1"/>
            <a:r>
              <a:rPr lang="en-GB" dirty="0" smtClean="0"/>
              <a:t>We’ll see more about sets later in the course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“For” loop (4)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31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/>
          <a:lstStyle/>
          <a:p>
            <a:r>
              <a:rPr lang="en-GB" dirty="0" smtClean="0"/>
              <a:t>Sets used to “store” values in algorithms</a:t>
            </a:r>
          </a:p>
          <a:p>
            <a:r>
              <a:rPr lang="en-GB" dirty="0" smtClean="0"/>
              <a:t>Alternative format of “for” loop</a:t>
            </a:r>
          </a:p>
          <a:p>
            <a:pPr lvl="2"/>
            <a:endParaRPr lang="en-GB" dirty="0" smtClean="0"/>
          </a:p>
          <a:p>
            <a:pPr lvl="2">
              <a:buNone/>
            </a:pPr>
            <a:endParaRPr lang="en-GB" dirty="0" smtClean="0"/>
          </a:p>
          <a:p>
            <a:r>
              <a:rPr lang="en-GB" dirty="0" smtClean="0"/>
              <a:t>Example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>
              <a:buNone/>
            </a:pPr>
            <a:r>
              <a:rPr lang="en-GB" dirty="0" smtClean="0"/>
              <a:t>meaning that</a:t>
            </a:r>
          </a:p>
          <a:p>
            <a:pPr lvl="1"/>
            <a:r>
              <a:rPr lang="en-GB" dirty="0" smtClean="0"/>
              <a:t> </a:t>
            </a:r>
            <a:r>
              <a:rPr lang="en-GB" b="1" dirty="0" smtClean="0">
                <a:solidFill>
                  <a:srgbClr val="00B050"/>
                </a:solidFill>
              </a:rPr>
              <a:t>statement </a:t>
            </a:r>
            <a:r>
              <a:rPr lang="en-GB" dirty="0" smtClean="0"/>
              <a:t>will be performed 5 times</a:t>
            </a:r>
          </a:p>
          <a:p>
            <a:pPr lvl="1"/>
            <a:r>
              <a:rPr lang="en-GB" dirty="0" smtClean="0"/>
              <a:t> First time with value 2, second time with value 4,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“For” loop (5)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32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1905000"/>
            <a:ext cx="76200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1" indent="-742950"/>
            <a:r>
              <a:rPr lang="en-GB" sz="3200" b="1" dirty="0" smtClean="0">
                <a:solidFill>
                  <a:srgbClr val="0070C0"/>
                </a:solidFill>
              </a:rPr>
              <a:t>for</a:t>
            </a:r>
            <a:r>
              <a:rPr lang="en-GB" sz="3200" dirty="0" smtClean="0">
                <a:solidFill>
                  <a:prstClr val="black"/>
                </a:solidFill>
              </a:rPr>
              <a:t> </a:t>
            </a:r>
            <a:r>
              <a:rPr lang="en-GB" sz="3200" b="1" i="1" dirty="0" smtClean="0">
                <a:solidFill>
                  <a:schemeClr val="accent6">
                    <a:lumMod val="75000"/>
                  </a:schemeClr>
                </a:solidFill>
              </a:rPr>
              <a:t>all elements of set </a:t>
            </a:r>
            <a:r>
              <a:rPr lang="en-GB" sz="3200" b="1" dirty="0" smtClean="0">
                <a:solidFill>
                  <a:srgbClr val="0070C0"/>
                </a:solidFill>
              </a:rPr>
              <a:t>do</a:t>
            </a:r>
          </a:p>
          <a:p>
            <a:pPr marL="0" lvl="1" indent="-742950"/>
            <a:r>
              <a:rPr lang="en-GB" sz="3200" b="1" dirty="0" smtClean="0">
                <a:solidFill>
                  <a:srgbClr val="00B050"/>
                </a:solidFill>
              </a:rPr>
              <a:t>      statement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3352800"/>
            <a:ext cx="76200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1" indent="-742950"/>
            <a:r>
              <a:rPr lang="en-GB" sz="3200" b="1" dirty="0" smtClean="0">
                <a:solidFill>
                  <a:srgbClr val="0070C0"/>
                </a:solidFill>
              </a:rPr>
              <a:t>for</a:t>
            </a:r>
            <a:r>
              <a:rPr lang="en-GB" sz="3200" dirty="0" smtClean="0">
                <a:solidFill>
                  <a:prstClr val="black"/>
                </a:solidFill>
              </a:rPr>
              <a:t> </a:t>
            </a:r>
            <a:r>
              <a:rPr lang="en-GB" sz="3200" b="1" i="1" dirty="0" smtClean="0">
                <a:solidFill>
                  <a:schemeClr val="accent6">
                    <a:lumMod val="75000"/>
                  </a:schemeClr>
                </a:solidFill>
              </a:rPr>
              <a:t>all elements of </a:t>
            </a:r>
            <a:r>
              <a:rPr lang="en-GB" sz="3200" b="1" dirty="0" smtClean="0">
                <a:solidFill>
                  <a:schemeClr val="accent6">
                    <a:lumMod val="75000"/>
                  </a:schemeClr>
                </a:solidFill>
              </a:rPr>
              <a:t>{2, 4, 6, 8, 10} </a:t>
            </a:r>
            <a:r>
              <a:rPr lang="en-GB" sz="3200" b="1" dirty="0" smtClean="0">
                <a:solidFill>
                  <a:srgbClr val="0070C0"/>
                </a:solidFill>
              </a:rPr>
              <a:t>do</a:t>
            </a:r>
          </a:p>
          <a:p>
            <a:pPr marL="0" lvl="1" indent="-742950"/>
            <a:r>
              <a:rPr lang="en-GB" sz="3200" b="1" dirty="0" smtClean="0">
                <a:solidFill>
                  <a:srgbClr val="00B050"/>
                </a:solidFill>
              </a:rPr>
              <a:t>      statement</a:t>
            </a:r>
            <a:endParaRPr lang="en-GB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Iterate a statement an </a:t>
            </a:r>
            <a:r>
              <a:rPr lang="en-GB" b="1" dirty="0" smtClean="0">
                <a:solidFill>
                  <a:srgbClr val="0070C0"/>
                </a:solidFill>
              </a:rPr>
              <a:t>unknown</a:t>
            </a:r>
            <a:r>
              <a:rPr lang="en-GB" dirty="0" smtClean="0"/>
              <a:t> number of times </a:t>
            </a:r>
          </a:p>
          <a:p>
            <a:r>
              <a:rPr lang="en-GB" dirty="0" smtClean="0"/>
              <a:t>General format</a:t>
            </a:r>
          </a:p>
          <a:p>
            <a:pPr lvl="2"/>
            <a:endParaRPr lang="en-GB" dirty="0" smtClean="0"/>
          </a:p>
          <a:p>
            <a:pPr lvl="2"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	where</a:t>
            </a:r>
          </a:p>
          <a:p>
            <a:pPr lvl="1">
              <a:buClr>
                <a:schemeClr val="tx1"/>
              </a:buClr>
            </a:pP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condition </a:t>
            </a:r>
            <a:r>
              <a:rPr lang="en-GB" dirty="0" smtClean="0"/>
              <a:t>is a test (as in the “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if-then-else</a:t>
            </a:r>
            <a:r>
              <a:rPr lang="en-GB" dirty="0" smtClean="0"/>
              <a:t>” statement)</a:t>
            </a:r>
          </a:p>
          <a:p>
            <a:pPr>
              <a:buClr>
                <a:schemeClr val="tx1"/>
              </a:buClr>
            </a:pPr>
            <a:r>
              <a:rPr lang="en-GB" dirty="0" smtClean="0"/>
              <a:t>Meaning:</a:t>
            </a:r>
          </a:p>
          <a:p>
            <a:pPr marL="971550" lvl="1" indent="-514350">
              <a:buClr>
                <a:schemeClr val="tx1"/>
              </a:buClr>
              <a:buFont typeface="+mj-lt"/>
              <a:buAutoNum type="arabicPeriod"/>
            </a:pPr>
            <a:r>
              <a:rPr lang="en-GB" dirty="0" smtClean="0">
                <a:solidFill>
                  <a:schemeClr val="bg2"/>
                </a:solidFill>
              </a:rPr>
              <a:t> </a:t>
            </a:r>
            <a:r>
              <a:rPr lang="en-GB" b="1" dirty="0" smtClean="0">
                <a:solidFill>
                  <a:srgbClr val="0070C0"/>
                </a:solidFill>
              </a:rPr>
              <a:t>if</a:t>
            </a:r>
            <a:r>
              <a:rPr lang="en-GB" dirty="0" smtClean="0"/>
              <a:t>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condition </a:t>
            </a:r>
            <a:r>
              <a:rPr lang="en-GB" dirty="0" smtClean="0">
                <a:solidFill>
                  <a:prstClr val="black"/>
                </a:solidFill>
              </a:rPr>
              <a:t>holds </a:t>
            </a:r>
            <a:r>
              <a:rPr lang="en-GB" b="1" dirty="0" smtClean="0">
                <a:solidFill>
                  <a:srgbClr val="0070C0"/>
                </a:solidFill>
              </a:rPr>
              <a:t>then</a:t>
            </a:r>
          </a:p>
          <a:p>
            <a:pPr marL="971550" lvl="1" indent="-514350">
              <a:buClr>
                <a:schemeClr val="tx1"/>
              </a:buClr>
              <a:buFont typeface="+mj-lt"/>
              <a:buAutoNum type="arabicPeriod"/>
            </a:pP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b="1" dirty="0" smtClean="0">
                <a:solidFill>
                  <a:srgbClr val="0070C0"/>
                </a:solidFill>
              </a:rPr>
              <a:t>begin</a:t>
            </a:r>
          </a:p>
          <a:p>
            <a:pPr marL="971550" lvl="1" indent="-514350">
              <a:buClr>
                <a:schemeClr val="tx1"/>
              </a:buClr>
              <a:buFont typeface="+mj-lt"/>
              <a:buAutoNum type="arabicPeriod"/>
            </a:pPr>
            <a:r>
              <a:rPr lang="en-GB" dirty="0" smtClean="0">
                <a:solidFill>
                  <a:prstClr val="black"/>
                </a:solidFill>
              </a:rPr>
              <a:t>    perform </a:t>
            </a:r>
            <a:r>
              <a:rPr lang="en-GB" b="1" dirty="0" smtClean="0">
                <a:solidFill>
                  <a:srgbClr val="00B050"/>
                </a:solidFill>
              </a:rPr>
              <a:t>statement</a:t>
            </a:r>
          </a:p>
          <a:p>
            <a:pPr marL="971550" lvl="1" indent="-514350">
              <a:buClr>
                <a:schemeClr val="tx1"/>
              </a:buClr>
              <a:buFont typeface="+mj-lt"/>
              <a:buAutoNum type="arabicPeriod"/>
            </a:pPr>
            <a:r>
              <a:rPr lang="en-GB" dirty="0" smtClean="0">
                <a:solidFill>
                  <a:srgbClr val="00B050"/>
                </a:solidFill>
              </a:rPr>
              <a:t>    </a:t>
            </a:r>
            <a:r>
              <a:rPr lang="en-GB" dirty="0" smtClean="0"/>
              <a:t>go to 1</a:t>
            </a:r>
            <a:r>
              <a:rPr lang="en-GB" dirty="0" smtClean="0">
                <a:solidFill>
                  <a:prstClr val="black"/>
                </a:solidFill>
              </a:rPr>
              <a:t> </a:t>
            </a:r>
          </a:p>
          <a:p>
            <a:pPr marL="971550" lvl="1" indent="-514350">
              <a:buClr>
                <a:schemeClr val="tx1"/>
              </a:buClr>
              <a:buFont typeface="+mj-lt"/>
              <a:buAutoNum type="arabicPeriod"/>
            </a:pPr>
            <a:r>
              <a:rPr lang="en-GB" dirty="0" smtClean="0">
                <a:solidFill>
                  <a:prstClr val="black"/>
                </a:solidFill>
              </a:rPr>
              <a:t> </a:t>
            </a:r>
            <a:r>
              <a:rPr lang="en-GB" b="1" dirty="0" smtClean="0">
                <a:solidFill>
                  <a:srgbClr val="0070C0"/>
                </a:solidFill>
              </a:rPr>
              <a:t>end</a:t>
            </a:r>
          </a:p>
          <a:p>
            <a:pPr marL="971550" lvl="1" indent="-514350">
              <a:buClr>
                <a:schemeClr val="tx1"/>
              </a:buClr>
              <a:buFont typeface="+mj-lt"/>
              <a:buAutoNum type="arabicPeriod"/>
            </a:pPr>
            <a:r>
              <a:rPr lang="en-GB" dirty="0" smtClean="0">
                <a:solidFill>
                  <a:prstClr val="black"/>
                </a:solidFill>
              </a:rPr>
              <a:t> </a:t>
            </a:r>
            <a:r>
              <a:rPr lang="en-GB" b="1" dirty="0" smtClean="0">
                <a:solidFill>
                  <a:srgbClr val="0070C0"/>
                </a:solidFill>
              </a:rPr>
              <a:t>else</a:t>
            </a:r>
          </a:p>
          <a:p>
            <a:pPr marL="971550" lvl="1" indent="-514350">
              <a:buClr>
                <a:schemeClr val="tx1"/>
              </a:buClr>
              <a:buFont typeface="+mj-lt"/>
              <a:buAutoNum type="arabicPeriod"/>
            </a:pPr>
            <a:r>
              <a:rPr lang="en-GB" dirty="0" smtClean="0">
                <a:solidFill>
                  <a:srgbClr val="0070C0"/>
                </a:solidFill>
              </a:rPr>
              <a:t>    </a:t>
            </a:r>
            <a:r>
              <a:rPr lang="en-GB" dirty="0" smtClean="0"/>
              <a:t>end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“While” loop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33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67000" y="1600200"/>
            <a:ext cx="3124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1" indent="-742950"/>
            <a:r>
              <a:rPr lang="en-GB" sz="3200" b="1" dirty="0" smtClean="0">
                <a:solidFill>
                  <a:srgbClr val="0070C0"/>
                </a:solidFill>
              </a:rPr>
              <a:t>while</a:t>
            </a:r>
            <a:r>
              <a:rPr lang="en-GB" sz="3200" dirty="0" smtClean="0">
                <a:solidFill>
                  <a:prstClr val="black"/>
                </a:solidFill>
              </a:rPr>
              <a:t> </a:t>
            </a:r>
            <a:r>
              <a:rPr lang="en-GB" sz="3200" b="1" i="1" dirty="0" smtClean="0">
                <a:solidFill>
                  <a:schemeClr val="accent6">
                    <a:lumMod val="75000"/>
                  </a:schemeClr>
                </a:solidFill>
              </a:rPr>
              <a:t>condition </a:t>
            </a:r>
            <a:r>
              <a:rPr lang="en-GB" sz="3200" b="1" dirty="0" smtClean="0">
                <a:solidFill>
                  <a:srgbClr val="0070C0"/>
                </a:solidFill>
              </a:rPr>
              <a:t>do</a:t>
            </a:r>
          </a:p>
          <a:p>
            <a:pPr marL="0" lvl="1" indent="-742950"/>
            <a:r>
              <a:rPr lang="en-GB" sz="3200" b="1" dirty="0" smtClean="0">
                <a:solidFill>
                  <a:srgbClr val="00B050"/>
                </a:solidFill>
              </a:rPr>
              <a:t>      statement</a:t>
            </a:r>
            <a:endParaRPr lang="en-GB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0600" y="1295400"/>
            <a:ext cx="3581400" cy="457200"/>
          </a:xfrm>
          <a:prstGeom prst="rect">
            <a:avLst/>
          </a:prstGeom>
          <a:solidFill>
            <a:srgbClr val="FFC00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029200" y="914400"/>
            <a:ext cx="3048000" cy="838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lIns="0" tIns="0" rIns="0" bIns="0" rtlCol="0">
            <a:normAutofit fontScale="92500" lnSpcReduction="10000"/>
          </a:bodyPr>
          <a:lstStyle/>
          <a:p>
            <a:pPr algn="ctr">
              <a:spcBef>
                <a:spcPct val="20000"/>
              </a:spcBef>
            </a:pPr>
            <a:r>
              <a:rPr lang="en-GB" sz="3200" b="1" i="1" dirty="0" smtClean="0">
                <a:solidFill>
                  <a:srgbClr val="F79646">
                    <a:lumMod val="75000"/>
                  </a:srgbClr>
                </a:solidFill>
              </a:rPr>
              <a:t>condition 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tested </a:t>
            </a:r>
            <a:r>
              <a:rPr kumimoji="0" lang="en-GB" sz="32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before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each loop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“While” loop (2)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34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29000" y="3886200"/>
            <a:ext cx="4572000" cy="838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 wrap="square" lIns="0" tIns="0" rIns="0" bIns="0" rtlCol="0">
            <a:normAutofit fontScale="92500" lnSpcReduction="10000"/>
          </a:bodyPr>
          <a:lstStyle/>
          <a:p>
            <a:pPr algn="ctr">
              <a:spcBef>
                <a:spcPct val="20000"/>
              </a:spcBef>
            </a:pPr>
            <a:r>
              <a:rPr lang="en-GB" sz="3200" dirty="0" smtClean="0"/>
              <a:t>“while” loops execute </a:t>
            </a:r>
            <a:r>
              <a:rPr lang="en-GB" sz="3200" b="1" dirty="0" smtClean="0">
                <a:solidFill>
                  <a:srgbClr val="00B050"/>
                </a:solidFill>
              </a:rPr>
              <a:t>statement </a:t>
            </a:r>
            <a:r>
              <a:rPr lang="en-GB" sz="3200" b="1" dirty="0" smtClean="0">
                <a:solidFill>
                  <a:srgbClr val="0070C0"/>
                </a:solidFill>
              </a:rPr>
              <a:t>0 or more times</a:t>
            </a:r>
            <a:endParaRPr kumimoji="0" lang="en-GB" sz="32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95400" y="2362200"/>
            <a:ext cx="6781800" cy="838200"/>
            <a:chOff x="1295400" y="2362200"/>
            <a:chExt cx="6781800" cy="838200"/>
          </a:xfrm>
        </p:grpSpPr>
        <p:sp>
          <p:nvSpPr>
            <p:cNvPr id="12" name="TextBox 11"/>
            <p:cNvSpPr txBox="1"/>
            <p:nvPr/>
          </p:nvSpPr>
          <p:spPr>
            <a:xfrm>
              <a:off x="4419600" y="2362200"/>
              <a:ext cx="3657600" cy="838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txBody>
            <a:bodyPr wrap="square" lIns="0" tIns="0" rIns="0" bIns="0" rtlCol="0">
              <a:normAutofit fontScale="92500" lnSpcReduction="10000"/>
            </a:bodyPr>
            <a:lstStyle/>
            <a:p>
              <a:pPr algn="ctr">
                <a:spcBef>
                  <a:spcPct val="20000"/>
                </a:spcBef>
              </a:pPr>
              <a:r>
                <a:rPr lang="en-GB" sz="3200" b="1" dirty="0" smtClean="0">
                  <a:solidFill>
                    <a:srgbClr val="00B050"/>
                  </a:solidFill>
                </a:rPr>
                <a:t>statement </a:t>
              </a:r>
              <a:r>
                <a:rPr kumimoji="0" lang="en-GB" sz="32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may not be performed at all</a:t>
              </a:r>
              <a:endPara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95400" y="2362200"/>
              <a:ext cx="28956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/>
          </a:bodyPr>
          <a:lstStyle/>
          <a:p>
            <a:r>
              <a:rPr lang="en-GB" dirty="0" smtClean="0"/>
              <a:t>Notice:</a:t>
            </a:r>
          </a:p>
          <a:p>
            <a:pPr marL="971550" lvl="1" indent="-514350">
              <a:buClr>
                <a:schemeClr val="tx1"/>
              </a:buClr>
              <a:buFont typeface="+mj-lt"/>
              <a:buAutoNum type="arabicPeriod"/>
            </a:pPr>
            <a:r>
              <a:rPr lang="en-GB" dirty="0" smtClean="0">
                <a:solidFill>
                  <a:schemeClr val="bg2"/>
                </a:solidFill>
              </a:rPr>
              <a:t> </a:t>
            </a:r>
            <a:r>
              <a:rPr lang="en-GB" b="1" dirty="0" smtClean="0">
                <a:solidFill>
                  <a:srgbClr val="0070C0"/>
                </a:solidFill>
              </a:rPr>
              <a:t>if</a:t>
            </a:r>
            <a:r>
              <a:rPr lang="en-GB" dirty="0" smtClean="0"/>
              <a:t>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condition </a:t>
            </a:r>
            <a:r>
              <a:rPr lang="en-GB" dirty="0" smtClean="0">
                <a:solidFill>
                  <a:prstClr val="black"/>
                </a:solidFill>
              </a:rPr>
              <a:t>holds </a:t>
            </a:r>
            <a:r>
              <a:rPr lang="en-GB" b="1" dirty="0" smtClean="0">
                <a:solidFill>
                  <a:srgbClr val="0070C0"/>
                </a:solidFill>
              </a:rPr>
              <a:t>then</a:t>
            </a:r>
          </a:p>
          <a:p>
            <a:pPr marL="971550" lvl="1" indent="-514350">
              <a:buClr>
                <a:schemeClr val="tx1"/>
              </a:buClr>
              <a:buFont typeface="+mj-lt"/>
              <a:buAutoNum type="arabicPeriod"/>
            </a:pP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b="1" dirty="0" smtClean="0">
                <a:solidFill>
                  <a:srgbClr val="0070C0"/>
                </a:solidFill>
              </a:rPr>
              <a:t>begin</a:t>
            </a:r>
          </a:p>
          <a:p>
            <a:pPr marL="971550" lvl="1" indent="-514350">
              <a:buClr>
                <a:schemeClr val="tx1"/>
              </a:buClr>
              <a:buFont typeface="+mj-lt"/>
              <a:buAutoNum type="arabicPeriod"/>
            </a:pPr>
            <a:r>
              <a:rPr lang="en-GB" dirty="0" smtClean="0">
                <a:solidFill>
                  <a:prstClr val="black"/>
                </a:solidFill>
              </a:rPr>
              <a:t>    perform </a:t>
            </a:r>
            <a:r>
              <a:rPr lang="en-GB" b="1" dirty="0" smtClean="0">
                <a:solidFill>
                  <a:srgbClr val="00B050"/>
                </a:solidFill>
              </a:rPr>
              <a:t>statement</a:t>
            </a:r>
          </a:p>
          <a:p>
            <a:pPr marL="971550" lvl="1" indent="-514350">
              <a:buClr>
                <a:schemeClr val="tx1"/>
              </a:buClr>
              <a:buFont typeface="+mj-lt"/>
              <a:buAutoNum type="arabicPeriod"/>
            </a:pPr>
            <a:r>
              <a:rPr lang="en-GB" dirty="0" smtClean="0">
                <a:solidFill>
                  <a:srgbClr val="00B050"/>
                </a:solidFill>
              </a:rPr>
              <a:t>    </a:t>
            </a:r>
            <a:r>
              <a:rPr lang="en-GB" dirty="0" smtClean="0"/>
              <a:t>go to 1</a:t>
            </a:r>
            <a:r>
              <a:rPr lang="en-GB" dirty="0" smtClean="0">
                <a:solidFill>
                  <a:prstClr val="black"/>
                </a:solidFill>
              </a:rPr>
              <a:t> </a:t>
            </a:r>
          </a:p>
          <a:p>
            <a:pPr marL="971550" lvl="1" indent="-514350">
              <a:buClr>
                <a:schemeClr val="tx1"/>
              </a:buClr>
              <a:buFont typeface="+mj-lt"/>
              <a:buAutoNum type="arabicPeriod"/>
            </a:pPr>
            <a:r>
              <a:rPr lang="en-GB" dirty="0" smtClean="0">
                <a:solidFill>
                  <a:prstClr val="black"/>
                </a:solidFill>
              </a:rPr>
              <a:t> </a:t>
            </a:r>
            <a:r>
              <a:rPr lang="en-GB" b="1" dirty="0" smtClean="0">
                <a:solidFill>
                  <a:srgbClr val="0070C0"/>
                </a:solidFill>
              </a:rPr>
              <a:t>end</a:t>
            </a:r>
          </a:p>
          <a:p>
            <a:pPr marL="971550" lvl="1" indent="-514350">
              <a:buClr>
                <a:schemeClr val="tx1"/>
              </a:buClr>
              <a:buFont typeface="+mj-lt"/>
              <a:buAutoNum type="arabicPeriod"/>
            </a:pPr>
            <a:r>
              <a:rPr lang="en-GB" dirty="0" smtClean="0">
                <a:solidFill>
                  <a:prstClr val="black"/>
                </a:solidFill>
              </a:rPr>
              <a:t> </a:t>
            </a:r>
            <a:r>
              <a:rPr lang="en-GB" b="1" dirty="0" smtClean="0">
                <a:solidFill>
                  <a:srgbClr val="0070C0"/>
                </a:solidFill>
              </a:rPr>
              <a:t>else</a:t>
            </a:r>
          </a:p>
          <a:p>
            <a:pPr marL="971550" lvl="1" indent="-514350">
              <a:buClr>
                <a:schemeClr val="tx1"/>
              </a:buClr>
              <a:buFont typeface="+mj-lt"/>
              <a:buAutoNum type="arabicPeriod"/>
            </a:pPr>
            <a:r>
              <a:rPr lang="en-GB" dirty="0" smtClean="0">
                <a:solidFill>
                  <a:srgbClr val="0070C0"/>
                </a:solidFill>
              </a:rPr>
              <a:t>    </a:t>
            </a:r>
            <a:r>
              <a:rPr lang="en-GB" dirty="0" smtClean="0"/>
              <a:t>end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Iterate a statement an </a:t>
            </a:r>
            <a:r>
              <a:rPr lang="en-GB" b="1" dirty="0" smtClean="0">
                <a:solidFill>
                  <a:srgbClr val="0070C0"/>
                </a:solidFill>
              </a:rPr>
              <a:t>unknown</a:t>
            </a:r>
            <a:r>
              <a:rPr lang="en-GB" dirty="0" smtClean="0"/>
              <a:t> number of times </a:t>
            </a:r>
          </a:p>
          <a:p>
            <a:r>
              <a:rPr lang="en-GB" dirty="0" smtClean="0"/>
              <a:t>General format</a:t>
            </a:r>
          </a:p>
          <a:p>
            <a:pPr lvl="2"/>
            <a:endParaRPr lang="en-GB" dirty="0" smtClean="0"/>
          </a:p>
          <a:p>
            <a:pPr lvl="2"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	where</a:t>
            </a:r>
          </a:p>
          <a:p>
            <a:pPr lvl="1">
              <a:buClr>
                <a:schemeClr val="tx1"/>
              </a:buClr>
            </a:pP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condition </a:t>
            </a:r>
            <a:r>
              <a:rPr lang="en-GB" dirty="0" smtClean="0"/>
              <a:t>is a test (as in the “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if-then-else</a:t>
            </a:r>
            <a:r>
              <a:rPr lang="en-GB" dirty="0" smtClean="0"/>
              <a:t>” statement)</a:t>
            </a:r>
          </a:p>
          <a:p>
            <a:pPr>
              <a:buClr>
                <a:schemeClr val="tx1"/>
              </a:buClr>
            </a:pPr>
            <a:r>
              <a:rPr lang="en-GB" dirty="0" smtClean="0"/>
              <a:t>Meaning:</a:t>
            </a:r>
          </a:p>
          <a:p>
            <a:pPr marL="971550" lvl="1" indent="-514350">
              <a:buClr>
                <a:schemeClr val="tx1"/>
              </a:buClr>
              <a:buFont typeface="+mj-lt"/>
              <a:buAutoNum type="arabicPeriod"/>
            </a:pPr>
            <a:r>
              <a:rPr lang="en-GB" dirty="0" smtClean="0">
                <a:solidFill>
                  <a:prstClr val="black"/>
                </a:solidFill>
              </a:rPr>
              <a:t> perform </a:t>
            </a:r>
            <a:r>
              <a:rPr lang="en-GB" b="1" dirty="0" smtClean="0">
                <a:solidFill>
                  <a:srgbClr val="00B050"/>
                </a:solidFill>
              </a:rPr>
              <a:t>statement</a:t>
            </a:r>
          </a:p>
          <a:p>
            <a:pPr marL="971550" lvl="1" indent="-514350">
              <a:buClr>
                <a:schemeClr val="tx1"/>
              </a:buClr>
              <a:buFont typeface="+mj-lt"/>
              <a:buAutoNum type="arabicPeriod"/>
            </a:pPr>
            <a:r>
              <a:rPr lang="en-GB" dirty="0" smtClean="0">
                <a:solidFill>
                  <a:schemeClr val="bg2"/>
                </a:solidFill>
              </a:rPr>
              <a:t> </a:t>
            </a:r>
            <a:r>
              <a:rPr lang="en-GB" b="1" dirty="0" smtClean="0">
                <a:solidFill>
                  <a:srgbClr val="0070C0"/>
                </a:solidFill>
              </a:rPr>
              <a:t>if</a:t>
            </a:r>
            <a:r>
              <a:rPr lang="en-GB" dirty="0" smtClean="0"/>
              <a:t>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condition </a:t>
            </a:r>
            <a:r>
              <a:rPr lang="en-GB" dirty="0" smtClean="0">
                <a:solidFill>
                  <a:prstClr val="black"/>
                </a:solidFill>
              </a:rPr>
              <a:t>holds </a:t>
            </a:r>
            <a:r>
              <a:rPr lang="en-GB" b="1" dirty="0" smtClean="0">
                <a:solidFill>
                  <a:srgbClr val="0070C0"/>
                </a:solidFill>
              </a:rPr>
              <a:t>then</a:t>
            </a:r>
          </a:p>
          <a:p>
            <a:pPr marL="971550" lvl="1" indent="-514350">
              <a:buClr>
                <a:schemeClr val="tx1"/>
              </a:buClr>
              <a:buFont typeface="+mj-lt"/>
              <a:buAutoNum type="arabicPeriod"/>
            </a:pPr>
            <a:r>
              <a:rPr lang="en-GB" dirty="0" smtClean="0">
                <a:solidFill>
                  <a:prstClr val="black"/>
                </a:solidFill>
              </a:rPr>
              <a:t>    end</a:t>
            </a:r>
          </a:p>
          <a:p>
            <a:pPr marL="971550" lvl="1" indent="-514350">
              <a:buClr>
                <a:schemeClr val="tx1"/>
              </a:buClr>
              <a:buFont typeface="+mj-lt"/>
              <a:buAutoNum type="arabicPeriod"/>
            </a:pPr>
            <a:r>
              <a:rPr lang="en-GB" dirty="0" smtClean="0">
                <a:solidFill>
                  <a:prstClr val="black"/>
                </a:solidFill>
              </a:rPr>
              <a:t> </a:t>
            </a:r>
            <a:r>
              <a:rPr lang="en-GB" b="1" dirty="0" smtClean="0">
                <a:solidFill>
                  <a:srgbClr val="0070C0"/>
                </a:solidFill>
              </a:rPr>
              <a:t>else</a:t>
            </a:r>
          </a:p>
          <a:p>
            <a:pPr marL="971550" lvl="1" indent="-514350">
              <a:buClr>
                <a:schemeClr val="tx1"/>
              </a:buClr>
              <a:buFont typeface="+mj-lt"/>
              <a:buAutoNum type="arabicPeriod"/>
            </a:pPr>
            <a:r>
              <a:rPr lang="en-GB" dirty="0" smtClean="0">
                <a:solidFill>
                  <a:srgbClr val="0070C0"/>
                </a:solidFill>
              </a:rPr>
              <a:t>   </a:t>
            </a:r>
            <a:r>
              <a:rPr lang="en-GB" dirty="0" smtClean="0">
                <a:solidFill>
                  <a:srgbClr val="00B050"/>
                </a:solidFill>
              </a:rPr>
              <a:t> </a:t>
            </a:r>
            <a:r>
              <a:rPr lang="en-GB" dirty="0" smtClean="0"/>
              <a:t>go to 1</a:t>
            </a:r>
            <a:endParaRPr lang="en-GB" dirty="0" smtClean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“Repeat-until” loop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35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76600" y="1524000"/>
            <a:ext cx="3048000" cy="1447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1" indent="-742950"/>
            <a:r>
              <a:rPr lang="en-GB" sz="3200" b="1" dirty="0" smtClean="0">
                <a:solidFill>
                  <a:srgbClr val="0070C0"/>
                </a:solidFill>
              </a:rPr>
              <a:t>repeat </a:t>
            </a:r>
          </a:p>
          <a:p>
            <a:pPr marL="0" lvl="1" indent="-742950"/>
            <a:r>
              <a:rPr lang="en-GB" sz="3200" b="1" dirty="0" smtClean="0">
                <a:solidFill>
                  <a:srgbClr val="00B050"/>
                </a:solidFill>
              </a:rPr>
              <a:t>     statement</a:t>
            </a:r>
          </a:p>
          <a:p>
            <a:pPr marL="0" lvl="1" indent="-742950"/>
            <a:r>
              <a:rPr lang="en-GB" sz="3200" b="1" dirty="0" smtClean="0">
                <a:solidFill>
                  <a:srgbClr val="0070C0"/>
                </a:solidFill>
              </a:rPr>
              <a:t>until </a:t>
            </a:r>
            <a:r>
              <a:rPr lang="en-GB" sz="3200" b="1" i="1" dirty="0" smtClean="0">
                <a:solidFill>
                  <a:schemeClr val="accent6">
                    <a:lumMod val="75000"/>
                  </a:schemeClr>
                </a:solidFill>
              </a:rPr>
              <a:t>condition </a:t>
            </a:r>
            <a:r>
              <a:rPr lang="en-GB" sz="3200" b="1" dirty="0" smtClean="0">
                <a:solidFill>
                  <a:srgbClr val="00B050"/>
                </a:solidFill>
              </a:rPr>
              <a:t>      </a:t>
            </a:r>
            <a:endParaRPr lang="en-GB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24400" y="1828800"/>
            <a:ext cx="43434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 lIns="0" tIns="0" rIns="0" bIns="0" rtlCol="0">
            <a:normAutofit fontScale="92500" lnSpcReduction="20000"/>
          </a:bodyPr>
          <a:lstStyle/>
          <a:p>
            <a:pPr algn="ctr">
              <a:spcBef>
                <a:spcPct val="20000"/>
              </a:spcBef>
            </a:pPr>
            <a:r>
              <a:rPr lang="en-GB" sz="3200" b="1" i="1" dirty="0" smtClean="0">
                <a:solidFill>
                  <a:srgbClr val="F79646">
                    <a:lumMod val="75000"/>
                  </a:srgbClr>
                </a:solidFill>
              </a:rPr>
              <a:t>condition 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tested </a:t>
            </a:r>
            <a:r>
              <a:rPr lang="en-GB" sz="3200" b="1" dirty="0" smtClean="0">
                <a:solidFill>
                  <a:srgbClr val="0070C0"/>
                </a:solidFill>
              </a:rPr>
              <a:t>after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loop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8"/>
          <p:cNvSpPr txBox="1">
            <a:spLocks/>
          </p:cNvSpPr>
          <p:nvPr/>
        </p:nvSpPr>
        <p:spPr>
          <a:xfrm>
            <a:off x="8763000" y="6553201"/>
            <a:ext cx="3810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Footer Placeholder 9"/>
          <p:cNvSpPr txBox="1">
            <a:spLocks/>
          </p:cNvSpPr>
          <p:nvPr/>
        </p:nvSpPr>
        <p:spPr>
          <a:xfrm>
            <a:off x="0" y="6553200"/>
            <a:ext cx="838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CS1022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57600" y="2971800"/>
            <a:ext cx="5410200" cy="838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 wrap="square" lIns="0" tIns="0" rIns="0" bIns="0" rtlCol="0">
            <a:normAutofit fontScale="92500" lnSpcReduction="10000"/>
          </a:bodyPr>
          <a:lstStyle/>
          <a:p>
            <a:pPr algn="ctr">
              <a:spcBef>
                <a:spcPct val="20000"/>
              </a:spcBef>
            </a:pPr>
            <a:r>
              <a:rPr lang="en-GB" sz="3200" dirty="0" smtClean="0"/>
              <a:t>“repeat-until” loops execute </a:t>
            </a:r>
            <a:r>
              <a:rPr lang="en-GB" sz="3200" b="1" dirty="0" smtClean="0">
                <a:solidFill>
                  <a:srgbClr val="00B050"/>
                </a:solidFill>
              </a:rPr>
              <a:t>statement </a:t>
            </a:r>
            <a:r>
              <a:rPr lang="en-GB" sz="3200" b="1" dirty="0" smtClean="0">
                <a:solidFill>
                  <a:srgbClr val="0070C0"/>
                </a:solidFill>
              </a:rPr>
              <a:t>one or more times</a:t>
            </a:r>
            <a:endParaRPr kumimoji="0" lang="en-GB" sz="32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066800" y="1295400"/>
            <a:ext cx="8001000" cy="381000"/>
            <a:chOff x="1066800" y="1295400"/>
            <a:chExt cx="8001000" cy="381000"/>
          </a:xfrm>
        </p:grpSpPr>
        <p:sp>
          <p:nvSpPr>
            <p:cNvPr id="7" name="Rectangle 6"/>
            <p:cNvSpPr/>
            <p:nvPr/>
          </p:nvSpPr>
          <p:spPr>
            <a:xfrm>
              <a:off x="1066800" y="1371600"/>
              <a:ext cx="297180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24400" y="1295400"/>
              <a:ext cx="43434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txBody>
            <a:bodyPr wrap="square" lIns="0" tIns="0" rIns="0" bIns="0" rtlCol="0">
              <a:normAutofit fontScale="92500" lnSpcReduction="20000"/>
            </a:bodyPr>
            <a:lstStyle/>
            <a:p>
              <a:pPr algn="ctr">
                <a:spcBef>
                  <a:spcPct val="20000"/>
                </a:spcBef>
              </a:pPr>
              <a:r>
                <a:rPr lang="en-GB" sz="3200" b="1" dirty="0" smtClean="0">
                  <a:solidFill>
                    <a:srgbClr val="00B050"/>
                  </a:solidFill>
                </a:rPr>
                <a:t>statement </a:t>
              </a:r>
              <a:r>
                <a:rPr lang="en-GB" sz="3200" dirty="0" smtClean="0"/>
                <a:t>executed at start</a:t>
              </a:r>
              <a:endPara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066800" y="1828800"/>
            <a:ext cx="34290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“Repeat-until” loop (2)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36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/>
          </a:bodyPr>
          <a:lstStyle/>
          <a:p>
            <a:r>
              <a:rPr lang="en-GB" dirty="0" smtClean="0"/>
              <a:t>Notice:</a:t>
            </a:r>
          </a:p>
          <a:p>
            <a:pPr marL="971550" lvl="1" indent="-514350">
              <a:buClr>
                <a:schemeClr val="tx1"/>
              </a:buClr>
              <a:buFont typeface="+mj-lt"/>
              <a:buAutoNum type="arabicPeriod"/>
            </a:pPr>
            <a:r>
              <a:rPr lang="en-GB" dirty="0" smtClean="0">
                <a:solidFill>
                  <a:prstClr val="black"/>
                </a:solidFill>
              </a:rPr>
              <a:t> perform </a:t>
            </a:r>
            <a:r>
              <a:rPr lang="en-GB" b="1" dirty="0" smtClean="0">
                <a:solidFill>
                  <a:srgbClr val="00B050"/>
                </a:solidFill>
              </a:rPr>
              <a:t>statement</a:t>
            </a:r>
          </a:p>
          <a:p>
            <a:pPr marL="971550" lvl="1" indent="-514350">
              <a:buClr>
                <a:schemeClr val="tx1"/>
              </a:buClr>
              <a:buFont typeface="+mj-lt"/>
              <a:buAutoNum type="arabicPeriod"/>
            </a:pPr>
            <a:r>
              <a:rPr lang="en-GB" dirty="0" smtClean="0">
                <a:solidFill>
                  <a:schemeClr val="bg2"/>
                </a:solidFill>
              </a:rPr>
              <a:t> </a:t>
            </a:r>
            <a:r>
              <a:rPr lang="en-GB" b="1" dirty="0" smtClean="0">
                <a:solidFill>
                  <a:srgbClr val="0070C0"/>
                </a:solidFill>
              </a:rPr>
              <a:t>if</a:t>
            </a:r>
            <a:r>
              <a:rPr lang="en-GB" dirty="0" smtClean="0"/>
              <a:t>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condition </a:t>
            </a:r>
            <a:r>
              <a:rPr lang="en-GB" dirty="0" smtClean="0">
                <a:solidFill>
                  <a:prstClr val="black"/>
                </a:solidFill>
              </a:rPr>
              <a:t>holds </a:t>
            </a:r>
            <a:r>
              <a:rPr lang="en-GB" b="1" dirty="0" smtClean="0">
                <a:solidFill>
                  <a:srgbClr val="0070C0"/>
                </a:solidFill>
              </a:rPr>
              <a:t>then</a:t>
            </a:r>
          </a:p>
          <a:p>
            <a:pPr marL="971550" lvl="1" indent="-514350">
              <a:buClr>
                <a:schemeClr val="tx1"/>
              </a:buClr>
              <a:buFont typeface="+mj-lt"/>
              <a:buAutoNum type="arabicPeriod"/>
            </a:pPr>
            <a:r>
              <a:rPr lang="en-GB" dirty="0" smtClean="0">
                <a:solidFill>
                  <a:prstClr val="black"/>
                </a:solidFill>
              </a:rPr>
              <a:t>    end</a:t>
            </a:r>
          </a:p>
          <a:p>
            <a:pPr marL="971550" lvl="1" indent="-514350">
              <a:buClr>
                <a:schemeClr val="tx1"/>
              </a:buClr>
              <a:buFont typeface="+mj-lt"/>
              <a:buAutoNum type="arabicPeriod"/>
            </a:pPr>
            <a:r>
              <a:rPr lang="en-GB" dirty="0" smtClean="0">
                <a:solidFill>
                  <a:prstClr val="black"/>
                </a:solidFill>
              </a:rPr>
              <a:t> </a:t>
            </a:r>
            <a:r>
              <a:rPr lang="en-GB" b="1" dirty="0" smtClean="0">
                <a:solidFill>
                  <a:srgbClr val="0070C0"/>
                </a:solidFill>
              </a:rPr>
              <a:t>else</a:t>
            </a:r>
          </a:p>
          <a:p>
            <a:pPr marL="971550" lvl="1" indent="-514350">
              <a:buClr>
                <a:schemeClr val="tx1"/>
              </a:buClr>
              <a:buFont typeface="+mj-lt"/>
              <a:buAutoNum type="arabicPeriod"/>
            </a:pPr>
            <a:r>
              <a:rPr lang="en-GB" dirty="0" smtClean="0">
                <a:solidFill>
                  <a:srgbClr val="0070C0"/>
                </a:solidFill>
              </a:rPr>
              <a:t>   </a:t>
            </a:r>
            <a:r>
              <a:rPr lang="en-GB" dirty="0" smtClean="0">
                <a:solidFill>
                  <a:srgbClr val="00B050"/>
                </a:solidFill>
              </a:rPr>
              <a:t> </a:t>
            </a:r>
            <a:r>
              <a:rPr lang="en-GB" dirty="0" smtClean="0"/>
              <a:t>go to 1</a:t>
            </a:r>
            <a:endParaRPr lang="en-GB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13" grpId="1" animBg="1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Summary: what you now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/>
          </a:bodyPr>
          <a:lstStyle/>
          <a:p>
            <a:r>
              <a:rPr lang="en-GB" dirty="0" smtClean="0"/>
              <a:t>What an algorithm is and how detailed it should be</a:t>
            </a:r>
          </a:p>
          <a:p>
            <a:r>
              <a:rPr lang="en-GB" dirty="0" smtClean="0"/>
              <a:t>How to write algorithms (pseudo-code)</a:t>
            </a:r>
          </a:p>
          <a:p>
            <a:r>
              <a:rPr lang="en-GB" dirty="0" smtClean="0"/>
              <a:t>Variables in algorithms</a:t>
            </a:r>
          </a:p>
          <a:p>
            <a:r>
              <a:rPr lang="en-GB" dirty="0" smtClean="0"/>
              <a:t>Statements to perform operations</a:t>
            </a:r>
          </a:p>
          <a:p>
            <a:r>
              <a:rPr lang="en-GB" dirty="0" smtClean="0"/>
              <a:t>Statements to control algorithms</a:t>
            </a:r>
          </a:p>
          <a:p>
            <a:pPr lvl="1"/>
            <a:r>
              <a:rPr lang="en-GB" dirty="0" smtClean="0"/>
              <a:t>Compound statements</a:t>
            </a:r>
          </a:p>
          <a:p>
            <a:pPr lvl="1"/>
            <a:r>
              <a:rPr lang="en-GB" dirty="0" smtClean="0"/>
              <a:t>Conditional statements</a:t>
            </a:r>
          </a:p>
          <a:p>
            <a:pPr lvl="1"/>
            <a:r>
              <a:rPr lang="en-GB" dirty="0" smtClean="0"/>
              <a:t>Iterative statements</a:t>
            </a:r>
          </a:p>
          <a:p>
            <a:pPr lvl="2"/>
            <a:r>
              <a:rPr lang="en-GB" dirty="0" smtClean="0"/>
              <a:t>“for” loops</a:t>
            </a:r>
          </a:p>
          <a:p>
            <a:pPr lvl="2"/>
            <a:r>
              <a:rPr lang="en-GB" dirty="0" smtClean="0"/>
              <a:t>“while” loops</a:t>
            </a:r>
          </a:p>
          <a:p>
            <a:pPr lvl="2"/>
            <a:r>
              <a:rPr lang="en-GB" dirty="0" smtClean="0"/>
              <a:t>“repeat-until” loops</a:t>
            </a:r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37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7315200" cy="5867400"/>
          </a:xfrm>
        </p:spPr>
        <p:txBody>
          <a:bodyPr>
            <a:normAutofit/>
          </a:bodyPr>
          <a:lstStyle/>
          <a:p>
            <a:r>
              <a:rPr lang="en-GB" dirty="0" smtClean="0"/>
              <a:t>R. </a:t>
            </a:r>
            <a:r>
              <a:rPr lang="en-GB" dirty="0" err="1" smtClean="0"/>
              <a:t>Haggarty</a:t>
            </a:r>
            <a:r>
              <a:rPr lang="en-GB" dirty="0" smtClean="0"/>
              <a:t>. “Discrete Mathematics for Computing”. Pearson Education Ltd. 2002.</a:t>
            </a:r>
          </a:p>
          <a:p>
            <a:r>
              <a:rPr lang="en-GB" dirty="0" smtClean="0"/>
              <a:t>D. </a:t>
            </a:r>
            <a:r>
              <a:rPr lang="en-GB" dirty="0" err="1" smtClean="0"/>
              <a:t>Harel</a:t>
            </a:r>
            <a:r>
              <a:rPr lang="en-GB" dirty="0" smtClean="0"/>
              <a:t>. “</a:t>
            </a:r>
            <a:r>
              <a:rPr lang="en-GB" dirty="0" err="1" smtClean="0"/>
              <a:t>Algorithmics</a:t>
            </a:r>
            <a:r>
              <a:rPr lang="en-GB" dirty="0" smtClean="0"/>
              <a:t> – the spirit of computing”. Addison-Wesley, 3</a:t>
            </a:r>
            <a:r>
              <a:rPr lang="en-GB" baseline="30000" dirty="0" smtClean="0"/>
              <a:t>rd</a:t>
            </a:r>
            <a:r>
              <a:rPr lang="en-GB" dirty="0" smtClean="0"/>
              <a:t> Edition, 2004.</a:t>
            </a:r>
          </a:p>
          <a:p>
            <a:r>
              <a:rPr lang="en-GB" dirty="0" smtClean="0"/>
              <a:t>T. H. </a:t>
            </a:r>
            <a:r>
              <a:rPr lang="en-GB" dirty="0" err="1" smtClean="0"/>
              <a:t>Cormen</a:t>
            </a:r>
            <a:r>
              <a:rPr lang="en-GB" dirty="0" smtClean="0"/>
              <a:t>, C. E. </a:t>
            </a:r>
            <a:r>
              <a:rPr lang="en-GB" dirty="0" err="1" smtClean="0"/>
              <a:t>Leiserson</a:t>
            </a:r>
            <a:r>
              <a:rPr lang="en-GB" dirty="0" smtClean="0"/>
              <a:t>, R. L. </a:t>
            </a:r>
            <a:r>
              <a:rPr lang="en-GB" dirty="0" err="1" smtClean="0"/>
              <a:t>Rivest</a:t>
            </a:r>
            <a:r>
              <a:rPr lang="en-GB" dirty="0" smtClean="0"/>
              <a:t>. “Algorithms”, MIT Press, 1990.</a:t>
            </a:r>
          </a:p>
          <a:p>
            <a:r>
              <a:rPr lang="en-GB" dirty="0" smtClean="0"/>
              <a:t>Wikipedia article. </a:t>
            </a:r>
            <a:r>
              <a:rPr lang="en-GB" dirty="0" smtClean="0">
                <a:hlinkClick r:id="rId2"/>
              </a:rPr>
              <a:t>http://en.wikipedia.org/wiki/Algorithm</a:t>
            </a:r>
            <a:r>
              <a:rPr lang="en-GB" dirty="0" smtClean="0"/>
              <a:t> </a:t>
            </a:r>
          </a:p>
          <a:p>
            <a:endParaRPr lang="en-GB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38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2209800"/>
            <a:ext cx="1459281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4343400"/>
            <a:ext cx="1457214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C:\Users\wvasconc.CS\Pictures\978020173047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43800" y="152400"/>
            <a:ext cx="1472612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00" y="1295400"/>
            <a:ext cx="69342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GB" b="1" dirty="0" smtClean="0"/>
              <a:t>What’s an algorithm?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/>
          <a:lstStyle/>
          <a:p>
            <a:r>
              <a:rPr lang="en-GB" dirty="0" smtClean="0"/>
              <a:t>Many definitions – here’s a simple/useful one:</a:t>
            </a:r>
          </a:p>
          <a:p>
            <a:pPr algn="ctr">
              <a:buNone/>
            </a:pPr>
            <a:r>
              <a:rPr lang="en-GB" dirty="0" smtClean="0"/>
              <a:t>“a </a:t>
            </a:r>
            <a:r>
              <a:rPr lang="en-GB" b="1" dirty="0" smtClean="0">
                <a:solidFill>
                  <a:srgbClr val="0070C0"/>
                </a:solidFill>
              </a:rPr>
              <a:t>description</a:t>
            </a:r>
            <a:r>
              <a:rPr lang="en-GB" dirty="0" smtClean="0"/>
              <a:t> of the </a:t>
            </a:r>
            <a:r>
              <a:rPr lang="en-GB" b="1" dirty="0" smtClean="0">
                <a:solidFill>
                  <a:srgbClr val="0070C0"/>
                </a:solidFill>
              </a:rPr>
              <a:t>sequence of steps</a:t>
            </a:r>
          </a:p>
          <a:p>
            <a:pPr algn="ctr">
              <a:buNone/>
            </a:pPr>
            <a:r>
              <a:rPr lang="en-GB" dirty="0" smtClean="0"/>
              <a:t> required to </a:t>
            </a:r>
            <a:r>
              <a:rPr lang="en-GB" b="1" dirty="0" smtClean="0">
                <a:solidFill>
                  <a:srgbClr val="0070C0"/>
                </a:solidFill>
              </a:rPr>
              <a:t>solve a problem</a:t>
            </a:r>
            <a:r>
              <a:rPr lang="en-GB" dirty="0" smtClean="0"/>
              <a:t>”</a:t>
            </a:r>
          </a:p>
          <a:p>
            <a:r>
              <a:rPr lang="en-GB" dirty="0" smtClean="0"/>
              <a:t>Examples:</a:t>
            </a:r>
          </a:p>
          <a:p>
            <a:pPr lvl="1"/>
            <a:r>
              <a:rPr lang="en-GB" dirty="0" smtClean="0"/>
              <a:t>How you get to </a:t>
            </a:r>
            <a:r>
              <a:rPr lang="en-GB" dirty="0" err="1" smtClean="0"/>
              <a:t>Uni</a:t>
            </a:r>
            <a:r>
              <a:rPr lang="en-GB" dirty="0" smtClean="0"/>
              <a:t> in the morning</a:t>
            </a:r>
          </a:p>
          <a:p>
            <a:pPr lvl="1"/>
            <a:r>
              <a:rPr lang="en-GB" dirty="0" smtClean="0"/>
              <a:t>How you register for a course</a:t>
            </a:r>
          </a:p>
          <a:p>
            <a:pPr lvl="1"/>
            <a:r>
              <a:rPr lang="en-GB" dirty="0" smtClean="0"/>
              <a:t>How we can change a flat </a:t>
            </a:r>
            <a:r>
              <a:rPr lang="en-GB" dirty="0" smtClean="0"/>
              <a:t>tyre</a:t>
            </a:r>
            <a:endParaRPr lang="en-GB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39200" y="6553201"/>
            <a:ext cx="3048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4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219200"/>
            <a:ext cx="8534400" cy="1828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52400" y="4174002"/>
            <a:ext cx="8763000" cy="228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0" y="685800"/>
            <a:ext cx="9144000" cy="58674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an “algorithm” to come to this lecture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Walk to bus stop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Catch bus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off near </a:t>
            </a:r>
            <a:r>
              <a:rPr kumimoji="0" lang="en-GB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Walk to lecture theatre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this enough as directions to give someone?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about: (supposing you live near </a:t>
            </a:r>
            <a:r>
              <a:rPr kumimoji="0" lang="en-GB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Morrisons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Walk to bus stop in King’s Street, in front of </a:t>
            </a:r>
            <a:r>
              <a:rPr kumimoji="0" lang="en-GB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Morrisons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Catch bus number 1 or 2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off at bus stop “Playing Fields”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Walk to main gate in King’s Street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39200" y="6553201"/>
            <a:ext cx="3048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5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GB" b="1" dirty="0" smtClean="0"/>
              <a:t>What’s an algorithm? (Cont’d)</a:t>
            </a:r>
            <a:endParaRPr lang="en-GB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GB" b="1" dirty="0" smtClean="0"/>
              <a:t>How detailed should an algorithm be?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/>
          <a:lstStyle/>
          <a:p>
            <a:r>
              <a:rPr lang="en-GB" dirty="0" smtClean="0"/>
              <a:t>First answer: “there should be enough detail”</a:t>
            </a:r>
          </a:p>
          <a:p>
            <a:pPr lvl="1"/>
            <a:r>
              <a:rPr lang="en-GB" dirty="0" smtClean="0"/>
              <a:t>How “enough” is “enough”?</a:t>
            </a:r>
          </a:p>
          <a:p>
            <a:pPr lvl="1"/>
            <a:r>
              <a:rPr lang="en-GB" dirty="0" smtClean="0"/>
              <a:t>Depends on who will read the algorithm (audience)</a:t>
            </a:r>
          </a:p>
          <a:p>
            <a:pPr lvl="1"/>
            <a:r>
              <a:rPr lang="en-GB" dirty="0" smtClean="0"/>
              <a:t>Depends on what the algorithm is for (problem to solve)</a:t>
            </a:r>
          </a:p>
          <a:p>
            <a:pPr lvl="1"/>
            <a:r>
              <a:rPr lang="en-GB" dirty="0" smtClean="0"/>
              <a:t>Depends on why someone will read algorithm (purpose)</a:t>
            </a:r>
          </a:p>
          <a:p>
            <a:r>
              <a:rPr lang="en-GB" dirty="0" smtClean="0"/>
              <a:t>Second answer: “it should have enough detail so as to allow someone to</a:t>
            </a:r>
          </a:p>
          <a:p>
            <a:pPr lvl="1"/>
            <a:r>
              <a:rPr lang="en-GB" dirty="0" smtClean="0"/>
              <a:t>Understand each and every step</a:t>
            </a:r>
          </a:p>
          <a:p>
            <a:pPr lvl="1"/>
            <a:r>
              <a:rPr lang="en-GB" dirty="0" smtClean="0"/>
              <a:t>Follow the algorithm (manually) to work out a solution</a:t>
            </a:r>
          </a:p>
          <a:p>
            <a:pPr lvl="1"/>
            <a:r>
              <a:rPr lang="en-GB" dirty="0" smtClean="0"/>
              <a:t>Implement it, adapt it, extend it, embed it,...”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39200" y="6553201"/>
            <a:ext cx="3048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6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GB" b="1" dirty="0" smtClean="0"/>
              <a:t>How detailed should an algorithm be?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39200" y="6553201"/>
            <a:ext cx="3048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7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pic>
        <p:nvPicPr>
          <p:cNvPr id="1026" name="Picture 2" descr="[cartoon+math+miracle.gif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85800"/>
            <a:ext cx="7696200" cy="586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GB" b="1" dirty="0" smtClean="0"/>
              <a:t>How detailed should an algorithm be?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/>
          </a:bodyPr>
          <a:lstStyle/>
          <a:p>
            <a:r>
              <a:rPr lang="en-GB" dirty="0" smtClean="0"/>
              <a:t>An algorithm to </a:t>
            </a:r>
            <a:r>
              <a:rPr lang="en-GB" b="1" dirty="0" smtClean="0">
                <a:solidFill>
                  <a:srgbClr val="0070C0"/>
                </a:solidFill>
              </a:rPr>
              <a:t>win the lottery</a:t>
            </a:r>
            <a:r>
              <a:rPr lang="en-GB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Visit local bookmaker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Buy winning lottery ticket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Wait for announcement of winning ticket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Go get the prize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39200" y="6553201"/>
            <a:ext cx="3048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8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0" y="3346940"/>
            <a:ext cx="9144000" cy="3206260"/>
          </a:xfrm>
          <a:prstGeom prst="rect">
            <a:avLst/>
          </a:prstGeom>
          <a:solidFill>
            <a:srgbClr val="FFFFFF"/>
          </a:solidFill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3200" dirty="0" smtClean="0"/>
              <a:t>Alternative: an algorithm to </a:t>
            </a:r>
            <a:r>
              <a:rPr lang="en-GB" sz="3200" b="1" dirty="0" smtClean="0">
                <a:solidFill>
                  <a:srgbClr val="0070C0"/>
                </a:solidFill>
              </a:rPr>
              <a:t>play the lottery</a:t>
            </a:r>
            <a:r>
              <a:rPr lang="en-GB" sz="3200" dirty="0" smtClean="0"/>
              <a:t>:</a:t>
            </a:r>
          </a:p>
          <a:p>
            <a:pPr marL="971550" lvl="1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GB" sz="2800" dirty="0" smtClean="0"/>
              <a:t>Visit local bookmaker</a:t>
            </a:r>
          </a:p>
          <a:p>
            <a:pPr marL="971550" lvl="1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GB" sz="2800" dirty="0" smtClean="0"/>
              <a:t>Buy a lottery ticket</a:t>
            </a:r>
          </a:p>
          <a:p>
            <a:pPr marL="971550" lvl="1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GB" sz="2800" dirty="0" smtClean="0"/>
              <a:t>Wait for announcement of winning ticket</a:t>
            </a:r>
          </a:p>
          <a:p>
            <a:pPr marL="971550" lvl="1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GB" sz="2800" dirty="0" smtClean="0"/>
              <a:t>if yours is a winning ticket then go get the prize</a:t>
            </a:r>
          </a:p>
          <a:p>
            <a:pPr marL="971550" lvl="1" indent="-514350">
              <a:spcBef>
                <a:spcPct val="20000"/>
              </a:spcBef>
              <a:buFont typeface="+mj-lt"/>
              <a:buAutoNum type="arabicPeriod"/>
              <a:tabLst>
                <a:tab pos="4754563" algn="l"/>
              </a:tabLst>
              <a:defRPr/>
            </a:pPr>
            <a:r>
              <a:rPr lang="en-GB" sz="2800" dirty="0" smtClean="0"/>
              <a:t> 	else go to step 1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0" y="685800"/>
            <a:ext cx="9144000" cy="2667000"/>
          </a:xfrm>
          <a:prstGeom prst="rect">
            <a:avLst/>
          </a:prstGeom>
          <a:solidFill>
            <a:srgbClr val="FFFFFF"/>
          </a:solidFill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algorithm to </a:t>
            </a: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 the lottery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Visit local bookmaker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Buy winning lottery ticket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Wait for announcement of winning ticket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 get the prize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GB" b="1" dirty="0" smtClean="0"/>
              <a:t>Is any process an algorithm?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/>
          </a:bodyPr>
          <a:lstStyle/>
          <a:p>
            <a:r>
              <a:rPr lang="en-GB" dirty="0" smtClean="0"/>
              <a:t>An algorithm to </a:t>
            </a:r>
            <a:r>
              <a:rPr lang="en-GB" b="1" dirty="0" smtClean="0">
                <a:solidFill>
                  <a:srgbClr val="0070C0"/>
                </a:solidFill>
              </a:rPr>
              <a:t>win the lottery</a:t>
            </a:r>
            <a:r>
              <a:rPr lang="en-GB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Visit local bookmaker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Buy winning lottery ticket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Wait for announcement of winning ticket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Go get the prize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39200" y="6553201"/>
            <a:ext cx="3048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9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6200" y="762000"/>
            <a:ext cx="8915400" cy="5562600"/>
          </a:xfrm>
          <a:prstGeom prst="rect">
            <a:avLst/>
          </a:prstGeom>
          <a:solidFill>
            <a:srgbClr val="FFFFFF"/>
          </a:solidFill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800" dirty="0" smtClean="0"/>
              <a:t>What is the difference between an </a:t>
            </a:r>
            <a:r>
              <a:rPr lang="en-GB" sz="2800" i="1" dirty="0" smtClean="0"/>
              <a:t>heuristic</a:t>
            </a:r>
            <a:r>
              <a:rPr lang="en-GB" sz="2800" dirty="0" smtClean="0"/>
              <a:t> and an </a:t>
            </a:r>
            <a:r>
              <a:rPr lang="en-GB" sz="2800" i="1" dirty="0" smtClean="0"/>
              <a:t>algorithm</a:t>
            </a:r>
            <a:r>
              <a:rPr lang="en-GB" sz="2800" dirty="0" smtClean="0"/>
              <a:t>?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Heuristic</a:t>
            </a:r>
            <a:r>
              <a:rPr kumimoji="0" lang="en-GB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lang="en-GB" sz="2800" dirty="0"/>
              <a:t>– a practical method to problem </a:t>
            </a:r>
            <a:r>
              <a:rPr lang="en-GB" sz="2800" dirty="0" smtClean="0"/>
              <a:t>solving </a:t>
            </a:r>
            <a:r>
              <a:rPr lang="en-GB" sz="2800" dirty="0"/>
              <a:t>which is not </a:t>
            </a:r>
            <a:r>
              <a:rPr lang="en-GB" sz="2800" dirty="0" smtClean="0"/>
              <a:t>guaranteed to give the correct output for a given input, but it is likely to be correct.  Might not be optimally efficient (space/time). Predicting winner in a football match, e.g. score is 5-1, 5 minutes before end of game.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GB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Algorithm – a method to problem solving which is guaranteed to give the correct output for a given input, e.g. adding two numbers.  Might not be optimally efficient (space/time).</a:t>
            </a:r>
          </a:p>
        </p:txBody>
      </p:sp>
    </p:spTree>
    <p:extLst>
      <p:ext uri="{BB962C8B-B14F-4D97-AF65-F5344CB8AC3E}">
        <p14:creationId xmlns:p14="http://schemas.microsoft.com/office/powerpoint/2010/main" val="2090870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>
        <a:normAutofit lnSpcReduction="10000"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Char char="•"/>
          <a:tabLst/>
          <a:defRPr kumimoji="0" sz="32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</TotalTime>
  <Words>2209</Words>
  <Application>Microsoft Macintosh PowerPoint</Application>
  <PresentationFormat>On-screen Show (4:3)</PresentationFormat>
  <Paragraphs>528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CS1022  Computer Programming &amp; Principles</vt:lpstr>
      <vt:lpstr>Plan of lecture</vt:lpstr>
      <vt:lpstr>What this lecture is NOT...</vt:lpstr>
      <vt:lpstr>What’s an algorithm?</vt:lpstr>
      <vt:lpstr>What’s an algorithm? (Cont’d)</vt:lpstr>
      <vt:lpstr>How detailed should an algorithm be?</vt:lpstr>
      <vt:lpstr>How detailed should an algorithm be?</vt:lpstr>
      <vt:lpstr>How detailed should an algorithm be?</vt:lpstr>
      <vt:lpstr>Is any process an algorithm?</vt:lpstr>
      <vt:lpstr>Properites of algorithms?</vt:lpstr>
      <vt:lpstr>Why should you care about algorithms?</vt:lpstr>
      <vt:lpstr>Why should you care about algorithms?</vt:lpstr>
      <vt:lpstr>Representing algorithms</vt:lpstr>
      <vt:lpstr>Representing algorithms: pseudo-code</vt:lpstr>
      <vt:lpstr>Variables in algorithms</vt:lpstr>
      <vt:lpstr>Variables in algorithms (Cont’d)</vt:lpstr>
      <vt:lpstr>Statements to perform operations (1)</vt:lpstr>
      <vt:lpstr>Statements to perform operations (2)</vt:lpstr>
      <vt:lpstr>Statements to perform operations (2)</vt:lpstr>
      <vt:lpstr>Statements to control algorithms</vt:lpstr>
      <vt:lpstr>Statements to control algorithms (1)</vt:lpstr>
      <vt:lpstr>Statements to control algorithms (2)</vt:lpstr>
      <vt:lpstr>Statements to control algorithms (3)</vt:lpstr>
      <vt:lpstr>Statements to control algorithms (4)</vt:lpstr>
      <vt:lpstr>Statements to control algorithms (5)</vt:lpstr>
      <vt:lpstr>Statements to control algorithms (2)</vt:lpstr>
      <vt:lpstr>Iterative statements (loops)</vt:lpstr>
      <vt:lpstr>“For” loop</vt:lpstr>
      <vt:lpstr>“For” loop (2)</vt:lpstr>
      <vt:lpstr>“For” loop (3)</vt:lpstr>
      <vt:lpstr>“For” loop (4)</vt:lpstr>
      <vt:lpstr>“For” loop (5)</vt:lpstr>
      <vt:lpstr>“While” loop</vt:lpstr>
      <vt:lpstr>“While” loop (2)</vt:lpstr>
      <vt:lpstr>“Repeat-until” loop</vt:lpstr>
      <vt:lpstr>“Repeat-until” loop (2)</vt:lpstr>
      <vt:lpstr>Summary: what you now know</vt:lpstr>
      <vt:lpstr>Further reading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CS1022  Computer Programming &amp; Principles</dc:title>
  <dc:creator>wvasconc</dc:creator>
  <cp:lastModifiedBy>Adam Wyner</cp:lastModifiedBy>
  <cp:revision>140</cp:revision>
  <dcterms:created xsi:type="dcterms:W3CDTF">2006-08-16T00:00:00Z</dcterms:created>
  <dcterms:modified xsi:type="dcterms:W3CDTF">2015-09-23T20:51:53Z</dcterms:modified>
</cp:coreProperties>
</file>