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5"/>
  </p:notesMasterIdLst>
  <p:sldIdLst>
    <p:sldId id="256" r:id="rId2"/>
    <p:sldId id="260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7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0" r:id="rId91"/>
    <p:sldId id="391" r:id="rId92"/>
    <p:sldId id="392" r:id="rId93"/>
    <p:sldId id="393" r:id="rId94"/>
    <p:sldId id="394" r:id="rId95"/>
    <p:sldId id="395" r:id="rId96"/>
    <p:sldId id="397" r:id="rId97"/>
    <p:sldId id="398" r:id="rId98"/>
    <p:sldId id="399" r:id="rId99"/>
    <p:sldId id="400" r:id="rId100"/>
    <p:sldId id="403" r:id="rId101"/>
    <p:sldId id="406" r:id="rId102"/>
    <p:sldId id="407" r:id="rId103"/>
    <p:sldId id="408" r:id="rId104"/>
    <p:sldId id="409" r:id="rId105"/>
    <p:sldId id="410" r:id="rId106"/>
    <p:sldId id="411" r:id="rId107"/>
    <p:sldId id="412" r:id="rId108"/>
    <p:sldId id="413" r:id="rId109"/>
    <p:sldId id="414" r:id="rId110"/>
    <p:sldId id="415" r:id="rId111"/>
    <p:sldId id="416" r:id="rId112"/>
    <p:sldId id="417" r:id="rId113"/>
    <p:sldId id="418" r:id="rId114"/>
    <p:sldId id="419" r:id="rId115"/>
    <p:sldId id="420" r:id="rId116"/>
    <p:sldId id="421" r:id="rId117"/>
    <p:sldId id="422" r:id="rId118"/>
    <p:sldId id="423" r:id="rId119"/>
    <p:sldId id="424" r:id="rId120"/>
    <p:sldId id="425" r:id="rId121"/>
    <p:sldId id="426" r:id="rId122"/>
    <p:sldId id="427" r:id="rId123"/>
    <p:sldId id="428" r:id="rId124"/>
    <p:sldId id="429" r:id="rId125"/>
    <p:sldId id="430" r:id="rId126"/>
    <p:sldId id="431" r:id="rId127"/>
    <p:sldId id="432" r:id="rId128"/>
    <p:sldId id="433" r:id="rId129"/>
    <p:sldId id="434" r:id="rId130"/>
    <p:sldId id="435" r:id="rId131"/>
    <p:sldId id="436" r:id="rId132"/>
    <p:sldId id="437" r:id="rId133"/>
    <p:sldId id="438" r:id="rId134"/>
    <p:sldId id="439" r:id="rId135"/>
    <p:sldId id="440" r:id="rId136"/>
    <p:sldId id="441" r:id="rId137"/>
    <p:sldId id="442" r:id="rId138"/>
    <p:sldId id="443" r:id="rId139"/>
    <p:sldId id="444" r:id="rId140"/>
    <p:sldId id="445" r:id="rId141"/>
    <p:sldId id="446" r:id="rId142"/>
    <p:sldId id="447" r:id="rId143"/>
    <p:sldId id="451" r:id="rId1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FF0000"/>
    <a:srgbClr val="00B050"/>
    <a:srgbClr val="B7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55" autoAdjust="0"/>
  </p:normalViewPr>
  <p:slideViewPr>
    <p:cSldViewPr>
      <p:cViewPr varScale="1">
        <p:scale>
          <a:sx n="101" d="100"/>
          <a:sy n="101" d="100"/>
        </p:scale>
        <p:origin x="-928" y="-10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notesMaster" Target="notesMasters/notesMaster1.xml"/><Relationship Id="rId146" Type="http://schemas.openxmlformats.org/officeDocument/2006/relationships/printerSettings" Target="printerSettings/printerSettings1.bin"/><Relationship Id="rId147" Type="http://schemas.openxmlformats.org/officeDocument/2006/relationships/presProps" Target="presProps.xml"/><Relationship Id="rId148" Type="http://schemas.openxmlformats.org/officeDocument/2006/relationships/viewProps" Target="viewProps.xml"/><Relationship Id="rId1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D4D1-DF9B-4FB4-BE49-6F025CB3A94C}" type="datetimeFigureOut">
              <a:rPr lang="en-GB" smtClean="0"/>
              <a:pPr/>
              <a:t>22/09/2015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1641-313D-44C0-8DEA-E28D859F1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64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BA1B-3AFD-6C4D-BEDB-3A40C8B68D3A}" type="slidenum">
              <a:rPr lang="en-US"/>
              <a:pPr/>
              <a:t>3</a:t>
            </a:fld>
            <a:endParaRPr lang="en-US"/>
          </a:p>
        </p:txBody>
      </p:sp>
      <p:sp>
        <p:nvSpPr>
          <p:cNvPr id="406530" name="Rectangle 1026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6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9BF31-3106-B04C-840A-196AEC6359FE}" type="slidenum">
              <a:rPr lang="en-US"/>
              <a:pPr/>
              <a:t>94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76781-0917-664F-8632-A72AAD4ABD10}" type="slidenum">
              <a:rPr lang="en-US"/>
              <a:pPr/>
              <a:t>96</a:t>
            </a:fld>
            <a:endParaRPr lang="en-US"/>
          </a:p>
        </p:txBody>
      </p:sp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5FDB2-64E8-184A-8B66-F5F4F77446CE}" type="slidenum">
              <a:rPr lang="en-US"/>
              <a:pPr/>
              <a:t>100</a:t>
            </a:fld>
            <a:endParaRPr lang="en-US"/>
          </a:p>
        </p:txBody>
      </p:sp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10600" cy="30479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CS1022 </a:t>
            </a:r>
            <a:b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Programming &amp; Principles</a:t>
            </a:r>
            <a:endParaRPr kumimoji="0" lang="en-GB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4800" b="1" dirty="0" smtClean="0">
                <a:solidFill>
                  <a:srgbClr val="0070C0"/>
                </a:solidFill>
              </a:rPr>
              <a:t>Lecture X.Y</a:t>
            </a:r>
          </a:p>
          <a:p>
            <a:r>
              <a:rPr lang="en-GB" sz="4800" b="1" dirty="0" smtClean="0">
                <a:solidFill>
                  <a:srgbClr val="0070C0"/>
                </a:solidFill>
              </a:rPr>
              <a:t>Topic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9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838200"/>
            <a:ext cx="46482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372272E-A32D-734F-AC7F-20F0D06965E8}" type="datetime1">
              <a:rPr lang="en-US"/>
              <a:pPr/>
              <a:t>22/09/2015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8907156-5505-BE4A-93E6-818EC31641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8839200" cy="2743200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CS1022</a:t>
            </a:r>
            <a:r>
              <a:rPr lang="en-GB" sz="6600" b="1" dirty="0" smtClean="0"/>
              <a:t> </a:t>
            </a:r>
            <a:br>
              <a:rPr lang="en-GB" sz="6600" b="1" dirty="0" smtClean="0"/>
            </a:br>
            <a:r>
              <a:rPr lang="en-GB" sz="4800" b="1" dirty="0" smtClean="0"/>
              <a:t>Computer Programming &amp; Principles</a:t>
            </a:r>
            <a:endParaRPr lang="en-GB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191000"/>
            <a:ext cx="7162800" cy="1676400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0070C0"/>
                </a:solidFill>
              </a:rPr>
              <a:t>Lecture </a:t>
            </a:r>
            <a:r>
              <a:rPr lang="en-GB" sz="4800" b="1" dirty="0" smtClean="0">
                <a:solidFill>
                  <a:srgbClr val="0070C0"/>
                </a:solidFill>
              </a:rPr>
              <a:t>2.2</a:t>
            </a:r>
            <a:endParaRPr lang="en-GB" sz="4800" b="1" dirty="0" smtClean="0">
              <a:solidFill>
                <a:srgbClr val="0070C0"/>
              </a:solidFill>
            </a:endParaRPr>
          </a:p>
          <a:p>
            <a:r>
              <a:rPr lang="en-GB" sz="4800" b="1" dirty="0" smtClean="0">
                <a:solidFill>
                  <a:srgbClr val="0070C0"/>
                </a:solidFill>
              </a:rPr>
              <a:t>Algorithms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ja-JP" altLang="en-US" b="1">
                <a:latin typeface="Arial"/>
              </a:rPr>
              <a:t>“</a:t>
            </a:r>
            <a:r>
              <a:rPr lang="en-US" b="1"/>
              <a:t>Bubble</a:t>
            </a:r>
            <a:r>
              <a:rPr lang="ja-JP" altLang="en-US" b="1">
                <a:latin typeface="Arial"/>
              </a:rPr>
              <a:t>”</a:t>
            </a:r>
            <a:r>
              <a:rPr lang="en-US" b="1"/>
              <a:t> the largest value to the end using pair-wise comparisons and swapping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607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607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6084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216085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16086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101</a:t>
              </a:r>
            </a:p>
          </p:txBody>
        </p: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524000" y="4125826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         </a:t>
            </a:r>
            <a:r>
              <a:rPr lang="en-US" dirty="0"/>
              <a:t>2 </a:t>
            </a:r>
            <a:r>
              <a:rPr lang="en-US" dirty="0" smtClean="0"/>
              <a:t>                   </a:t>
            </a:r>
            <a:r>
              <a:rPr lang="en-US" dirty="0"/>
              <a:t>3 </a:t>
            </a:r>
            <a:r>
              <a:rPr lang="en-US" dirty="0" smtClean="0"/>
              <a:t>                </a:t>
            </a:r>
            <a:r>
              <a:rPr lang="en-US" dirty="0"/>
              <a:t>4 </a:t>
            </a:r>
            <a:r>
              <a:rPr lang="en-US" dirty="0" smtClean="0"/>
              <a:t>                   </a:t>
            </a:r>
            <a:r>
              <a:rPr lang="en-US" dirty="0"/>
              <a:t>5  </a:t>
            </a:r>
            <a:r>
              <a:rPr lang="en-US" dirty="0" smtClean="0"/>
              <a:t>                  </a:t>
            </a:r>
            <a:r>
              <a:rPr lang="en-US" dirty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5218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Mergesort(Passed an array)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  if array size &gt;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	  Divide array in half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	  Call Mergesort on first half.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	  Call Mergesort on second half.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	  Merge two halves.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Merge(Passed two arrays)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  Compare leading element in each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  Select lower and place in new array.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    (If one input array is empty then place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     remainder of other array in output array)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00913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1252476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6350890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205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05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1696977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225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25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225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25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3722830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46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4632" name="Text Box 24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512642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66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66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6680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15632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87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87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87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8728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28729" name="Text Box 2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0678148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07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0779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1530963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3280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280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280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280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3280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3280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280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328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328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28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28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28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328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328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28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328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28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28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28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28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28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28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28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2826" name="Text Box 1050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282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2828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86316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ja-JP" altLang="en-US" b="1">
                <a:latin typeface="Arial"/>
              </a:rPr>
              <a:t>“</a:t>
            </a:r>
            <a:r>
              <a:rPr lang="en-US" b="1"/>
              <a:t>Bubble</a:t>
            </a:r>
            <a:r>
              <a:rPr lang="ja-JP" altLang="en-US" b="1">
                <a:latin typeface="Arial"/>
              </a:rPr>
              <a:t>”</a:t>
            </a:r>
            <a:r>
              <a:rPr lang="en-US" b="1"/>
              <a:t> the largest value to the end using pair-wise comparisons and swapping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7103" name="Rectangle 15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217106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524000" y="4049626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         </a:t>
            </a:r>
            <a:r>
              <a:rPr lang="en-US" dirty="0"/>
              <a:t>2 </a:t>
            </a:r>
            <a:r>
              <a:rPr lang="en-US" dirty="0" smtClean="0"/>
              <a:t>                   </a:t>
            </a:r>
            <a:r>
              <a:rPr lang="en-US" dirty="0"/>
              <a:t>3 </a:t>
            </a:r>
            <a:r>
              <a:rPr lang="en-US" dirty="0" smtClean="0"/>
              <a:t>                </a:t>
            </a:r>
            <a:r>
              <a:rPr lang="en-US" dirty="0"/>
              <a:t>4 </a:t>
            </a:r>
            <a:r>
              <a:rPr lang="en-US" dirty="0" smtClean="0"/>
              <a:t>                   </a:t>
            </a:r>
            <a:r>
              <a:rPr lang="en-US" dirty="0"/>
              <a:t>5  </a:t>
            </a:r>
            <a:r>
              <a:rPr lang="en-US" dirty="0" smtClean="0"/>
              <a:t>                  </a:t>
            </a:r>
            <a:r>
              <a:rPr lang="en-US" dirty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065783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4875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4877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4011559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36899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6900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6901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6902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36903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36904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6905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36906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36907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6908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6909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6910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36911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36912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6913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36914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6915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6916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6917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6918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6919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6920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6921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6922" name="Text Box 105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6923" name="Text Box 1051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6924" name="Text Box 105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6925" name="Text Box 105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6926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443360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38947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8948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8949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8950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38951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38952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8953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38954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38955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8956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8957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8958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38959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38960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8961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38962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8963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8964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8965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8966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38967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8968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8969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8970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8971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38972" name="Text Box 105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38973" name="Text Box 105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38974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6570220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0995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0996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0997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0998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0999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1000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1001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1002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1003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1004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1005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1006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1007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1008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1009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1010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1011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1012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1013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1014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1015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1016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1017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1018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1019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1020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1021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1022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1023" name="Text Box 105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41661924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304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304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304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304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304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304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304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305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305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305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305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305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305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305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305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305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305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306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306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306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306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306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306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3066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306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3068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3069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3070" name="Text Box 105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3071" name="Text Box 105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3072" name="Text Box 105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293884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5091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5092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5093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5094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5095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5096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5097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5098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5099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5100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5101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5102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5103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5104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5105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5106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5107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5108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5109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5110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5111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5112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5113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5114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5115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5116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5117" name="Text Box 1053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5118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5119" name="Text Box 1055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5120" name="Text Box 1056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5121" name="Text Box 105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739634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7166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7169" name="Text Box 3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7170" name="Text Box 3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5656607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920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920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920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4921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4921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49214" name="Text Box 30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9218" name="Text Box 34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49219" name="Text Box 35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49220" name="Text Box 36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49221" name="Text Box 37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3145675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125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126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126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126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126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1264" name="Text Box 3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1265" name="Text Box 3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1266" name="Text Box 34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1267" name="Text Box 3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1268" name="Text Box 3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1269" name="Text Box 3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1270" name="Text Box 3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1271" name="Text Box 3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0687587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329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329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329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329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329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330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330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330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330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3312" name="Text Box 32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3313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3314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3315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3316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3318" name="Text Box 3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3319" name="Text Box 3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59864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Algorithm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charset="0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index &lt;- 1</a:t>
            </a:r>
            <a:endParaRPr lang="en-US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latin typeface="Courier New" charset="0"/>
              </a:rPr>
              <a:t>last_compare_at</a:t>
            </a:r>
            <a:r>
              <a:rPr lang="en-US" b="1" dirty="0" smtClean="0">
                <a:latin typeface="Courier New" charset="0"/>
              </a:rPr>
              <a:t> &lt;- n </a:t>
            </a:r>
            <a:r>
              <a:rPr lang="en-US" b="1" dirty="0">
                <a:latin typeface="Courier New" charset="0"/>
              </a:rPr>
              <a:t>–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 dirty="0" smtClean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while not(</a:t>
            </a:r>
            <a:r>
              <a:rPr lang="en-US" b="1" dirty="0">
                <a:latin typeface="Courier New" charset="0"/>
              </a:rPr>
              <a:t>index &gt; </a:t>
            </a:r>
            <a:r>
              <a:rPr lang="en-US" b="1" dirty="0" err="1">
                <a:latin typeface="Courier New" charset="0"/>
              </a:rPr>
              <a:t>last_compare_at</a:t>
            </a:r>
            <a:r>
              <a:rPr lang="en-US" b="1" dirty="0" smtClean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 dirty="0" smtClean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smtClean="0">
                <a:latin typeface="Courier New" charset="0"/>
              </a:rPr>
              <a:t>if</a:t>
            </a:r>
            <a:r>
              <a:rPr lang="en-US" b="1" dirty="0">
                <a:latin typeface="Courier New" charset="0"/>
              </a:rPr>
              <a:t>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charset="0"/>
              </a:rPr>
              <a:t>	    </a:t>
            </a:r>
            <a:r>
              <a:rPr lang="en-US" b="1" dirty="0">
                <a:latin typeface="Courier New" charset="0"/>
              </a:rPr>
              <a:t>Swap(A[index], A[index + 1]</a:t>
            </a:r>
            <a:r>
              <a:rPr lang="en-US" b="1" dirty="0" smtClean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endParaRPr lang="en-US" b="1" dirty="0" smtClean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index </a:t>
            </a:r>
            <a:r>
              <a:rPr lang="en-US" b="1" dirty="0">
                <a:latin typeface="Courier New" charset="0"/>
              </a:rPr>
              <a:t>&lt;- index + </a:t>
            </a:r>
            <a:r>
              <a:rPr lang="en-US" b="1" dirty="0" smtClean="0">
                <a:latin typeface="Courier New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3215743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534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535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535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535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5360" name="Text Box 32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536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536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5366" name="Text Box 3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696802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739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739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739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739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739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739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740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740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740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740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7409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741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741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741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7414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7417" name="Text Box 41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7418" name="Text Box 42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12203512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943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944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944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945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945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945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945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945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945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945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5945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5945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945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9462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5946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59464" name="Text Box 4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59465" name="Text Box 4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59466" name="Text Box 4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59467" name="Text Box 4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5434294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148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148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149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149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149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149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149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149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150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150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151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151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151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151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151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1061664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353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353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353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353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354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354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355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355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355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3556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3557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3558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3559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3560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3561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356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356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356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356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8977612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558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559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559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559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559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559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559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560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5602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5603" name="Text Box 3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5604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5606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5608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5609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561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561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561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16536686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762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763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764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764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764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764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764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764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765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765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765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765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765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765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765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765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765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766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7661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7662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0238144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96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96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96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96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968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968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968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968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968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968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969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969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969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969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969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6969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969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969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970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69711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2311361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17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17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17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17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173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173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173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173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174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174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1746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174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174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174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175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1751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1752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175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175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175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175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1757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1758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1760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14941631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37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37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37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37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37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37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378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378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378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378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378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378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379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379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379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379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3794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379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379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379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3799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3800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3801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380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380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380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380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380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3807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3809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1886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No, Swap isn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built in.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b="1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charset="0"/>
              </a:rPr>
              <a:t>begin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Swap</a:t>
            </a:r>
            <a:r>
              <a:rPr lang="en-US" b="1" dirty="0">
                <a:latin typeface="Courier New" charset="0"/>
              </a:rPr>
              <a:t>(a, </a:t>
            </a:r>
            <a:r>
              <a:rPr lang="en-US" b="1" dirty="0" smtClean="0">
                <a:latin typeface="Courier New" charset="0"/>
              </a:rPr>
              <a:t>b)</a:t>
            </a:r>
            <a:endParaRPr lang="en-US" b="1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	t </a:t>
            </a:r>
            <a:r>
              <a:rPr lang="en-US" b="1" dirty="0">
                <a:latin typeface="Courier New" charset="0"/>
              </a:rPr>
              <a:t>&lt;- a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charset="0"/>
              </a:rPr>
              <a:t>		a </a:t>
            </a:r>
            <a:r>
              <a:rPr lang="en-US" b="1" dirty="0">
                <a:latin typeface="Courier New" charset="0"/>
              </a:rPr>
              <a:t>&lt;- b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charset="0"/>
              </a:rPr>
              <a:t>		b </a:t>
            </a:r>
            <a:r>
              <a:rPr lang="en-US" b="1" dirty="0">
                <a:latin typeface="Courier New" charset="0"/>
              </a:rPr>
              <a:t>&lt;- t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charset="0"/>
              </a:rPr>
              <a:t>end</a:t>
            </a:r>
            <a:endParaRPr lang="en-US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306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58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58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583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583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5842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584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584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584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584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584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585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585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585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585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5855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5857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5858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136559453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78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788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788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788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789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789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789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789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789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789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789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789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7900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790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7905" name="Text Box 4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7906" name="Text Box 5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7909200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992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993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993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993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993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993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993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993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994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994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994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994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994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994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994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7994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7994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7994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7995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79952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7995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79954" name="Text Box 5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79955" name="Text Box 5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55437627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19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19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19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19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19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19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19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197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197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198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198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198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198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198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199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199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199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199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1996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199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1998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1999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2000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2001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2002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2003" name="Text Box 5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2004" name="Text Box 5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03462857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40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40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40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40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403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403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403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403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403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403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403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404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404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404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404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404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404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404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4047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4048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4049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4050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4051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4052" name="Text Box 5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4053" name="Text Box 53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963073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60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60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60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60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607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607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607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608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608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608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608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608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608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608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609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609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609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609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609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6096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6097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6099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6100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6101" name="Text Box 5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6102" name="Text Box 54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931520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810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812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812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812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812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812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813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813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813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813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813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8813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813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813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813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814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814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88142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8143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8144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8145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88146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88147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88148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88150" name="Text Box 5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88151" name="Text Box 55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15633421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016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016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016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016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017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017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017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018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0187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0188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0189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019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0191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0192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019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0195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0196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0197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0198" name="Text Box 5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0200" name="Text Box 56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60961929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220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221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221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221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221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223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223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2236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2237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2238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2239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2240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2241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2242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2243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2244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2249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41942904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425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426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426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427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427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427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427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428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428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428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428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428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4285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4286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4287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4288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4289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4290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4291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4292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4293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4295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4296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4297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4298" name="Text Box 58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62148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 of Interest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 b="1"/>
              <a:t>Notice that only the largest value is correctly placed</a:t>
            </a:r>
          </a:p>
          <a:p>
            <a:r>
              <a:rPr lang="en-US" sz="2800" b="1">
                <a:solidFill>
                  <a:srgbClr val="3333FF"/>
                </a:solidFill>
              </a:rPr>
              <a:t>All other values are still out of order</a:t>
            </a:r>
          </a:p>
          <a:p>
            <a:r>
              <a:rPr lang="en-US" sz="2800" b="1"/>
              <a:t>So we need to </a:t>
            </a:r>
            <a:r>
              <a:rPr lang="en-US" sz="2800" b="1">
                <a:solidFill>
                  <a:srgbClr val="FF0033"/>
                </a:solidFill>
              </a:rPr>
              <a:t>repeat this process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189551433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631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631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631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631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632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6331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633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633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633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6337" name="Text Box 4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6338" name="Text Box 5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6340" name="Text Box 5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6341" name="Text Box 5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6342" name="Text Box 5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6343" name="Text Box 5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6344" name="Text Box 5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6345" name="Text Box 5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28262291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98350" name="Text Box 1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398354" name="Line 18"/>
          <p:cNvSpPr>
            <a:spLocks noChangeShapeType="1"/>
          </p:cNvSpPr>
          <p:nvPr/>
        </p:nvSpPr>
        <p:spPr bwMode="auto">
          <a:xfrm>
            <a:off x="4584700" y="1573213"/>
            <a:ext cx="0" cy="30432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24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solidFill>
                  <a:srgbClr val="3333FF"/>
                </a:solidFill>
              </a:rPr>
              <a:t>Divide</a:t>
            </a:r>
            <a:r>
              <a:rPr lang="en-US" sz="2800" b="1"/>
              <a:t> the unsorted collection </a:t>
            </a:r>
            <a:r>
              <a:rPr lang="en-US" sz="2800" b="1">
                <a:solidFill>
                  <a:srgbClr val="3333FF"/>
                </a:solidFill>
              </a:rPr>
              <a:t>into two</a:t>
            </a:r>
          </a:p>
          <a:p>
            <a:pPr>
              <a:buFontTx/>
              <a:buNone/>
            </a:pPr>
            <a:r>
              <a:rPr lang="en-US" sz="2800" b="1">
                <a:solidFill>
                  <a:srgbClr val="3333FF"/>
                </a:solidFill>
              </a:rPr>
              <a:t> </a:t>
            </a:r>
          </a:p>
          <a:p>
            <a:r>
              <a:rPr lang="en-US" sz="2800" b="1"/>
              <a:t>Until the sub-arrays only </a:t>
            </a:r>
            <a:r>
              <a:rPr lang="en-US" sz="2800" b="1">
                <a:solidFill>
                  <a:srgbClr val="3333FF"/>
                </a:solidFill>
              </a:rPr>
              <a:t>contain one element</a:t>
            </a:r>
          </a:p>
          <a:p>
            <a:pPr>
              <a:buFontTx/>
              <a:buNone/>
            </a:pPr>
            <a:endParaRPr lang="en-US" sz="2800" b="1">
              <a:solidFill>
                <a:srgbClr val="3333FF"/>
              </a:solidFill>
            </a:endParaRPr>
          </a:p>
          <a:p>
            <a:r>
              <a:rPr lang="en-US" sz="2800" b="1"/>
              <a:t>Then </a:t>
            </a:r>
            <a:r>
              <a:rPr lang="en-US" sz="2800" b="1">
                <a:solidFill>
                  <a:srgbClr val="3333FF"/>
                </a:solidFill>
              </a:rPr>
              <a:t>merge the sub-problem solutions</a:t>
            </a:r>
            <a:r>
              <a:rPr lang="en-US" sz="2800" b="1"/>
              <a:t> together</a:t>
            </a:r>
          </a:p>
        </p:txBody>
      </p:sp>
    </p:spTree>
    <p:extLst>
      <p:ext uri="{BB962C8B-B14F-4D97-AF65-F5344CB8AC3E}">
        <p14:creationId xmlns:p14="http://schemas.microsoft.com/office/powerpoint/2010/main" val="16787519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Summary: what you now </a:t>
            </a:r>
            <a:r>
              <a:rPr lang="en-GB" b="1" dirty="0" smtClean="0"/>
              <a:t>know</a:t>
            </a:r>
            <a:br>
              <a:rPr lang="en-GB" b="1" dirty="0" smtClean="0"/>
            </a:b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Some examples of sorting using algorithms.</a:t>
            </a:r>
          </a:p>
          <a:p>
            <a:r>
              <a:rPr lang="en-GB" dirty="0" smtClean="0"/>
              <a:t>Some issues about how long they might be.</a:t>
            </a:r>
          </a:p>
          <a:p>
            <a:r>
              <a:rPr lang="en-GB" dirty="0" smtClean="0"/>
              <a:t>Some intuitions about correctness</a:t>
            </a:r>
          </a:p>
          <a:p>
            <a:r>
              <a:rPr lang="en-GB" dirty="0" smtClean="0"/>
              <a:t>Thanks to Leahy and Smith (2000)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143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4213"/>
          </a:xfrm>
        </p:spPr>
        <p:txBody>
          <a:bodyPr/>
          <a:lstStyle/>
          <a:p>
            <a:r>
              <a:rPr lang="en-US" dirty="0"/>
              <a:t>Repeat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Bubble Up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How Many Times?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248525" cy="4591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If we have N elements…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/>
              <a:t>And if each time we bubble an element, we place it in its correct location…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/>
              <a:t>Then we </a:t>
            </a:r>
            <a:r>
              <a:rPr lang="en-US" sz="2800" b="1" dirty="0">
                <a:solidFill>
                  <a:srgbClr val="3333FF"/>
                </a:solidFill>
              </a:rPr>
              <a:t>repeat the </a:t>
            </a:r>
            <a:r>
              <a:rPr lang="ja-JP" altLang="en-US" sz="2800" b="1" dirty="0">
                <a:solidFill>
                  <a:srgbClr val="3333FF"/>
                </a:solidFill>
                <a:latin typeface="Arial"/>
              </a:rPr>
              <a:t>“</a:t>
            </a:r>
            <a:r>
              <a:rPr lang="en-US" sz="2800" b="1" dirty="0">
                <a:solidFill>
                  <a:srgbClr val="3333FF"/>
                </a:solidFill>
              </a:rPr>
              <a:t>bubble up</a:t>
            </a:r>
            <a:r>
              <a:rPr lang="ja-JP" altLang="en-US" sz="2800" b="1" dirty="0">
                <a:solidFill>
                  <a:srgbClr val="3333FF"/>
                </a:solidFill>
                <a:latin typeface="Arial"/>
              </a:rPr>
              <a:t>”</a:t>
            </a:r>
            <a:r>
              <a:rPr lang="en-US" sz="2800" b="1" dirty="0">
                <a:solidFill>
                  <a:srgbClr val="3333FF"/>
                </a:solidFill>
              </a:rPr>
              <a:t> process N – 1 times.</a:t>
            </a:r>
          </a:p>
          <a:p>
            <a:pPr>
              <a:lnSpc>
                <a:spcPct val="90000"/>
              </a:lnSpc>
            </a:pPr>
            <a:endParaRPr lang="en-US" sz="2800" b="1" dirty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/>
              <a:t>This </a:t>
            </a:r>
            <a:r>
              <a:rPr lang="en-US" sz="2800" b="1" dirty="0">
                <a:solidFill>
                  <a:srgbClr val="3333FF"/>
                </a:solidFill>
              </a:rPr>
              <a:t>guarantees </a:t>
            </a:r>
            <a:r>
              <a:rPr lang="en-US" sz="2800" b="1" dirty="0" smtClean="0">
                <a:solidFill>
                  <a:srgbClr val="3333FF"/>
                </a:solidFill>
              </a:rPr>
              <a:t>we</a:t>
            </a:r>
            <a:r>
              <a:rPr lang="en-GB" sz="2800" b="1" dirty="0" smtClean="0">
                <a:solidFill>
                  <a:srgbClr val="3333FF"/>
                </a:solidFill>
                <a:latin typeface="Arial"/>
              </a:rPr>
              <a:t>'</a:t>
            </a:r>
            <a:r>
              <a:rPr lang="en-US" sz="2800" b="1" dirty="0" err="1" smtClean="0">
                <a:solidFill>
                  <a:srgbClr val="3333FF"/>
                </a:solidFill>
              </a:rPr>
              <a:t>ll</a:t>
            </a:r>
            <a:r>
              <a:rPr lang="en-US" sz="2800" b="1" dirty="0" smtClean="0">
                <a:solidFill>
                  <a:srgbClr val="3333FF"/>
                </a:solidFill>
              </a:rPr>
              <a:t> </a:t>
            </a:r>
            <a:r>
              <a:rPr lang="en-US" sz="2800" b="1" dirty="0">
                <a:solidFill>
                  <a:srgbClr val="3333FF"/>
                </a:solidFill>
              </a:rPr>
              <a:t>correctly </a:t>
            </a:r>
            <a:r>
              <a:rPr lang="en-US" sz="2800" b="1" dirty="0" smtClean="0">
                <a:solidFill>
                  <a:srgbClr val="3333FF"/>
                </a:solidFill>
              </a:rPr>
              <a:t>place </a:t>
            </a:r>
            <a:r>
              <a:rPr lang="en-US" sz="2800" b="1" dirty="0">
                <a:solidFill>
                  <a:srgbClr val="3333FF"/>
                </a:solidFill>
              </a:rPr>
              <a:t>all N elements.</a:t>
            </a:r>
          </a:p>
        </p:txBody>
      </p:sp>
    </p:spTree>
    <p:extLst>
      <p:ext uri="{BB962C8B-B14F-4D97-AF65-F5344CB8AC3E}">
        <p14:creationId xmlns:p14="http://schemas.microsoft.com/office/powerpoint/2010/main" val="386466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Bubbling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All the Elements</a:t>
            </a:r>
          </a:p>
        </p:txBody>
      </p:sp>
      <p:grpSp>
        <p:nvGrpSpPr>
          <p:cNvPr id="220231" name="Group 71"/>
          <p:cNvGrpSpPr>
            <a:grpSpLocks/>
          </p:cNvGrpSpPr>
          <p:nvPr/>
        </p:nvGrpSpPr>
        <p:grpSpPr bwMode="auto">
          <a:xfrm>
            <a:off x="1501775" y="2127250"/>
            <a:ext cx="6518275" cy="473075"/>
            <a:chOff x="644" y="1330"/>
            <a:chExt cx="4106" cy="298"/>
          </a:xfrm>
        </p:grpSpPr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5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7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8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70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172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220173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220174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</a:p>
          </p:txBody>
        </p:sp>
        <p:sp>
          <p:nvSpPr>
            <p:cNvPr id="220178" name="Rectangle 18"/>
            <p:cNvSpPr>
              <a:spLocks noChangeArrowheads="1"/>
            </p:cNvSpPr>
            <p:nvPr/>
          </p:nvSpPr>
          <p:spPr bwMode="auto">
            <a:xfrm>
              <a:off x="4132" y="1335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2" name="Group 72"/>
          <p:cNvGrpSpPr>
            <a:grpSpLocks/>
          </p:cNvGrpSpPr>
          <p:nvPr/>
        </p:nvGrpSpPr>
        <p:grpSpPr bwMode="auto">
          <a:xfrm>
            <a:off x="1497013" y="3046413"/>
            <a:ext cx="6518275" cy="473075"/>
            <a:chOff x="641" y="1909"/>
            <a:chExt cx="4106" cy="298"/>
          </a:xfrm>
        </p:grpSpPr>
        <p:sp>
          <p:nvSpPr>
            <p:cNvPr id="220179" name="Rectangle 19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0" name="Line 20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1" name="Line 21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2" name="Line 22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3" name="Line 23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4" name="Line 24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5" name="Rectangle 25"/>
            <p:cNvSpPr>
              <a:spLocks noChangeArrowheads="1"/>
            </p:cNvSpPr>
            <p:nvPr/>
          </p:nvSpPr>
          <p:spPr bwMode="auto">
            <a:xfrm>
              <a:off x="2723" y="191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20186" name="Rectangle 26"/>
            <p:cNvSpPr>
              <a:spLocks noChangeArrowheads="1"/>
            </p:cNvSpPr>
            <p:nvPr/>
          </p:nvSpPr>
          <p:spPr bwMode="auto">
            <a:xfrm>
              <a:off x="2039" y="191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220187" name="Rectangle 27"/>
            <p:cNvSpPr>
              <a:spLocks noChangeArrowheads="1"/>
            </p:cNvSpPr>
            <p:nvPr/>
          </p:nvSpPr>
          <p:spPr bwMode="auto">
            <a:xfrm>
              <a:off x="1355" y="191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188" name="Rectangle 28"/>
            <p:cNvSpPr>
              <a:spLocks noChangeArrowheads="1"/>
            </p:cNvSpPr>
            <p:nvPr/>
          </p:nvSpPr>
          <p:spPr bwMode="auto">
            <a:xfrm>
              <a:off x="745" y="19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3380" y="1914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191" name="Rectangle 31"/>
            <p:cNvSpPr>
              <a:spLocks noChangeArrowheads="1"/>
            </p:cNvSpPr>
            <p:nvPr/>
          </p:nvSpPr>
          <p:spPr bwMode="auto">
            <a:xfrm>
              <a:off x="4129" y="191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3" name="Group 73"/>
          <p:cNvGrpSpPr>
            <a:grpSpLocks/>
          </p:cNvGrpSpPr>
          <p:nvPr/>
        </p:nvGrpSpPr>
        <p:grpSpPr bwMode="auto">
          <a:xfrm>
            <a:off x="1501775" y="3957638"/>
            <a:ext cx="6518275" cy="473075"/>
            <a:chOff x="644" y="2483"/>
            <a:chExt cx="4106" cy="298"/>
          </a:xfrm>
        </p:grpSpPr>
        <p:sp>
          <p:nvSpPr>
            <p:cNvPr id="220192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3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4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5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6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7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04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4" name="Group 74"/>
          <p:cNvGrpSpPr>
            <a:grpSpLocks/>
          </p:cNvGrpSpPr>
          <p:nvPr/>
        </p:nvGrpSpPr>
        <p:grpSpPr bwMode="auto">
          <a:xfrm>
            <a:off x="1497013" y="4840288"/>
            <a:ext cx="6518275" cy="473075"/>
            <a:chOff x="641" y="3039"/>
            <a:chExt cx="4106" cy="298"/>
          </a:xfrm>
        </p:grpSpPr>
        <p:sp>
          <p:nvSpPr>
            <p:cNvPr id="220205" name="Rectangle 45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6" name="Line 46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7" name="Line 47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8" name="Line 48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9" name="Line 49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0" name="Line 50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1" name="Rectangle 51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12" name="Rectangle 52"/>
            <p:cNvSpPr>
              <a:spLocks noChangeArrowheads="1"/>
            </p:cNvSpPr>
            <p:nvPr/>
          </p:nvSpPr>
          <p:spPr bwMode="auto">
            <a:xfrm>
              <a:off x="2039" y="304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13" name="Rectangle 53"/>
            <p:cNvSpPr>
              <a:spLocks noChangeArrowheads="1"/>
            </p:cNvSpPr>
            <p:nvPr/>
          </p:nvSpPr>
          <p:spPr bwMode="auto">
            <a:xfrm>
              <a:off x="1355" y="304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  <a:endParaRPr lang="en-US" b="0"/>
            </a:p>
          </p:txBody>
        </p:sp>
        <p:sp>
          <p:nvSpPr>
            <p:cNvPr id="220214" name="Rectangle 54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215" name="Rectangle 55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17" name="Rectangle 57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5" name="Group 75"/>
          <p:cNvGrpSpPr>
            <a:grpSpLocks/>
          </p:cNvGrpSpPr>
          <p:nvPr/>
        </p:nvGrpSpPr>
        <p:grpSpPr bwMode="auto">
          <a:xfrm>
            <a:off x="1497013" y="5761038"/>
            <a:ext cx="6518275" cy="473075"/>
            <a:chOff x="641" y="3619"/>
            <a:chExt cx="4106" cy="298"/>
          </a:xfrm>
        </p:grpSpPr>
        <p:sp>
          <p:nvSpPr>
            <p:cNvPr id="220218" name="Rectangle 58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9" name="Line 59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0" name="Line 60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1" name="Line 61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2" name="Line 62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3" name="Line 63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4" name="Rectangle 64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25" name="Rectangle 65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26" name="Rectangle 66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27" name="Rectangle 67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3333FF"/>
                  </a:solidFill>
                </a:rPr>
                <a:t>5</a:t>
              </a:r>
              <a:endParaRPr lang="en-US" b="0">
                <a:solidFill>
                  <a:srgbClr val="3333FF"/>
                </a:solidFill>
              </a:endParaRPr>
            </a:p>
          </p:txBody>
        </p:sp>
        <p:sp>
          <p:nvSpPr>
            <p:cNvPr id="220228" name="Rectangle 68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30" name="Rectangle 70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8" name="Group 78"/>
          <p:cNvGrpSpPr>
            <a:grpSpLocks/>
          </p:cNvGrpSpPr>
          <p:nvPr/>
        </p:nvGrpSpPr>
        <p:grpSpPr bwMode="auto">
          <a:xfrm>
            <a:off x="357188" y="2143125"/>
            <a:ext cx="1011237" cy="4106863"/>
            <a:chOff x="225" y="1350"/>
            <a:chExt cx="637" cy="2587"/>
          </a:xfrm>
        </p:grpSpPr>
        <p:sp>
          <p:nvSpPr>
            <p:cNvPr id="220236" name="AutoShape 76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37" name="Text Box 77"/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  <p:sp>
        <p:nvSpPr>
          <p:cNvPr id="76" name="Rectangle 30"/>
          <p:cNvSpPr>
            <a:spLocks noChangeArrowheads="1"/>
          </p:cNvSpPr>
          <p:nvPr/>
        </p:nvSpPr>
        <p:spPr bwMode="auto">
          <a:xfrm>
            <a:off x="1826672" y="1458826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         </a:t>
            </a:r>
            <a:r>
              <a:rPr lang="en-US" dirty="0"/>
              <a:t>2 </a:t>
            </a:r>
            <a:r>
              <a:rPr lang="en-US" dirty="0" smtClean="0"/>
              <a:t>                   </a:t>
            </a:r>
            <a:r>
              <a:rPr lang="en-US" dirty="0"/>
              <a:t>3 </a:t>
            </a:r>
            <a:r>
              <a:rPr lang="en-US" dirty="0" smtClean="0"/>
              <a:t>                </a:t>
            </a:r>
            <a:r>
              <a:rPr lang="en-US" dirty="0"/>
              <a:t>4 </a:t>
            </a:r>
            <a:r>
              <a:rPr lang="en-US" dirty="0" smtClean="0"/>
              <a:t>                   </a:t>
            </a:r>
            <a:r>
              <a:rPr lang="en-US" dirty="0"/>
              <a:t>5  </a:t>
            </a:r>
            <a:r>
              <a:rPr lang="en-US" dirty="0" smtClean="0"/>
              <a:t>                  </a:t>
            </a:r>
            <a:r>
              <a:rPr lang="en-US" dirty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8263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the Number of Comparisons</a:t>
            </a:r>
          </a:p>
        </p:txBody>
      </p:sp>
      <p:grpSp>
        <p:nvGrpSpPr>
          <p:cNvPr id="221243" name="Group 59"/>
          <p:cNvGrpSpPr>
            <a:grpSpLocks/>
          </p:cNvGrpSpPr>
          <p:nvPr/>
        </p:nvGrpSpPr>
        <p:grpSpPr bwMode="auto">
          <a:xfrm>
            <a:off x="1050925" y="2092325"/>
            <a:ext cx="6518275" cy="473075"/>
            <a:chOff x="641" y="3619"/>
            <a:chExt cx="4106" cy="298"/>
          </a:xfrm>
        </p:grpSpPr>
        <p:sp>
          <p:nvSpPr>
            <p:cNvPr id="221244" name="Rectangle 60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45" name="Line 61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46" name="Line 62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47" name="Line 63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48" name="Line 64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49" name="Line 65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50" name="Rectangle 66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1251" name="Rectangle 67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221252" name="Rectangle 68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42</a:t>
              </a:r>
              <a:endParaRPr lang="en-US" b="0"/>
            </a:p>
          </p:txBody>
        </p:sp>
        <p:sp>
          <p:nvSpPr>
            <p:cNvPr id="221253" name="Rectangle 69"/>
            <p:cNvSpPr>
              <a:spLocks noChangeArrowheads="1"/>
            </p:cNvSpPr>
            <p:nvPr/>
          </p:nvSpPr>
          <p:spPr bwMode="auto">
            <a:xfrm>
              <a:off x="745" y="362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77</a:t>
              </a:r>
              <a:endParaRPr lang="en-US" b="0"/>
            </a:p>
          </p:txBody>
        </p:sp>
        <p:sp>
          <p:nvSpPr>
            <p:cNvPr id="221254" name="Rectangle 70"/>
            <p:cNvSpPr>
              <a:spLocks noChangeArrowheads="1"/>
            </p:cNvSpPr>
            <p:nvPr/>
          </p:nvSpPr>
          <p:spPr bwMode="auto">
            <a:xfrm>
              <a:off x="3380" y="362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101</a:t>
              </a:r>
            </a:p>
          </p:txBody>
        </p:sp>
        <p:sp>
          <p:nvSpPr>
            <p:cNvPr id="221256" name="Rectangle 72"/>
            <p:cNvSpPr>
              <a:spLocks noChangeArrowheads="1"/>
            </p:cNvSpPr>
            <p:nvPr/>
          </p:nvSpPr>
          <p:spPr bwMode="auto">
            <a:xfrm>
              <a:off x="4129" y="362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</a:p>
          </p:txBody>
        </p:sp>
      </p:grpSp>
      <p:grpSp>
        <p:nvGrpSpPr>
          <p:cNvPr id="221268" name="Group 84"/>
          <p:cNvGrpSpPr>
            <a:grpSpLocks/>
          </p:cNvGrpSpPr>
          <p:nvPr/>
        </p:nvGrpSpPr>
        <p:grpSpPr bwMode="auto">
          <a:xfrm>
            <a:off x="1060450" y="2940050"/>
            <a:ext cx="6523038" cy="473075"/>
            <a:chOff x="668" y="1852"/>
            <a:chExt cx="4109" cy="298"/>
          </a:xfrm>
        </p:grpSpPr>
        <p:grpSp>
          <p:nvGrpSpPr>
            <p:cNvPr id="221187" name="Group 3"/>
            <p:cNvGrpSpPr>
              <a:grpSpLocks/>
            </p:cNvGrpSpPr>
            <p:nvPr/>
          </p:nvGrpSpPr>
          <p:grpSpPr bwMode="auto">
            <a:xfrm>
              <a:off x="671" y="1852"/>
              <a:ext cx="4106" cy="298"/>
              <a:chOff x="644" y="1330"/>
              <a:chExt cx="4106" cy="298"/>
            </a:xfrm>
          </p:grpSpPr>
          <p:sp>
            <p:nvSpPr>
              <p:cNvPr id="221188" name="Rectangle 4"/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89" name="Line 5"/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90" name="Line 6"/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91" name="Line 7"/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92" name="Line 8"/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93" name="Line 9"/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94" name="Rectangle 10"/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77</a:t>
                </a:r>
                <a:endParaRPr lang="en-US" b="0"/>
              </a:p>
            </p:txBody>
          </p:sp>
          <p:sp>
            <p:nvSpPr>
              <p:cNvPr id="221195" name="Rectangle 11"/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21196" name="Rectangle 12"/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  <a:endParaRPr lang="en-US" b="0"/>
              </a:p>
            </p:txBody>
          </p:sp>
          <p:sp>
            <p:nvSpPr>
              <p:cNvPr id="221197" name="Rectangle 13"/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  <a:endParaRPr lang="en-US" b="0"/>
              </a:p>
            </p:txBody>
          </p:sp>
          <p:sp>
            <p:nvSpPr>
              <p:cNvPr id="221198" name="Rectangle 14"/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</a:p>
            </p:txBody>
          </p:sp>
          <p:sp>
            <p:nvSpPr>
              <p:cNvPr id="221200" name="Rectangle 16"/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21260" name="Rectangle 76"/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1264" name="Group 80"/>
          <p:cNvGrpSpPr>
            <a:grpSpLocks/>
          </p:cNvGrpSpPr>
          <p:nvPr/>
        </p:nvGrpSpPr>
        <p:grpSpPr bwMode="auto">
          <a:xfrm>
            <a:off x="1055688" y="3859213"/>
            <a:ext cx="6523037" cy="473075"/>
            <a:chOff x="940" y="1919"/>
            <a:chExt cx="4109" cy="298"/>
          </a:xfrm>
        </p:grpSpPr>
        <p:grpSp>
          <p:nvGrpSpPr>
            <p:cNvPr id="221201" name="Group 17"/>
            <p:cNvGrpSpPr>
              <a:grpSpLocks/>
            </p:cNvGrpSpPr>
            <p:nvPr/>
          </p:nvGrpSpPr>
          <p:grpSpPr bwMode="auto">
            <a:xfrm>
              <a:off x="943" y="1919"/>
              <a:ext cx="4106" cy="298"/>
              <a:chOff x="641" y="1909"/>
              <a:chExt cx="4106" cy="298"/>
            </a:xfrm>
          </p:grpSpPr>
          <p:sp>
            <p:nvSpPr>
              <p:cNvPr id="221202" name="Rectangle 18"/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3" name="Line 19"/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4" name="Line 20"/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5" name="Line 21"/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6" name="Line 22"/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7" name="Line 23"/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8" name="Rectangle 24"/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  <a:endParaRPr lang="en-US" b="0"/>
              </a:p>
            </p:txBody>
          </p:sp>
          <p:sp>
            <p:nvSpPr>
              <p:cNvPr id="221209" name="Rectangle 25"/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  <a:endParaRPr lang="en-US" b="0"/>
              </a:p>
            </p:txBody>
          </p:sp>
          <p:sp>
            <p:nvSpPr>
              <p:cNvPr id="221210" name="Rectangle 26"/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21211" name="Rectangle 27"/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  <a:endParaRPr lang="en-US" b="0"/>
              </a:p>
            </p:txBody>
          </p:sp>
          <p:sp>
            <p:nvSpPr>
              <p:cNvPr id="221212" name="Rectangle 28"/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21214" name="Rectangle 30"/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21261" name="Rectangle 77"/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1265" name="Group 81"/>
          <p:cNvGrpSpPr>
            <a:grpSpLocks/>
          </p:cNvGrpSpPr>
          <p:nvPr/>
        </p:nvGrpSpPr>
        <p:grpSpPr bwMode="auto">
          <a:xfrm>
            <a:off x="1055688" y="4770438"/>
            <a:ext cx="6527800" cy="473075"/>
            <a:chOff x="940" y="2493"/>
            <a:chExt cx="4112" cy="298"/>
          </a:xfrm>
        </p:grpSpPr>
        <p:grpSp>
          <p:nvGrpSpPr>
            <p:cNvPr id="221215" name="Group 31"/>
            <p:cNvGrpSpPr>
              <a:grpSpLocks/>
            </p:cNvGrpSpPr>
            <p:nvPr/>
          </p:nvGrpSpPr>
          <p:grpSpPr bwMode="auto">
            <a:xfrm>
              <a:off x="946" y="2493"/>
              <a:ext cx="4106" cy="298"/>
              <a:chOff x="644" y="2483"/>
              <a:chExt cx="4106" cy="298"/>
            </a:xfrm>
          </p:grpSpPr>
          <p:sp>
            <p:nvSpPr>
              <p:cNvPr id="221216" name="Rectangle 32"/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7" name="Line 33"/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8" name="Line 34"/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9" name="Line 35"/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20" name="Line 36"/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21" name="Line 37"/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22" name="Rectangle 38"/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221223" name="Rectangle 39"/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  <a:endParaRPr lang="en-US" b="0"/>
              </a:p>
            </p:txBody>
          </p:sp>
          <p:sp>
            <p:nvSpPr>
              <p:cNvPr id="221224" name="Rectangle 40"/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35</a:t>
                </a:r>
                <a:endParaRPr lang="en-US" b="0"/>
              </a:p>
            </p:txBody>
          </p:sp>
          <p:sp>
            <p:nvSpPr>
              <p:cNvPr id="221225" name="Rectangle 41"/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21226" name="Rectangle 42"/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21228" name="Rectangle 44"/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21262" name="Rectangle 78"/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1266" name="Group 82"/>
          <p:cNvGrpSpPr>
            <a:grpSpLocks/>
          </p:cNvGrpSpPr>
          <p:nvPr/>
        </p:nvGrpSpPr>
        <p:grpSpPr bwMode="auto">
          <a:xfrm>
            <a:off x="1050925" y="5653085"/>
            <a:ext cx="6527800" cy="477837"/>
            <a:chOff x="937" y="3049"/>
            <a:chExt cx="4112" cy="301"/>
          </a:xfrm>
        </p:grpSpPr>
        <p:grpSp>
          <p:nvGrpSpPr>
            <p:cNvPr id="221229" name="Group 45"/>
            <p:cNvGrpSpPr>
              <a:grpSpLocks/>
            </p:cNvGrpSpPr>
            <p:nvPr/>
          </p:nvGrpSpPr>
          <p:grpSpPr bwMode="auto">
            <a:xfrm>
              <a:off x="943" y="3049"/>
              <a:ext cx="4106" cy="298"/>
              <a:chOff x="641" y="3039"/>
              <a:chExt cx="4106" cy="298"/>
            </a:xfrm>
          </p:grpSpPr>
          <p:sp>
            <p:nvSpPr>
              <p:cNvPr id="221230" name="Rectangle 46"/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1" name="Line 47"/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2" name="Line 48"/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3" name="Line 49"/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4" name="Line 50"/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5" name="Line 51"/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6" name="Rectangle 52"/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221237" name="Rectangle 53"/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35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221238" name="Rectangle 54"/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  <a:endParaRPr lang="en-US" b="0"/>
              </a:p>
            </p:txBody>
          </p:sp>
          <p:sp>
            <p:nvSpPr>
              <p:cNvPr id="221239" name="Rectangle 55"/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21240" name="Rectangle 56"/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21242" name="Rectangle 58"/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21263" name="Rectangle 79"/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1267" name="Rectangle 83"/>
          <p:cNvSpPr>
            <a:spLocks noChangeArrowheads="1"/>
          </p:cNvSpPr>
          <p:nvPr/>
        </p:nvSpPr>
        <p:spPr bwMode="auto">
          <a:xfrm>
            <a:off x="1065213" y="2108200"/>
            <a:ext cx="6518275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66775"/>
          </a:xfrm>
        </p:spPr>
        <p:txBody>
          <a:bodyPr/>
          <a:lstStyle/>
          <a:p>
            <a:r>
              <a:rPr lang="en-US" dirty="0"/>
              <a:t>Reducing the Number of Comparisons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33575"/>
            <a:ext cx="7772400" cy="4619625"/>
          </a:xfrm>
        </p:spPr>
        <p:txBody>
          <a:bodyPr/>
          <a:lstStyle/>
          <a:p>
            <a:r>
              <a:rPr lang="en-US" b="1" dirty="0"/>
              <a:t>On the N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ja-JP" altLang="en-US" b="1" dirty="0">
                <a:latin typeface="Arial"/>
              </a:rPr>
              <a:t>“</a:t>
            </a:r>
            <a:r>
              <a:rPr lang="en-US" b="1" dirty="0"/>
              <a:t>bubble up</a:t>
            </a:r>
            <a:r>
              <a:rPr lang="ja-JP" altLang="en-US" b="1" dirty="0">
                <a:latin typeface="Arial"/>
              </a:rPr>
              <a:t>”</a:t>
            </a:r>
            <a:r>
              <a:rPr lang="en-US" b="1" dirty="0"/>
              <a:t>, we only need to </a:t>
            </a:r>
            <a:br>
              <a:rPr lang="en-US" b="1" dirty="0"/>
            </a:br>
            <a:r>
              <a:rPr lang="en-US" b="1" dirty="0"/>
              <a:t>do </a:t>
            </a:r>
            <a:r>
              <a:rPr lang="en-US" b="1" dirty="0">
                <a:solidFill>
                  <a:srgbClr val="3333FF"/>
                </a:solidFill>
              </a:rPr>
              <a:t>MAX-N comparisons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For example:</a:t>
            </a:r>
          </a:p>
          <a:p>
            <a:pPr lvl="1"/>
            <a:r>
              <a:rPr lang="en-US" b="1" dirty="0"/>
              <a:t>This is the 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ja-JP" altLang="en-US" b="1" dirty="0">
                <a:latin typeface="Arial"/>
              </a:rPr>
              <a:t>“</a:t>
            </a:r>
            <a:r>
              <a:rPr lang="en-US" b="1" dirty="0"/>
              <a:t>bubble up</a:t>
            </a:r>
            <a:r>
              <a:rPr lang="ja-JP" altLang="en-US" b="1" dirty="0">
                <a:latin typeface="Arial"/>
              </a:rPr>
              <a:t>”</a:t>
            </a:r>
            <a:endParaRPr lang="en-US" b="1" dirty="0"/>
          </a:p>
          <a:p>
            <a:pPr lvl="1"/>
            <a:r>
              <a:rPr lang="en-US" b="1" dirty="0"/>
              <a:t>MAX is 6</a:t>
            </a:r>
          </a:p>
          <a:p>
            <a:pPr lvl="1"/>
            <a:r>
              <a:rPr lang="en-US" b="1" dirty="0"/>
              <a:t>Thus we have </a:t>
            </a:r>
            <a:r>
              <a:rPr lang="en-US" b="1" dirty="0">
                <a:solidFill>
                  <a:srgbClr val="3333FF"/>
                </a:solidFill>
              </a:rPr>
              <a:t>2 comparisons</a:t>
            </a:r>
            <a:r>
              <a:rPr lang="en-US" b="1" dirty="0"/>
              <a:t> to do</a:t>
            </a:r>
          </a:p>
        </p:txBody>
      </p:sp>
      <p:grpSp>
        <p:nvGrpSpPr>
          <p:cNvPr id="222227" name="Group 19"/>
          <p:cNvGrpSpPr>
            <a:grpSpLocks/>
          </p:cNvGrpSpPr>
          <p:nvPr/>
        </p:nvGrpSpPr>
        <p:grpSpPr bwMode="auto">
          <a:xfrm>
            <a:off x="1284288" y="5089525"/>
            <a:ext cx="6518275" cy="473075"/>
            <a:chOff x="641" y="3039"/>
            <a:chExt cx="4106" cy="298"/>
          </a:xfrm>
        </p:grpSpPr>
        <p:sp>
          <p:nvSpPr>
            <p:cNvPr id="222228" name="Rectangle 20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9" name="Line 21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0" name="Line 22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1" name="Line 23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2" name="Line 24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3" name="Line 25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4" name="Rectangle 26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2235" name="Rectangle 27"/>
            <p:cNvSpPr>
              <a:spLocks noChangeArrowheads="1"/>
            </p:cNvSpPr>
            <p:nvPr/>
          </p:nvSpPr>
          <p:spPr bwMode="auto">
            <a:xfrm>
              <a:off x="2039" y="3049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22236" name="Rectangle 28"/>
            <p:cNvSpPr>
              <a:spLocks noChangeArrowheads="1"/>
            </p:cNvSpPr>
            <p:nvPr/>
          </p:nvSpPr>
          <p:spPr bwMode="auto">
            <a:xfrm>
              <a:off x="1355" y="3049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35</a:t>
              </a:r>
              <a:endParaRPr lang="en-US" b="0"/>
            </a:p>
          </p:txBody>
        </p:sp>
        <p:sp>
          <p:nvSpPr>
            <p:cNvPr id="222237" name="Rectangle 29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2238" name="Rectangle 30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2240" name="Rectangle 32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sp>
        <p:nvSpPr>
          <p:cNvPr id="222241" name="Rectangle 33"/>
          <p:cNvSpPr>
            <a:spLocks noChangeArrowheads="1"/>
          </p:cNvSpPr>
          <p:nvPr/>
        </p:nvSpPr>
        <p:spPr bwMode="auto">
          <a:xfrm>
            <a:off x="1274763" y="5086350"/>
            <a:ext cx="3074987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2" name="AutoShape 34"/>
          <p:cNvSpPr>
            <a:spLocks/>
          </p:cNvSpPr>
          <p:nvPr/>
        </p:nvSpPr>
        <p:spPr bwMode="auto">
          <a:xfrm rot="-5400000">
            <a:off x="2132013" y="515143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3" name="AutoShape 35"/>
          <p:cNvSpPr>
            <a:spLocks/>
          </p:cNvSpPr>
          <p:nvPr/>
        </p:nvSpPr>
        <p:spPr bwMode="auto">
          <a:xfrm rot="-5400000">
            <a:off x="3175001" y="542448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8662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Plan of lecture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Examples of sorting algorithms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251825" cy="5022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to_do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index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to_do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&lt;- N –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while not 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to_do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 index &lt;- 1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while not (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index &gt;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to_do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 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     Swap(A[index], A[index + 1]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   index &lt;- index +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1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to_do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&lt;-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to_do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– 1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end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70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 </a:t>
            </a:r>
          </a:p>
        </p:txBody>
      </p:sp>
      <p:sp>
        <p:nvSpPr>
          <p:cNvPr id="227345" name="Text Box 17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27348" name="Text Box 20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92487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1</a:t>
            </a:r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30418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04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3227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1</a:t>
            </a:r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345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34514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45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4519" name="Text Box 23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4875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98</a:t>
            </a:r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23</a:t>
            </a:r>
          </a:p>
        </p:txBody>
      </p:sp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1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3144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14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46" name="Text Box 22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144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17854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2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32466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24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247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3247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10855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334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2</a:t>
            </a:r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334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33490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0336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98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45</a:t>
            </a: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355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55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2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35538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42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554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3554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6095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3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365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3656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65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56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3656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37805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37586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590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8673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2832950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14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98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38610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86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14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861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15166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4</a:t>
            </a: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39634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963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3964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8355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406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40658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2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83799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6</a:t>
            </a: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98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416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416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416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4168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16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86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168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36446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426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27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427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5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42706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71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0070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437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43730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37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3734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373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4373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2973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98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67</a:t>
            </a: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447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44754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58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475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10156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6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45778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57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78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4578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27700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467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68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468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4680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680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4680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1662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33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98</a:t>
            </a:r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478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478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47826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78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30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783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4783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5984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8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7888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419600"/>
          </a:xfrm>
        </p:spPr>
        <p:txBody>
          <a:bodyPr/>
          <a:lstStyle/>
          <a:p>
            <a:r>
              <a:rPr lang="en-US" sz="2800" b="1" dirty="0"/>
              <a:t>Sorting takes an unordered collection and makes it an ordered one.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211263" y="3200400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grpSp>
        <p:nvGrpSpPr>
          <p:cNvPr id="78865" name="Group 17"/>
          <p:cNvGrpSpPr>
            <a:grpSpLocks/>
          </p:cNvGrpSpPr>
          <p:nvPr/>
        </p:nvGrpSpPr>
        <p:grpSpPr bwMode="auto">
          <a:xfrm>
            <a:off x="1143000" y="5224463"/>
            <a:ext cx="6518275" cy="723900"/>
            <a:chOff x="539" y="3921"/>
            <a:chExt cx="3074" cy="608"/>
          </a:xfrm>
        </p:grpSpPr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5</a:t>
              </a:r>
              <a:endParaRPr lang="en-US" b="0"/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78874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101</a:t>
              </a:r>
              <a:endParaRPr lang="en-US" b="0"/>
            </a:p>
          </p:txBody>
        </p:sp>
      </p:grp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1524000" y="2743200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         </a:t>
            </a:r>
            <a:r>
              <a:rPr lang="en-US" dirty="0"/>
              <a:t>2 </a:t>
            </a:r>
            <a:r>
              <a:rPr lang="en-US" dirty="0" smtClean="0"/>
              <a:t>                   </a:t>
            </a:r>
            <a:r>
              <a:rPr lang="en-US" dirty="0"/>
              <a:t>3 </a:t>
            </a:r>
            <a:r>
              <a:rPr lang="en-US" dirty="0" smtClean="0"/>
              <a:t>                </a:t>
            </a:r>
            <a:r>
              <a:rPr lang="en-US" dirty="0"/>
              <a:t>4 </a:t>
            </a:r>
            <a:r>
              <a:rPr lang="en-US" dirty="0" smtClean="0"/>
              <a:t>                   </a:t>
            </a:r>
            <a:r>
              <a:rPr lang="en-US" dirty="0"/>
              <a:t>5  </a:t>
            </a:r>
            <a:r>
              <a:rPr lang="en-US" dirty="0" smtClean="0"/>
              <a:t>                  </a:t>
            </a:r>
            <a:r>
              <a:rPr lang="en-US" dirty="0"/>
              <a:t>6</a:t>
            </a:r>
            <a:endParaRPr lang="en-US" b="0" dirty="0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 flipH="1">
            <a:off x="4267200" y="4094163"/>
            <a:ext cx="9525" cy="7064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524000" y="4811626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         </a:t>
            </a:r>
            <a:r>
              <a:rPr lang="en-US" dirty="0"/>
              <a:t>2 </a:t>
            </a:r>
            <a:r>
              <a:rPr lang="en-US" dirty="0" smtClean="0"/>
              <a:t>                   </a:t>
            </a:r>
            <a:r>
              <a:rPr lang="en-US" dirty="0"/>
              <a:t>3 </a:t>
            </a:r>
            <a:r>
              <a:rPr lang="en-US" dirty="0" smtClean="0"/>
              <a:t>                </a:t>
            </a:r>
            <a:r>
              <a:rPr lang="en-US" dirty="0"/>
              <a:t>4 </a:t>
            </a:r>
            <a:r>
              <a:rPr lang="en-US" dirty="0" smtClean="0"/>
              <a:t>                   </a:t>
            </a:r>
            <a:r>
              <a:rPr lang="en-US" dirty="0"/>
              <a:t>5  </a:t>
            </a:r>
            <a:r>
              <a:rPr lang="en-US" dirty="0" smtClean="0"/>
              <a:t>                  </a:t>
            </a:r>
            <a:r>
              <a:rPr lang="en-US" dirty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07886585"/>
      </p:ext>
    </p:extLst>
  </p:cSld>
  <p:clrMapOvr>
    <a:masterClrMapping/>
  </p:clrMapOvr>
  <p:transition xmlns:p14="http://schemas.microsoft.com/office/powerpoint/2010/main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7</a:t>
            </a: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48850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88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5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8117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98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498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49874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98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878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70124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42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98</a:t>
            </a: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7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50898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508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02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090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30542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First Pass of Outer Loop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98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7</a:t>
            </a:r>
          </a:p>
        </p:txBody>
      </p:sp>
      <p:sp>
        <p:nvSpPr>
          <p:cNvPr id="2519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8</a:t>
            </a: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51922" name="Group 18"/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2519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3128963" y="2809875"/>
            <a:ext cx="400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Finished first </a:t>
            </a:r>
            <a:r>
              <a:rPr lang="ja-JP" altLang="en-US">
                <a:solidFill>
                  <a:srgbClr val="3333FF"/>
                </a:solidFill>
                <a:latin typeface="Arial"/>
              </a:rPr>
              <a:t>“</a:t>
            </a:r>
            <a:r>
              <a:rPr lang="en-US">
                <a:solidFill>
                  <a:srgbClr val="3333FF"/>
                </a:solidFill>
              </a:rPr>
              <a:t>Bubble Up</a:t>
            </a:r>
            <a:r>
              <a:rPr lang="ja-JP" altLang="en-US">
                <a:solidFill>
                  <a:srgbClr val="3333FF"/>
                </a:solidFill>
                <a:latin typeface="Arial"/>
              </a:rPr>
              <a:t>”</a:t>
            </a:r>
            <a:endParaRPr lang="en-US">
              <a:solidFill>
                <a:srgbClr val="3333FF"/>
              </a:solidFill>
            </a:endParaRPr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51929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88881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6</a:t>
            </a: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1</a:t>
            </a: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52946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294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295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13529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1</a:t>
            </a:r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53970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397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2887205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2</a:t>
            </a:r>
          </a:p>
        </p:txBody>
      </p:sp>
      <p:sp>
        <p:nvSpPr>
          <p:cNvPr id="2560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560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56018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2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2628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2</a:t>
            </a: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5704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70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04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690437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45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14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580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580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2</a:t>
            </a:r>
          </a:p>
        </p:txBody>
      </p:sp>
      <p:sp>
        <p:nvSpPr>
          <p:cNvPr id="2580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580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58066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80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750085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590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590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3</a:t>
            </a:r>
          </a:p>
        </p:txBody>
      </p:sp>
      <p:sp>
        <p:nvSpPr>
          <p:cNvPr id="2590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590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59090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590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09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5909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679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ja-JP" altLang="en-US" b="1">
                <a:latin typeface="Arial"/>
              </a:rPr>
              <a:t>“</a:t>
            </a:r>
            <a:r>
              <a:rPr lang="en-US" b="1"/>
              <a:t>Bubble</a:t>
            </a:r>
            <a:r>
              <a:rPr lang="ja-JP" altLang="en-US" b="1">
                <a:latin typeface="Arial"/>
              </a:rPr>
              <a:t>”</a:t>
            </a:r>
            <a:r>
              <a:rPr lang="en-US" b="1"/>
              <a:t> the </a:t>
            </a:r>
            <a:r>
              <a:rPr lang="en-US" b="1">
                <a:solidFill>
                  <a:srgbClr val="3333FF"/>
                </a:solidFill>
              </a:rPr>
              <a:t>largest value</a:t>
            </a:r>
            <a:r>
              <a:rPr lang="en-US" b="1"/>
              <a:t> to the end using </a:t>
            </a:r>
            <a:r>
              <a:rPr lang="en-US" b="1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4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1524000" y="4125826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         </a:t>
            </a:r>
            <a:r>
              <a:rPr lang="en-US" dirty="0"/>
              <a:t>2 </a:t>
            </a:r>
            <a:r>
              <a:rPr lang="en-US" dirty="0" smtClean="0"/>
              <a:t>                   </a:t>
            </a:r>
            <a:r>
              <a:rPr lang="en-US" dirty="0"/>
              <a:t>3 </a:t>
            </a:r>
            <a:r>
              <a:rPr lang="en-US" dirty="0" smtClean="0"/>
              <a:t>                </a:t>
            </a:r>
            <a:r>
              <a:rPr lang="en-US" dirty="0"/>
              <a:t>4 </a:t>
            </a:r>
            <a:r>
              <a:rPr lang="en-US" dirty="0" smtClean="0"/>
              <a:t>                   </a:t>
            </a:r>
            <a:r>
              <a:rPr lang="en-US" dirty="0"/>
              <a:t>5  </a:t>
            </a:r>
            <a:r>
              <a:rPr lang="en-US" dirty="0" smtClean="0"/>
              <a:t>                  </a:t>
            </a:r>
            <a:r>
              <a:rPr lang="en-US" dirty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7597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2601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601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60114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01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081377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6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45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61138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564387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621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621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21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4</a:t>
            </a:r>
          </a:p>
        </p:txBody>
      </p:sp>
      <p:sp>
        <p:nvSpPr>
          <p:cNvPr id="2621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621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62162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78690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63186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31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6319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3765847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42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5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642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64210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6421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54662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652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65234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52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977045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67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33</a:t>
            </a:r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662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662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66258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62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  <p:sp>
        <p:nvSpPr>
          <p:cNvPr id="266264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759740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72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6</a:t>
            </a:r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672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6728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72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6728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8978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68306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83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6831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764977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42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67</a:t>
            </a:r>
          </a:p>
        </p:txBody>
      </p:sp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693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93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693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693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69330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93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6933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  <p:sp>
        <p:nvSpPr>
          <p:cNvPr id="269336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4679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19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ja-JP" altLang="en-US" b="1">
                <a:latin typeface="Arial"/>
              </a:rPr>
              <a:t>“</a:t>
            </a:r>
            <a:r>
              <a:rPr lang="en-US" b="1"/>
              <a:t>Bubble</a:t>
            </a:r>
            <a:r>
              <a:rPr lang="ja-JP" altLang="en-US" b="1">
                <a:latin typeface="Arial"/>
              </a:rPr>
              <a:t>”</a:t>
            </a:r>
            <a:r>
              <a:rPr lang="en-US" b="1"/>
              <a:t> the largest value to the end using pair-wise comparisons and swapping</a:t>
            </a:r>
          </a:p>
        </p:txBody>
      </p:sp>
      <p:sp>
        <p:nvSpPr>
          <p:cNvPr id="211972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3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4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Rectangle 2058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1979" name="Rectangle 2059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1980" name="Rectangle 2060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1981" name="Rectangle 2061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42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1982" name="Rectangle 2062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1983" name="Rectangle 2063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11985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86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87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1990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211988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211989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524000" y="4049626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         </a:t>
            </a:r>
            <a:r>
              <a:rPr lang="en-US" dirty="0"/>
              <a:t>2 </a:t>
            </a:r>
            <a:r>
              <a:rPr lang="en-US" dirty="0" smtClean="0"/>
              <a:t>                   </a:t>
            </a:r>
            <a:r>
              <a:rPr lang="en-US" dirty="0"/>
              <a:t>3 </a:t>
            </a:r>
            <a:r>
              <a:rPr lang="en-US" dirty="0" smtClean="0"/>
              <a:t>                </a:t>
            </a:r>
            <a:r>
              <a:rPr lang="en-US" dirty="0"/>
              <a:t>4 </a:t>
            </a:r>
            <a:r>
              <a:rPr lang="en-US" dirty="0" smtClean="0"/>
              <a:t>                   </a:t>
            </a:r>
            <a:r>
              <a:rPr lang="en-US" dirty="0"/>
              <a:t>5  </a:t>
            </a:r>
            <a:r>
              <a:rPr lang="en-US" dirty="0" smtClean="0"/>
              <a:t>                  </a:t>
            </a:r>
            <a:r>
              <a:rPr lang="en-US" dirty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5167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Second Pass of Outer Loop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67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703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03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6</a:t>
            </a: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7</a:t>
            </a:r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70354" name="Group 18"/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5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7035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7036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second </a:t>
            </a:r>
            <a:r>
              <a:rPr lang="ja-JP" altLang="en-US">
                <a:solidFill>
                  <a:srgbClr val="FF0033"/>
                </a:solidFill>
                <a:latin typeface="Arial"/>
              </a:rPr>
              <a:t>“</a:t>
            </a:r>
            <a:r>
              <a:rPr lang="en-US">
                <a:solidFill>
                  <a:srgbClr val="FF0033"/>
                </a:solidFill>
              </a:rPr>
              <a:t>Bubble Up</a:t>
            </a:r>
            <a:r>
              <a:rPr lang="ja-JP" altLang="en-US">
                <a:solidFill>
                  <a:srgbClr val="FF0033"/>
                </a:solidFill>
                <a:latin typeface="Arial"/>
              </a:rPr>
              <a:t>”</a:t>
            </a:r>
            <a:endParaRPr lang="en-US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998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5</a:t>
            </a: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1</a:t>
            </a:r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713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71378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13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38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7138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9544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723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1</a:t>
            </a: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7240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24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7240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  <p:sp>
        <p:nvSpPr>
          <p:cNvPr id="272408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802108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23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14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1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73426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34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706341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2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74450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44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98822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754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754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2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75474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54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7547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4291164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23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6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764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764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764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2</a:t>
            </a:r>
          </a:p>
        </p:txBody>
      </p:sp>
      <p:sp>
        <p:nvSpPr>
          <p:cNvPr id="2764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764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76498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  <p:sp>
        <p:nvSpPr>
          <p:cNvPr id="276504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608689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775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775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775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775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3</a:t>
            </a:r>
          </a:p>
        </p:txBody>
      </p:sp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775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7752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52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7752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197101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85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785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78546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854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78552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20646306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4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79570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7957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5703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ja-JP" altLang="en-US" b="1">
                <a:latin typeface="Arial"/>
              </a:rPr>
              <a:t>“</a:t>
            </a:r>
            <a:r>
              <a:rPr lang="en-US" b="1"/>
              <a:t>Bubble</a:t>
            </a:r>
            <a:r>
              <a:rPr lang="ja-JP" altLang="en-US" b="1">
                <a:latin typeface="Arial"/>
              </a:rPr>
              <a:t>”</a:t>
            </a:r>
            <a:r>
              <a:rPr lang="en-US" b="1"/>
              <a:t> the largest value to the end using pair-wise comparisons and swapping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35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300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300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10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3012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35</a:t>
              </a:r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524000" y="4038600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         </a:t>
            </a:r>
            <a:r>
              <a:rPr lang="en-US" dirty="0"/>
              <a:t>2 </a:t>
            </a:r>
            <a:r>
              <a:rPr lang="en-US" dirty="0" smtClean="0"/>
              <a:t>                   </a:t>
            </a:r>
            <a:r>
              <a:rPr lang="en-US" dirty="0"/>
              <a:t>3 </a:t>
            </a:r>
            <a:r>
              <a:rPr lang="en-US" dirty="0" smtClean="0"/>
              <a:t>                </a:t>
            </a:r>
            <a:r>
              <a:rPr lang="en-US" dirty="0"/>
              <a:t>4 </a:t>
            </a:r>
            <a:r>
              <a:rPr lang="en-US" dirty="0" smtClean="0"/>
              <a:t>                   </a:t>
            </a:r>
            <a:r>
              <a:rPr lang="en-US" dirty="0"/>
              <a:t>5  </a:t>
            </a:r>
            <a:r>
              <a:rPr lang="en-US" dirty="0" smtClean="0"/>
              <a:t>                  </a:t>
            </a:r>
            <a:r>
              <a:rPr lang="en-US" dirty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9304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80594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059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42922942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33</a:t>
            </a: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45</a:t>
            </a: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81618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16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  <p:sp>
        <p:nvSpPr>
          <p:cNvPr id="281624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508389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826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826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826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5</a:t>
            </a:r>
          </a:p>
        </p:txBody>
      </p:sp>
      <p:sp>
        <p:nvSpPr>
          <p:cNvPr id="2826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826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8264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26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264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8264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825743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36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836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836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83666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8367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0771616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45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42</a:t>
            </a: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846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5</a:t>
            </a:r>
          </a:p>
        </p:txBody>
      </p:sp>
      <p:sp>
        <p:nvSpPr>
          <p:cNvPr id="2846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846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84690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46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8469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  <p:sp>
        <p:nvSpPr>
          <p:cNvPr id="284696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9225344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Third Pass of Outer Loop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45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57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857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5</a:t>
            </a:r>
          </a:p>
        </p:txBody>
      </p: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6</a:t>
            </a:r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857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85714" name="Group 18"/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2857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571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8571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third </a:t>
            </a:r>
            <a:r>
              <a:rPr lang="ja-JP" altLang="en-US">
                <a:solidFill>
                  <a:srgbClr val="FF0033"/>
                </a:solidFill>
                <a:latin typeface="Arial"/>
              </a:rPr>
              <a:t>“</a:t>
            </a:r>
            <a:r>
              <a:rPr lang="en-US">
                <a:solidFill>
                  <a:srgbClr val="FF0033"/>
                </a:solidFill>
              </a:rPr>
              <a:t>Bubble Up</a:t>
            </a:r>
            <a:r>
              <a:rPr lang="ja-JP" altLang="en-US">
                <a:solidFill>
                  <a:srgbClr val="FF0033"/>
                </a:solidFill>
                <a:latin typeface="Arial"/>
              </a:rPr>
              <a:t>”</a:t>
            </a:r>
            <a:endParaRPr lang="en-US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38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867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867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4</a:t>
            </a:r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1</a:t>
            </a:r>
          </a:p>
        </p:txBody>
      </p:sp>
      <p:sp>
        <p:nvSpPr>
          <p:cNvPr id="2867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867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86738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4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330825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1</a:t>
            </a: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877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8776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77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8776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  <p:sp>
        <p:nvSpPr>
          <p:cNvPr id="287768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584026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14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charset="0"/>
              </a:rPr>
              <a:t>6</a:t>
            </a: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887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887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887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1</a:t>
            </a:r>
          </a:p>
        </p:txBody>
      </p:sp>
      <p:sp>
        <p:nvSpPr>
          <p:cNvPr id="2887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887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88786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87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79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8879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true</a:t>
            </a:r>
          </a:p>
        </p:txBody>
      </p:sp>
      <p:sp>
        <p:nvSpPr>
          <p:cNvPr id="288792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3770109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898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898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898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2</a:t>
            </a:r>
          </a:p>
        </p:txBody>
      </p:sp>
      <p:sp>
        <p:nvSpPr>
          <p:cNvPr id="2898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898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89810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5981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ja-JP" altLang="en-US" b="1">
                <a:latin typeface="Arial"/>
              </a:rPr>
              <a:t>“</a:t>
            </a:r>
            <a:r>
              <a:rPr lang="en-US" b="1"/>
              <a:t>Bubble</a:t>
            </a:r>
            <a:r>
              <a:rPr lang="ja-JP" altLang="en-US" b="1">
                <a:latin typeface="Arial"/>
              </a:rPr>
              <a:t>”</a:t>
            </a:r>
            <a:r>
              <a:rPr lang="en-US" b="1"/>
              <a:t> the largest value to the end using pair-wise comparisons and swapping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14033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4036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214037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214038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524000" y="4049626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         </a:t>
            </a:r>
            <a:r>
              <a:rPr lang="en-US" dirty="0"/>
              <a:t>2 </a:t>
            </a:r>
            <a:r>
              <a:rPr lang="en-US" dirty="0" smtClean="0"/>
              <a:t>                   </a:t>
            </a:r>
            <a:r>
              <a:rPr lang="en-US" dirty="0"/>
              <a:t>3 </a:t>
            </a:r>
            <a:r>
              <a:rPr lang="en-US" dirty="0" smtClean="0"/>
              <a:t>                </a:t>
            </a:r>
            <a:r>
              <a:rPr lang="en-US" dirty="0"/>
              <a:t>4 </a:t>
            </a:r>
            <a:r>
              <a:rPr lang="en-US" dirty="0" smtClean="0"/>
              <a:t>                   </a:t>
            </a:r>
            <a:r>
              <a:rPr lang="en-US" dirty="0"/>
              <a:t>5  </a:t>
            </a:r>
            <a:r>
              <a:rPr lang="en-US" dirty="0" smtClean="0"/>
              <a:t>                  </a:t>
            </a:r>
            <a:r>
              <a:rPr lang="en-US" dirty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6527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908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2</a:t>
            </a:r>
          </a:p>
        </p:txBody>
      </p:sp>
      <p:sp>
        <p:nvSpPr>
          <p:cNvPr id="2908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908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90834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908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9083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90840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8498121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3</a:t>
            </a:r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918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91858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918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186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9186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296465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928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2928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9288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928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2378134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4</a:t>
            </a: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93906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939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068819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949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2949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949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94930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9493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344646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18780623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Fourth Pass of Outer Loop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42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4</a:t>
            </a:r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5</a:t>
            </a:r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95954" name="Group 18"/>
          <p:cNvGrpSpPr>
            <a:grpSpLocks/>
          </p:cNvGrpSpPr>
          <p:nvPr/>
        </p:nvGrpSpPr>
        <p:grpSpPr bwMode="auto">
          <a:xfrm flipV="1">
            <a:off x="4492625" y="4152900"/>
            <a:ext cx="590550" cy="446088"/>
            <a:chOff x="1760" y="2424"/>
            <a:chExt cx="372" cy="502"/>
          </a:xfrm>
        </p:grpSpPr>
        <p:sp>
          <p:nvSpPr>
            <p:cNvPr id="2959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9595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true</a:t>
            </a:r>
          </a:p>
        </p:txBody>
      </p:sp>
      <p:sp>
        <p:nvSpPr>
          <p:cNvPr id="29596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31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fourth </a:t>
            </a:r>
            <a:r>
              <a:rPr lang="ja-JP" altLang="en-US">
                <a:solidFill>
                  <a:srgbClr val="FF0033"/>
                </a:solidFill>
                <a:latin typeface="Arial"/>
              </a:rPr>
              <a:t>“</a:t>
            </a:r>
            <a:r>
              <a:rPr lang="en-US">
                <a:solidFill>
                  <a:srgbClr val="FF0033"/>
                </a:solidFill>
              </a:rPr>
              <a:t>Bubble Up</a:t>
            </a:r>
            <a:r>
              <a:rPr lang="ja-JP" altLang="en-US">
                <a:solidFill>
                  <a:srgbClr val="FF0033"/>
                </a:solidFill>
                <a:latin typeface="Arial"/>
              </a:rPr>
              <a:t>”</a:t>
            </a:r>
            <a:endParaRPr lang="en-US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092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charset="0"/>
              </a:rPr>
              <a:t>42</a:t>
            </a: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3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1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96978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969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078981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charset="0"/>
              </a:rPr>
              <a:t>42</a:t>
            </a:r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979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1</a:t>
            </a: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980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9800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980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800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9800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  <p:sp>
        <p:nvSpPr>
          <p:cNvPr id="298008" name="Text Box 24"/>
          <p:cNvSpPr txBox="1">
            <a:spLocks noChangeArrowheads="1"/>
          </p:cNvSpPr>
          <p:nvPr/>
        </p:nvSpPr>
        <p:spPr bwMode="auto">
          <a:xfrm>
            <a:off x="1703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38898806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charset="0"/>
              </a:rPr>
              <a:t>42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2990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2990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2990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2</a:t>
            </a:r>
          </a:p>
        </p:txBody>
      </p:sp>
      <p:sp>
        <p:nvSpPr>
          <p:cNvPr id="2990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299026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3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29903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442009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charset="0"/>
              </a:rPr>
              <a:t>42</a:t>
            </a:r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3000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000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3000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00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3000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3000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3000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2</a:t>
            </a:r>
          </a:p>
        </p:txBody>
      </p:sp>
      <p:sp>
        <p:nvSpPr>
          <p:cNvPr id="3000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3000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300050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3000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005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30005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  <p:sp>
        <p:nvSpPr>
          <p:cNvPr id="300056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97911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ja-JP" altLang="en-US" b="1">
                <a:latin typeface="Arial"/>
              </a:rPr>
              <a:t>“</a:t>
            </a:r>
            <a:r>
              <a:rPr lang="en-US" b="1"/>
              <a:t>Bubble</a:t>
            </a:r>
            <a:r>
              <a:rPr lang="ja-JP" altLang="en-US" b="1">
                <a:latin typeface="Arial"/>
              </a:rPr>
              <a:t>”</a:t>
            </a:r>
            <a:r>
              <a:rPr lang="en-US" b="1"/>
              <a:t> the largest value to the end using pair-wise comparisons and swapping</a:t>
            </a:r>
          </a:p>
        </p:txBody>
      </p:sp>
      <p:sp>
        <p:nvSpPr>
          <p:cNvPr id="215044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5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6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7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8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9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0" name="Rectangle 1034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5051" name="Rectangle 1035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5052" name="Rectangle 1036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5053" name="Rectangle 1037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5054" name="Rectangle 1038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5055" name="Rectangle 1039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15057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8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need to swap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1524000" y="4049626"/>
            <a:ext cx="5793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         </a:t>
            </a:r>
            <a:r>
              <a:rPr lang="en-US" dirty="0"/>
              <a:t>2 </a:t>
            </a:r>
            <a:r>
              <a:rPr lang="en-US" dirty="0" smtClean="0"/>
              <a:t>                   </a:t>
            </a:r>
            <a:r>
              <a:rPr lang="en-US" dirty="0"/>
              <a:t>3 </a:t>
            </a:r>
            <a:r>
              <a:rPr lang="en-US" dirty="0" smtClean="0"/>
              <a:t>                </a:t>
            </a:r>
            <a:r>
              <a:rPr lang="en-US" dirty="0"/>
              <a:t>4 </a:t>
            </a:r>
            <a:r>
              <a:rPr lang="en-US" dirty="0" smtClean="0"/>
              <a:t>                   </a:t>
            </a:r>
            <a:r>
              <a:rPr lang="en-US" dirty="0"/>
              <a:t>5  </a:t>
            </a:r>
            <a:r>
              <a:rPr lang="en-US" dirty="0" smtClean="0"/>
              <a:t>                  </a:t>
            </a:r>
            <a:r>
              <a:rPr lang="en-US" dirty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193937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charset="0"/>
              </a:rPr>
              <a:t>42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010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3010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10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3010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3</a:t>
            </a:r>
          </a:p>
        </p:txBody>
      </p: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301074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3010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30107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415389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Bubble Up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charset="0"/>
              </a:rPr>
              <a:t>42</a:t>
            </a:r>
          </a:p>
        </p:txBody>
      </p:sp>
      <p:sp>
        <p:nvSpPr>
          <p:cNvPr id="3020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020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3020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20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3020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3020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3020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3020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3020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302098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210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  <p:sp>
        <p:nvSpPr>
          <p:cNvPr id="302104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3227655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Fifth Pass of Outer Loop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33</a:t>
            </a:r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charset="0"/>
              </a:rPr>
              <a:t>42</a:t>
            </a: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3</a:t>
            </a:r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4</a:t>
            </a:r>
          </a:p>
        </p:txBody>
      </p:sp>
      <p:sp>
        <p:nvSpPr>
          <p:cNvPr id="3031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grpSp>
        <p:nvGrpSpPr>
          <p:cNvPr id="303122" name="Group 18"/>
          <p:cNvGrpSpPr>
            <a:grpSpLocks/>
          </p:cNvGrpSpPr>
          <p:nvPr/>
        </p:nvGrpSpPr>
        <p:grpSpPr bwMode="auto">
          <a:xfrm flipV="1">
            <a:off x="3905250" y="4152900"/>
            <a:ext cx="590550" cy="446088"/>
            <a:chOff x="1760" y="2424"/>
            <a:chExt cx="372" cy="502"/>
          </a:xfrm>
        </p:grpSpPr>
        <p:sp>
          <p:nvSpPr>
            <p:cNvPr id="3031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false</a:t>
            </a:r>
          </a:p>
        </p:txBody>
      </p:sp>
      <p:sp>
        <p:nvSpPr>
          <p:cNvPr id="303129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005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fifth </a:t>
            </a:r>
            <a:r>
              <a:rPr lang="ja-JP" altLang="en-US">
                <a:solidFill>
                  <a:srgbClr val="FF0033"/>
                </a:solidFill>
                <a:latin typeface="Arial"/>
              </a:rPr>
              <a:t>“</a:t>
            </a:r>
            <a:r>
              <a:rPr lang="en-US">
                <a:solidFill>
                  <a:srgbClr val="FF0033"/>
                </a:solidFill>
              </a:rPr>
              <a:t>Bubble Up</a:t>
            </a:r>
            <a:r>
              <a:rPr lang="ja-JP" altLang="en-US">
                <a:solidFill>
                  <a:srgbClr val="FF0033"/>
                </a:solidFill>
                <a:latin typeface="Arial"/>
              </a:rPr>
              <a:t>”</a:t>
            </a:r>
            <a:endParaRPr lang="en-US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230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Finished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Early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304131" name="Text Box 1027"/>
          <p:cNvSpPr txBox="1">
            <a:spLocks noChangeArrowheads="1"/>
          </p:cNvSpPr>
          <p:nvPr/>
        </p:nvSpPr>
        <p:spPr bwMode="auto">
          <a:xfrm>
            <a:off x="47879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45</a:t>
            </a:r>
          </a:p>
        </p:txBody>
      </p:sp>
      <p:sp>
        <p:nvSpPr>
          <p:cNvPr id="304132" name="Text Box 1028"/>
          <p:cNvSpPr txBox="1">
            <a:spLocks noChangeArrowheads="1"/>
          </p:cNvSpPr>
          <p:nvPr/>
        </p:nvSpPr>
        <p:spPr bwMode="auto">
          <a:xfrm>
            <a:off x="30257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23</a:t>
            </a:r>
          </a:p>
        </p:txBody>
      </p:sp>
      <p:sp>
        <p:nvSpPr>
          <p:cNvPr id="304133" name="Text Box 1029"/>
          <p:cNvSpPr txBox="1">
            <a:spLocks noChangeArrowheads="1"/>
          </p:cNvSpPr>
          <p:nvPr/>
        </p:nvSpPr>
        <p:spPr bwMode="auto">
          <a:xfrm>
            <a:off x="24384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14</a:t>
            </a:r>
          </a:p>
        </p:txBody>
      </p:sp>
      <p:sp>
        <p:nvSpPr>
          <p:cNvPr id="304134" name="Text Box 1030"/>
          <p:cNvSpPr txBox="1">
            <a:spLocks noChangeArrowheads="1"/>
          </p:cNvSpPr>
          <p:nvPr/>
        </p:nvSpPr>
        <p:spPr bwMode="auto">
          <a:xfrm>
            <a:off x="36131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33</a:t>
            </a:r>
          </a:p>
        </p:txBody>
      </p:sp>
      <p:sp>
        <p:nvSpPr>
          <p:cNvPr id="304135" name="Text Box 1031"/>
          <p:cNvSpPr txBox="1">
            <a:spLocks noChangeArrowheads="1"/>
          </p:cNvSpPr>
          <p:nvPr/>
        </p:nvSpPr>
        <p:spPr bwMode="auto">
          <a:xfrm>
            <a:off x="42005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charset="0"/>
              </a:rPr>
              <a:t>42</a:t>
            </a:r>
          </a:p>
        </p:txBody>
      </p:sp>
      <p:sp>
        <p:nvSpPr>
          <p:cNvPr id="304136" name="Text Box 1032"/>
          <p:cNvSpPr txBox="1">
            <a:spLocks noChangeArrowheads="1"/>
          </p:cNvSpPr>
          <p:nvPr/>
        </p:nvSpPr>
        <p:spPr bwMode="auto">
          <a:xfrm>
            <a:off x="53752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67</a:t>
            </a:r>
          </a:p>
        </p:txBody>
      </p:sp>
      <p:sp>
        <p:nvSpPr>
          <p:cNvPr id="304137" name="Text Box 1033"/>
          <p:cNvSpPr txBox="1">
            <a:spLocks noChangeArrowheads="1"/>
          </p:cNvSpPr>
          <p:nvPr/>
        </p:nvSpPr>
        <p:spPr bwMode="auto">
          <a:xfrm>
            <a:off x="18510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Courier New" charset="0"/>
              </a:rPr>
              <a:t>6</a:t>
            </a:r>
          </a:p>
        </p:txBody>
      </p:sp>
      <p:sp>
        <p:nvSpPr>
          <p:cNvPr id="304138" name="Text Box 1034"/>
          <p:cNvSpPr txBox="1">
            <a:spLocks noChangeArrowheads="1"/>
          </p:cNvSpPr>
          <p:nvPr/>
        </p:nvSpPr>
        <p:spPr bwMode="auto">
          <a:xfrm>
            <a:off x="59626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charset="0"/>
              </a:rPr>
              <a:t>98</a:t>
            </a:r>
          </a:p>
        </p:txBody>
      </p:sp>
      <p:sp>
        <p:nvSpPr>
          <p:cNvPr id="304139" name="Text Box 1035"/>
          <p:cNvSpPr txBox="1">
            <a:spLocks noChangeArrowheads="1"/>
          </p:cNvSpPr>
          <p:nvPr/>
        </p:nvSpPr>
        <p:spPr bwMode="auto">
          <a:xfrm>
            <a:off x="2011363" y="57499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4140" name="Text Box 1036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to_do</a:t>
            </a:r>
          </a:p>
        </p:txBody>
      </p:sp>
      <p:sp>
        <p:nvSpPr>
          <p:cNvPr id="304141" name="Text Box 1037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index</a:t>
            </a:r>
          </a:p>
        </p:txBody>
      </p:sp>
      <p:sp>
        <p:nvSpPr>
          <p:cNvPr id="304142" name="Text Box 1038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3</a:t>
            </a:r>
          </a:p>
        </p:txBody>
      </p:sp>
      <p:sp>
        <p:nvSpPr>
          <p:cNvPr id="304143" name="Text Box 1039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304144" name="Text Box 1040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N    </a:t>
            </a:r>
          </a:p>
        </p:txBody>
      </p:sp>
      <p:sp>
        <p:nvSpPr>
          <p:cNvPr id="304145" name="Text Box 1041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latin typeface="Courier New" charset="0"/>
              </a:rPr>
              <a:t>8</a:t>
            </a:r>
          </a:p>
        </p:txBody>
      </p:sp>
      <p:sp>
        <p:nvSpPr>
          <p:cNvPr id="304150" name="Text Box 1046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did_swap    </a:t>
            </a:r>
          </a:p>
        </p:txBody>
      </p:sp>
      <p:sp>
        <p:nvSpPr>
          <p:cNvPr id="304151" name="Text Box 1047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charset="0"/>
              </a:rPr>
              <a:t>false</a:t>
            </a:r>
          </a:p>
        </p:txBody>
      </p:sp>
      <p:sp>
        <p:nvSpPr>
          <p:cNvPr id="304152" name="Text Box 1048"/>
          <p:cNvSpPr txBox="1">
            <a:spLocks noChangeArrowheads="1"/>
          </p:cNvSpPr>
          <p:nvPr/>
        </p:nvSpPr>
        <p:spPr bwMode="auto">
          <a:xfrm>
            <a:off x="3128963" y="2613025"/>
            <a:ext cx="41894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We didn</a:t>
            </a:r>
            <a:r>
              <a:rPr lang="ja-JP" altLang="en-US">
                <a:solidFill>
                  <a:srgbClr val="FF0033"/>
                </a:solidFill>
                <a:latin typeface="Arial"/>
              </a:rPr>
              <a:t>’</a:t>
            </a:r>
            <a:r>
              <a:rPr lang="en-US">
                <a:solidFill>
                  <a:srgbClr val="FF0033"/>
                </a:solidFill>
              </a:rPr>
              <a:t>t do any swapping,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so all of the other elements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must be correctly placed.</a:t>
            </a:r>
          </a:p>
          <a:p>
            <a:endParaRPr lang="en-US">
              <a:solidFill>
                <a:srgbClr val="FF0033"/>
              </a:solidFill>
            </a:endParaRPr>
          </a:p>
          <a:p>
            <a:r>
              <a:rPr lang="en-US">
                <a:solidFill>
                  <a:srgbClr val="3333FF"/>
                </a:solidFill>
              </a:rPr>
              <a:t>We can </a:t>
            </a:r>
            <a:r>
              <a:rPr lang="ja-JP" altLang="en-US">
                <a:solidFill>
                  <a:srgbClr val="3333FF"/>
                </a:solidFill>
                <a:latin typeface="Arial"/>
              </a:rPr>
              <a:t>“</a:t>
            </a:r>
            <a:r>
              <a:rPr lang="en-US">
                <a:solidFill>
                  <a:srgbClr val="3333FF"/>
                </a:solidFill>
              </a:rPr>
              <a:t>skip</a:t>
            </a:r>
            <a:r>
              <a:rPr lang="ja-JP" altLang="en-US">
                <a:solidFill>
                  <a:srgbClr val="3333FF"/>
                </a:solidFill>
                <a:latin typeface="Arial"/>
              </a:rPr>
              <a:t>”</a:t>
            </a:r>
            <a:r>
              <a:rPr lang="en-US">
                <a:solidFill>
                  <a:srgbClr val="3333FF"/>
                </a:solidFill>
              </a:rPr>
              <a:t> the last two</a:t>
            </a:r>
            <a:br>
              <a:rPr lang="en-US">
                <a:solidFill>
                  <a:srgbClr val="3333FF"/>
                </a:solidFill>
              </a:rPr>
            </a:br>
            <a:r>
              <a:rPr lang="en-US">
                <a:solidFill>
                  <a:srgbClr val="3333FF"/>
                </a:solidFill>
              </a:rPr>
              <a:t>passes of the outer loop.</a:t>
            </a:r>
          </a:p>
        </p:txBody>
      </p:sp>
    </p:spTree>
    <p:extLst>
      <p:ext uri="{BB962C8B-B14F-4D97-AF65-F5344CB8AC3E}">
        <p14:creationId xmlns:p14="http://schemas.microsoft.com/office/powerpoint/2010/main" val="8139528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52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989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85800" y="1574800"/>
            <a:ext cx="7772400" cy="4400550"/>
          </a:xfrm>
        </p:spPr>
        <p:txBody>
          <a:bodyPr/>
          <a:lstStyle/>
          <a:p>
            <a:r>
              <a:rPr lang="ja-JP" altLang="en-US" sz="2800" b="1">
                <a:latin typeface="Arial"/>
              </a:rPr>
              <a:t>“</a:t>
            </a:r>
            <a:r>
              <a:rPr lang="en-US" sz="2800" b="1"/>
              <a:t>Bubble Up</a:t>
            </a:r>
            <a:r>
              <a:rPr lang="ja-JP" altLang="en-US" sz="2800" b="1">
                <a:latin typeface="Arial"/>
              </a:rPr>
              <a:t>”</a:t>
            </a:r>
            <a:r>
              <a:rPr lang="en-US" sz="2800" b="1"/>
              <a:t> algorithm will </a:t>
            </a:r>
            <a:r>
              <a:rPr lang="en-US" sz="2800" b="1">
                <a:solidFill>
                  <a:srgbClr val="3333FF"/>
                </a:solidFill>
              </a:rPr>
              <a:t>move largest value to its correct location</a:t>
            </a:r>
            <a:r>
              <a:rPr lang="en-US" sz="2800" b="1"/>
              <a:t> (to the right)</a:t>
            </a:r>
          </a:p>
          <a:p>
            <a:r>
              <a:rPr lang="en-US" sz="2800" b="1"/>
              <a:t>Repeat </a:t>
            </a:r>
            <a:r>
              <a:rPr lang="ja-JP" altLang="en-US" sz="2800" b="1">
                <a:latin typeface="Arial"/>
              </a:rPr>
              <a:t>“</a:t>
            </a:r>
            <a:r>
              <a:rPr lang="en-US" sz="2800" b="1"/>
              <a:t>Bubble Up</a:t>
            </a:r>
            <a:r>
              <a:rPr lang="ja-JP" altLang="en-US" sz="2800" b="1">
                <a:latin typeface="Arial"/>
              </a:rPr>
              <a:t>”</a:t>
            </a:r>
            <a:r>
              <a:rPr lang="en-US" sz="2800" b="1"/>
              <a:t> until all elements are correctly placed:</a:t>
            </a:r>
          </a:p>
          <a:p>
            <a:pPr lvl="1"/>
            <a:r>
              <a:rPr lang="en-US" sz="2800" b="1">
                <a:solidFill>
                  <a:srgbClr val="3333FF"/>
                </a:solidFill>
              </a:rPr>
              <a:t>Maximum of N-1 times</a:t>
            </a:r>
          </a:p>
          <a:p>
            <a:pPr lvl="1"/>
            <a:r>
              <a:rPr lang="en-US" sz="2800" b="1"/>
              <a:t>Can finish early if </a:t>
            </a:r>
            <a:r>
              <a:rPr lang="en-US" sz="2800" b="1">
                <a:solidFill>
                  <a:srgbClr val="3333FF"/>
                </a:solidFill>
              </a:rPr>
              <a:t>no swapping</a:t>
            </a:r>
            <a:r>
              <a:rPr lang="en-US" sz="2800" b="1"/>
              <a:t> occurs</a:t>
            </a:r>
          </a:p>
          <a:p>
            <a:r>
              <a:rPr lang="en-US" sz="2800" b="1"/>
              <a:t>We reduce the number of elements we compare each time one is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3316373125"/>
      </p:ext>
    </p:extLst>
  </p:cSld>
  <p:clrMapOvr>
    <a:masterClrMapping/>
  </p:clrMapOvr>
  <p:transition xmlns:p14="http://schemas.microsoft.com/office/powerpoint/2010/main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in CS Act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en-US" sz="2800" b="1" dirty="0"/>
              <a:t>NOBODY EVER USES BUBBLE </a:t>
            </a:r>
            <a:r>
              <a:rPr lang="en-US" sz="2800" b="1" dirty="0" smtClean="0"/>
              <a:t>SORT BECAUSE </a:t>
            </a:r>
            <a:r>
              <a:rPr lang="en-US" sz="2800" b="1" dirty="0"/>
              <a:t>IT IS EXTREMELY INEFFICIENT</a:t>
            </a:r>
          </a:p>
        </p:txBody>
      </p:sp>
    </p:spTree>
    <p:extLst>
      <p:ext uri="{BB962C8B-B14F-4D97-AF65-F5344CB8AC3E}">
        <p14:creationId xmlns:p14="http://schemas.microsoft.com/office/powerpoint/2010/main" val="192152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Mergesort</a:t>
            </a:r>
          </a:p>
        </p:txBody>
      </p:sp>
    </p:spTree>
    <p:extLst>
      <p:ext uri="{BB962C8B-B14F-4D97-AF65-F5344CB8AC3E}">
        <p14:creationId xmlns:p14="http://schemas.microsoft.com/office/powerpoint/2010/main" val="27841152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sz="2800" b="1"/>
              <a:t>Sorting takes an unordered collection and makes it an ordered one.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1211263" y="3203575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29" name="Line 5"/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0" name="Line 6"/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1" name="Line 7"/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3" name="Line 9"/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8235" name="Rectangle 11"/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308236" name="Rectangle 12"/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308237" name="Rectangle 13"/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308238" name="Rectangle 14"/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308239" name="Rectangle 15"/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grpSp>
        <p:nvGrpSpPr>
          <p:cNvPr id="308241" name="Group 17"/>
          <p:cNvGrpSpPr>
            <a:grpSpLocks/>
          </p:cNvGrpSpPr>
          <p:nvPr/>
        </p:nvGrpSpPr>
        <p:grpSpPr bwMode="auto">
          <a:xfrm>
            <a:off x="1143000" y="5143500"/>
            <a:ext cx="6518275" cy="723900"/>
            <a:chOff x="539" y="3921"/>
            <a:chExt cx="3074" cy="608"/>
          </a:xfrm>
        </p:grpSpPr>
        <p:sp>
          <p:nvSpPr>
            <p:cNvPr id="308242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43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44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45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46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47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48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5</a:t>
              </a:r>
              <a:endParaRPr lang="en-US" b="0"/>
            </a:p>
          </p:txBody>
        </p:sp>
        <p:sp>
          <p:nvSpPr>
            <p:cNvPr id="308249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308250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308251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308252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308253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101</a:t>
              </a:r>
              <a:endParaRPr lang="en-US" b="0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4191000" y="4191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73538"/>
      </p:ext>
    </p:extLst>
  </p:cSld>
  <p:clrMapOvr>
    <a:masterClrMapping/>
  </p:clrMapOvr>
  <p:transition xmlns:p14="http://schemas.microsoft.com/office/powerpoint/2010/main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/>
              <a:t>Divide and Conquer cuts the problem in half each time, but </a:t>
            </a:r>
            <a:r>
              <a:rPr lang="en-US" sz="2800" b="1">
                <a:solidFill>
                  <a:srgbClr val="3333FF"/>
                </a:solidFill>
              </a:rPr>
              <a:t>uses the result of both halves</a:t>
            </a:r>
            <a:r>
              <a:rPr lang="en-US" sz="2800" b="1"/>
              <a:t>:</a:t>
            </a:r>
          </a:p>
          <a:p>
            <a:pPr lvl="1"/>
            <a:r>
              <a:rPr lang="en-US" sz="2800" b="1"/>
              <a:t>cut the problem in half until the problem is trivial </a:t>
            </a:r>
          </a:p>
          <a:p>
            <a:pPr lvl="1"/>
            <a:r>
              <a:rPr lang="en-US" sz="2800" b="1"/>
              <a:t>solve for both halves</a:t>
            </a:r>
          </a:p>
          <a:p>
            <a:pPr lvl="1"/>
            <a:r>
              <a:rPr lang="en-US" sz="2800" b="1"/>
              <a:t>combine the solutions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463675" y="16621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91317982"/>
      </p:ext>
    </p:extLst>
  </p:cSld>
  <p:clrMapOvr>
    <a:masterClrMapping/>
  </p:clrMapOvr>
  <p:transition xmlns:p14="http://schemas.microsoft.com/office/powerpoint/2010/main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sz="2800" b="1" dirty="0"/>
              <a:t>A divide-and-conquer algorithm:</a:t>
            </a:r>
          </a:p>
          <a:p>
            <a:r>
              <a:rPr lang="en-US" sz="2800" b="1" dirty="0"/>
              <a:t>Divide the unsorted array into 2 halves until the sub-arrays only contain one element</a:t>
            </a:r>
          </a:p>
          <a:p>
            <a:r>
              <a:rPr lang="en-US" sz="2800" b="1" dirty="0"/>
              <a:t>Merge the sub-problem solutions together:</a:t>
            </a:r>
          </a:p>
          <a:p>
            <a:pPr lvl="1"/>
            <a:r>
              <a:rPr lang="en-US" b="1" dirty="0"/>
              <a:t>Compare the sub-</a:t>
            </a:r>
            <a:r>
              <a:rPr lang="en-US" b="1" dirty="0" smtClean="0"/>
              <a:t>array</a:t>
            </a:r>
            <a:r>
              <a:rPr lang="en-GB" b="1" dirty="0" smtClean="0">
                <a:latin typeface="Arial"/>
              </a:rPr>
              <a:t>'</a:t>
            </a:r>
            <a:r>
              <a:rPr lang="en-US" b="1" dirty="0" smtClean="0"/>
              <a:t>s </a:t>
            </a:r>
            <a:r>
              <a:rPr lang="en-US" b="1" dirty="0"/>
              <a:t>first elements</a:t>
            </a:r>
          </a:p>
          <a:p>
            <a:pPr lvl="1"/>
            <a:r>
              <a:rPr lang="en-US" b="1" dirty="0"/>
              <a:t>Remove the smallest element and put it into the result array</a:t>
            </a:r>
          </a:p>
          <a:p>
            <a:pPr lvl="1"/>
            <a:r>
              <a:rPr lang="en-US" b="1" dirty="0"/>
              <a:t>Continue the process until all elements have been put into the result array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990600" y="609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b="0"/>
          </a:p>
        </p:txBody>
      </p:sp>
      <p:sp>
        <p:nvSpPr>
          <p:cNvPr id="312342" name="Rectangle 22"/>
          <p:cNvSpPr>
            <a:spLocks noChangeArrowheads="1"/>
          </p:cNvSpPr>
          <p:nvPr/>
        </p:nvSpPr>
        <p:spPr bwMode="auto">
          <a:xfrm>
            <a:off x="1433513" y="5100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87765608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 lnSpcReduction="10000"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32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4784</Words>
  <Application>Microsoft Macintosh PowerPoint</Application>
  <PresentationFormat>On-screen Show (4:3)</PresentationFormat>
  <Paragraphs>3231</Paragraphs>
  <Slides>143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4" baseType="lpstr">
      <vt:lpstr>Office Theme</vt:lpstr>
      <vt:lpstr>CS1022  Computer Programming &amp; Principles</vt:lpstr>
      <vt:lpstr>Plan of lecture</vt:lpstr>
      <vt:lpstr>Bubble Sort</vt:lpstr>
      <vt:lpstr>Sorting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The “Bubble Up” Algorithm</vt:lpstr>
      <vt:lpstr>No, Swap isn’t built in.</vt:lpstr>
      <vt:lpstr>Items of Interest</vt:lpstr>
      <vt:lpstr>Repeat “Bubble Up” How Many Times?</vt:lpstr>
      <vt:lpstr>“Bubbling” All the Elements</vt:lpstr>
      <vt:lpstr>Reducing the Number of Comparisons</vt:lpstr>
      <vt:lpstr>Reducing the Number of Comparisons</vt:lpstr>
      <vt:lpstr>Putting It All Together</vt:lpstr>
      <vt:lpstr>PowerPoint Presentation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After Fourth Pass of Outer Loop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After Fifth Pass of Outer Loop</vt:lpstr>
      <vt:lpstr>Finished “Early”</vt:lpstr>
      <vt:lpstr>Summary</vt:lpstr>
      <vt:lpstr>Truth in CS Act</vt:lpstr>
      <vt:lpstr>Mergesort</vt:lpstr>
      <vt:lpstr>Sorting</vt:lpstr>
      <vt:lpstr>Divide and Conquer</vt:lpstr>
      <vt:lpstr>Mergesort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Summary: what you now know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CS1022  Computer Programming &amp; Principles</dc:title>
  <dc:creator>wvasconc</dc:creator>
  <cp:lastModifiedBy>Adam Wyner</cp:lastModifiedBy>
  <cp:revision>155</cp:revision>
  <dcterms:created xsi:type="dcterms:W3CDTF">2006-08-16T00:00:00Z</dcterms:created>
  <dcterms:modified xsi:type="dcterms:W3CDTF">2015-09-24T20:46:34Z</dcterms:modified>
</cp:coreProperties>
</file>