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7"/>
  </p:notesMasterIdLst>
  <p:sldIdLst>
    <p:sldId id="256" r:id="rId2"/>
    <p:sldId id="269" r:id="rId3"/>
    <p:sldId id="284" r:id="rId4"/>
    <p:sldId id="260" r:id="rId5"/>
    <p:sldId id="259" r:id="rId6"/>
    <p:sldId id="271" r:id="rId7"/>
    <p:sldId id="268" r:id="rId8"/>
    <p:sldId id="270" r:id="rId9"/>
    <p:sldId id="272" r:id="rId10"/>
    <p:sldId id="283" r:id="rId11"/>
    <p:sldId id="273" r:id="rId12"/>
    <p:sldId id="267" r:id="rId13"/>
    <p:sldId id="258" r:id="rId14"/>
    <p:sldId id="262" r:id="rId15"/>
    <p:sldId id="263" r:id="rId16"/>
    <p:sldId id="264" r:id="rId17"/>
    <p:sldId id="276" r:id="rId18"/>
    <p:sldId id="265" r:id="rId19"/>
    <p:sldId id="279" r:id="rId20"/>
    <p:sldId id="280" r:id="rId21"/>
    <p:sldId id="281" r:id="rId22"/>
    <p:sldId id="282" r:id="rId23"/>
    <p:sldId id="278" r:id="rId24"/>
    <p:sldId id="274" r:id="rId25"/>
    <p:sldId id="285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54" autoAdjust="0"/>
    <p:restoredTop sz="94655" autoAdjust="0"/>
  </p:normalViewPr>
  <p:slideViewPr>
    <p:cSldViewPr>
      <p:cViewPr varScale="1">
        <p:scale>
          <a:sx n="140" d="100"/>
          <a:sy n="140" d="100"/>
        </p:scale>
        <p:origin x="-192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printerSettings" Target="printerSettings/printerSettings1.bin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4CD4D1-DF9B-4FB4-BE49-6F025CB3A94C}" type="datetimeFigureOut">
              <a:rPr lang="en-GB" smtClean="0"/>
              <a:pPr/>
              <a:t>16/09/2015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C01641-313D-44C0-8DEA-E28D859F1154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737809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609600"/>
            <a:ext cx="8610600" cy="3047999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CS1022 </a:t>
            </a:r>
            <a:br>
              <a:rPr kumimoji="0" lang="en-GB" sz="6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GB" sz="6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Computer Programming &amp; Principles</a:t>
            </a:r>
            <a:endParaRPr kumimoji="0" lang="en-GB" sz="6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z="4800" b="1" dirty="0" smtClean="0">
                <a:solidFill>
                  <a:srgbClr val="0070C0"/>
                </a:solidFill>
              </a:rPr>
              <a:t>Lecture X.Y</a:t>
            </a:r>
          </a:p>
          <a:p>
            <a:r>
              <a:rPr lang="en-GB" sz="4800" b="1" dirty="0" smtClean="0">
                <a:solidFill>
                  <a:srgbClr val="0070C0"/>
                </a:solidFill>
              </a:rPr>
              <a:t>Topic</a:t>
            </a:r>
            <a:endParaRPr lang="en-GB" sz="4800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3820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/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/>
            </a:pPr>
            <a:r>
              <a:rPr kumimoji="0" lang="en-GB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Name of slide</a:t>
            </a:r>
            <a:endParaRPr kumimoji="0" lang="en-GB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8200"/>
            <a:ext cx="9144000" cy="5715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Slide Number Placeholder 8"/>
          <p:cNvSpPr>
            <a:spLocks noGrp="1"/>
          </p:cNvSpPr>
          <p:nvPr userDrawn="1">
            <p:ph type="sldNum" sz="quarter" idx="12"/>
          </p:nvPr>
        </p:nvSpPr>
        <p:spPr>
          <a:xfrm>
            <a:off x="8686800" y="6553200"/>
            <a:ext cx="457200" cy="304801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z="1400" b="1" smtClean="0"/>
              <a:pPr/>
              <a:t>‹#›</a:t>
            </a:fld>
            <a:endParaRPr lang="en-US" sz="1400" b="1" dirty="0"/>
          </a:p>
        </p:txBody>
      </p:sp>
      <p:sp>
        <p:nvSpPr>
          <p:cNvPr id="9" name="Footer Placeholder 9"/>
          <p:cNvSpPr>
            <a:spLocks noGrp="1"/>
          </p:cNvSpPr>
          <p:nvPr userDrawn="1">
            <p:ph type="ftr" sz="quarter" idx="11"/>
          </p:nvPr>
        </p:nvSpPr>
        <p:spPr>
          <a:xfrm>
            <a:off x="0" y="6553200"/>
            <a:ext cx="838200" cy="3048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z="1600" b="1" dirty="0" smtClean="0"/>
              <a:t>CS1022</a:t>
            </a:r>
            <a:endParaRPr lang="en-US" sz="1600" b="1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838200"/>
            <a:ext cx="4495800" cy="57150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838200"/>
            <a:ext cx="4648200" cy="57150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3820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/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/>
            </a:pPr>
            <a:r>
              <a:rPr kumimoji="0" lang="en-GB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Name of slide</a:t>
            </a:r>
            <a:endParaRPr kumimoji="0" lang="en-GB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Slide Number Placeholder 8"/>
          <p:cNvSpPr>
            <a:spLocks noGrp="1"/>
          </p:cNvSpPr>
          <p:nvPr userDrawn="1">
            <p:ph type="sldNum" sz="quarter" idx="12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z="1400" b="1" smtClean="0"/>
              <a:pPr/>
              <a:t>‹#›</a:t>
            </a:fld>
            <a:endParaRPr lang="en-US" sz="1400" b="1" dirty="0"/>
          </a:p>
        </p:txBody>
      </p:sp>
      <p:sp>
        <p:nvSpPr>
          <p:cNvPr id="10" name="Footer Placeholder 9"/>
          <p:cNvSpPr>
            <a:spLocks noGrp="1"/>
          </p:cNvSpPr>
          <p:nvPr userDrawn="1">
            <p:ph type="ftr" sz="quarter" idx="11"/>
          </p:nvPr>
        </p:nvSpPr>
        <p:spPr>
          <a:xfrm>
            <a:off x="0" y="6553200"/>
            <a:ext cx="838200" cy="3048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z="1600" b="1" dirty="0" smtClean="0"/>
              <a:t>CS1022</a:t>
            </a:r>
            <a:endParaRPr lang="en-US" sz="1600" b="1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ausa.org.uk/elections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cs.org/" TargetMode="External"/><Relationship Id="rId4" Type="http://schemas.openxmlformats.org/officeDocument/2006/relationships/hyperlink" Target="http://www.acm.org/" TargetMode="External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mailto:chenghua.lin@abdn.ac.uk" TargetMode="External"/><Relationship Id="rId4" Type="http://schemas.openxmlformats.org/officeDocument/2006/relationships/image" Target="../media/image2.jpeg"/><Relationship Id="rId5" Type="http://schemas.openxmlformats.org/officeDocument/2006/relationships/image" Target="cid:E4D71B83-2103-41DF-BD12-7CBDD6231EF8@wireless.abdn.ac.uk" TargetMode="External"/><Relationship Id="rId6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hyperlink" Target="mailto:azwyner@abdn.ac.uk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homepages.abdn.ac.uk/azwyner/pages/teaching/CS1022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990600"/>
            <a:ext cx="8839200" cy="2743200"/>
          </a:xfrm>
        </p:spPr>
        <p:txBody>
          <a:bodyPr>
            <a:noAutofit/>
          </a:bodyPr>
          <a:lstStyle/>
          <a:p>
            <a:r>
              <a:rPr lang="en-GB" sz="4800" b="1" dirty="0" smtClean="0"/>
              <a:t>CS1022</a:t>
            </a:r>
            <a:r>
              <a:rPr lang="en-GB" sz="6600" b="1" dirty="0" smtClean="0"/>
              <a:t> </a:t>
            </a:r>
            <a:br>
              <a:rPr lang="en-GB" sz="6600" b="1" dirty="0" smtClean="0"/>
            </a:br>
            <a:r>
              <a:rPr lang="en-GB" sz="4800" b="1" dirty="0" smtClean="0"/>
              <a:t>Computer Programming &amp; Principles</a:t>
            </a:r>
            <a:endParaRPr lang="en-GB" sz="4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191000"/>
            <a:ext cx="6400800" cy="1676400"/>
          </a:xfrm>
        </p:spPr>
        <p:txBody>
          <a:bodyPr>
            <a:noAutofit/>
          </a:bodyPr>
          <a:lstStyle/>
          <a:p>
            <a:r>
              <a:rPr lang="en-GB" sz="4800" b="1" dirty="0" smtClean="0">
                <a:solidFill>
                  <a:srgbClr val="0070C0"/>
                </a:solidFill>
              </a:rPr>
              <a:t>Lecture 1.1</a:t>
            </a:r>
          </a:p>
          <a:p>
            <a:r>
              <a:rPr lang="en-GB" sz="4800" b="1" dirty="0" smtClean="0">
                <a:solidFill>
                  <a:srgbClr val="0070C0"/>
                </a:solidFill>
              </a:rPr>
              <a:t>Introduction to Course</a:t>
            </a:r>
            <a:endParaRPr lang="en-GB" sz="4800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>
            <a:normAutofit fontScale="90000"/>
          </a:bodyPr>
          <a:lstStyle/>
          <a:p>
            <a:pPr algn="l"/>
            <a:r>
              <a:rPr lang="en-GB" b="1" dirty="0" smtClean="0"/>
              <a:t>Course organisation (5)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85800"/>
            <a:ext cx="9144000" cy="5867400"/>
          </a:xfrm>
        </p:spPr>
        <p:txBody>
          <a:bodyPr>
            <a:normAutofit/>
          </a:bodyPr>
          <a:lstStyle/>
          <a:p>
            <a:r>
              <a:rPr lang="en-GB" dirty="0" smtClean="0"/>
              <a:t>We need 2 class representatives (“reps”)</a:t>
            </a:r>
          </a:p>
          <a:p>
            <a:pPr lvl="1"/>
            <a:r>
              <a:rPr lang="en-GB" dirty="0" smtClean="0"/>
              <a:t>First year Computing Science courses </a:t>
            </a:r>
          </a:p>
          <a:p>
            <a:pPr lvl="1"/>
            <a:r>
              <a:rPr lang="en-GB" dirty="0" smtClean="0"/>
              <a:t>For 1</a:t>
            </a:r>
            <a:r>
              <a:rPr lang="en-GB" baseline="30000" dirty="0" smtClean="0"/>
              <a:t>st</a:t>
            </a:r>
            <a:r>
              <a:rPr lang="en-GB" dirty="0" smtClean="0"/>
              <a:t> and 2</a:t>
            </a:r>
            <a:r>
              <a:rPr lang="en-GB" baseline="30000" dirty="0" smtClean="0"/>
              <a:t>nd</a:t>
            </a:r>
            <a:r>
              <a:rPr lang="en-GB" dirty="0" smtClean="0"/>
              <a:t> half-sessions</a:t>
            </a:r>
          </a:p>
          <a:p>
            <a:pPr lvl="1"/>
            <a:r>
              <a:rPr lang="en-GB" dirty="0" smtClean="0"/>
              <a:t>Good for your CV, learning experience</a:t>
            </a:r>
          </a:p>
          <a:p>
            <a:pPr lvl="1"/>
            <a:r>
              <a:rPr lang="en-GB" dirty="0" smtClean="0"/>
              <a:t>Required to </a:t>
            </a:r>
          </a:p>
          <a:p>
            <a:pPr lvl="2"/>
            <a:r>
              <a:rPr lang="en-GB" dirty="0" smtClean="0"/>
              <a:t>Communicate with classmates (to gather comments)</a:t>
            </a:r>
          </a:p>
          <a:p>
            <a:pPr lvl="2"/>
            <a:r>
              <a:rPr lang="en-GB" dirty="0" smtClean="0"/>
              <a:t>Attend two SSLC meetings (one in each half-session)</a:t>
            </a:r>
          </a:p>
          <a:p>
            <a:pPr lvl="1"/>
            <a:r>
              <a:rPr lang="en-GB" dirty="0" smtClean="0"/>
              <a:t>Represent students taking computing courses</a:t>
            </a:r>
          </a:p>
          <a:p>
            <a:r>
              <a:rPr lang="en-GB" dirty="0" smtClean="0"/>
              <a:t>If you are interested, then visit</a:t>
            </a:r>
          </a:p>
          <a:p>
            <a:pPr lvl="1" algn="ctr">
              <a:buNone/>
            </a:pPr>
            <a:r>
              <a:rPr lang="en-GB" u="sng" dirty="0" smtClean="0">
                <a:hlinkClick r:id="rId2"/>
              </a:rPr>
              <a:t>www.ausa.org.uk/elections</a:t>
            </a:r>
            <a:r>
              <a:rPr lang="en-GB" dirty="0" smtClean="0"/>
              <a:t>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839200" y="6553201"/>
            <a:ext cx="304800" cy="304800"/>
          </a:xfrm>
        </p:spPr>
        <p:txBody>
          <a:bodyPr/>
          <a:lstStyle/>
          <a:p>
            <a:fld id="{B6F15528-21DE-4FAA-801E-634DDDAF4B2B}" type="slidenum">
              <a:rPr lang="en-US" sz="1400" b="1" smtClean="0">
                <a:solidFill>
                  <a:srgbClr val="0070C0"/>
                </a:solidFill>
              </a:rPr>
              <a:pPr/>
              <a:t>10</a:t>
            </a:fld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838200" cy="304800"/>
          </a:xfrm>
        </p:spPr>
        <p:txBody>
          <a:bodyPr/>
          <a:lstStyle/>
          <a:p>
            <a:pPr algn="l"/>
            <a:r>
              <a:rPr lang="en-US" sz="1600" b="1" dirty="0" smtClean="0">
                <a:solidFill>
                  <a:srgbClr val="0070C0"/>
                </a:solidFill>
              </a:rPr>
              <a:t>CS1022</a:t>
            </a:r>
            <a:endParaRPr lang="en-US" sz="1600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81000" y="2362200"/>
            <a:ext cx="8534400" cy="2667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>
            <a:normAutofit fontScale="90000"/>
          </a:bodyPr>
          <a:lstStyle/>
          <a:p>
            <a:r>
              <a:rPr lang="en-GB" b="1" dirty="0" smtClean="0"/>
              <a:t>Motivation for the course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85800"/>
            <a:ext cx="9144000" cy="5867400"/>
          </a:xfrm>
        </p:spPr>
        <p:txBody>
          <a:bodyPr>
            <a:normAutofit/>
          </a:bodyPr>
          <a:lstStyle/>
          <a:p>
            <a:r>
              <a:rPr lang="en-GB" dirty="0" smtClean="0"/>
              <a:t>In the next slides we make a case for the course</a:t>
            </a:r>
          </a:p>
          <a:p>
            <a:pPr lvl="1"/>
            <a:r>
              <a:rPr lang="en-GB" dirty="0" smtClean="0"/>
              <a:t>Why isn’t this course about Java?</a:t>
            </a:r>
          </a:p>
          <a:p>
            <a:pPr lvl="1"/>
            <a:r>
              <a:rPr lang="en-GB" dirty="0" smtClean="0"/>
              <a:t>Why isn’t it about programming apps for smart-phones?</a:t>
            </a:r>
          </a:p>
          <a:p>
            <a:r>
              <a:rPr lang="en-GB" dirty="0" smtClean="0"/>
              <a:t>Design principles for the course</a:t>
            </a:r>
          </a:p>
          <a:p>
            <a:pPr lvl="1"/>
            <a:r>
              <a:rPr lang="en-GB" dirty="0" smtClean="0"/>
              <a:t>Minimal (if you won’t need it, it won’t be here)</a:t>
            </a:r>
          </a:p>
          <a:p>
            <a:pPr lvl="1"/>
            <a:r>
              <a:rPr lang="en-GB" dirty="0" smtClean="0"/>
              <a:t>Long “shelf-life” (stuff that will be around for a while)</a:t>
            </a:r>
          </a:p>
          <a:p>
            <a:pPr lvl="1"/>
            <a:r>
              <a:rPr lang="en-GB" dirty="0" smtClean="0"/>
              <a:t>Simple (if you can read, you can learn this stuff)</a:t>
            </a:r>
          </a:p>
          <a:p>
            <a:pPr lvl="1"/>
            <a:r>
              <a:rPr lang="en-GB" dirty="0" smtClean="0"/>
              <a:t>Fun (it’s possible to learn </a:t>
            </a:r>
            <a:r>
              <a:rPr lang="en-GB" dirty="0" smtClean="0"/>
              <a:t>to</a:t>
            </a:r>
            <a:r>
              <a:rPr lang="en-GB" dirty="0" smtClean="0"/>
              <a:t> </a:t>
            </a:r>
            <a:r>
              <a:rPr lang="en-GB" dirty="0" smtClean="0"/>
              <a:t>enjoy it)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63000" y="6553201"/>
            <a:ext cx="381000" cy="304800"/>
          </a:xfrm>
        </p:spPr>
        <p:txBody>
          <a:bodyPr/>
          <a:lstStyle/>
          <a:p>
            <a:fld id="{B6F15528-21DE-4FAA-801E-634DDDAF4B2B}" type="slidenum">
              <a:rPr lang="en-US" sz="1400" b="1" smtClean="0">
                <a:solidFill>
                  <a:srgbClr val="0070C0"/>
                </a:solidFill>
              </a:rPr>
              <a:pPr/>
              <a:t>11</a:t>
            </a:fld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838200" cy="304800"/>
          </a:xfrm>
        </p:spPr>
        <p:txBody>
          <a:bodyPr/>
          <a:lstStyle/>
          <a:p>
            <a:pPr algn="l"/>
            <a:r>
              <a:rPr lang="en-US" sz="1600" b="1" dirty="0" smtClean="0">
                <a:solidFill>
                  <a:srgbClr val="0070C0"/>
                </a:solidFill>
              </a:rPr>
              <a:t>CS1022</a:t>
            </a:r>
            <a:endParaRPr lang="en-US" sz="1600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>
            <a:normAutofit fontScale="90000"/>
          </a:bodyPr>
          <a:lstStyle/>
          <a:p>
            <a:pPr algn="l"/>
            <a:r>
              <a:rPr lang="en-GB" b="1" dirty="0" smtClean="0"/>
              <a:t>What </a:t>
            </a:r>
            <a:r>
              <a:rPr lang="en-GB" b="1" dirty="0" smtClean="0"/>
              <a:t>you </a:t>
            </a:r>
            <a:r>
              <a:rPr lang="en-GB" b="1" dirty="0" smtClean="0"/>
              <a:t>think you </a:t>
            </a:r>
            <a:r>
              <a:rPr lang="en-GB" b="1" dirty="0" smtClean="0"/>
              <a:t>should </a:t>
            </a:r>
            <a:r>
              <a:rPr lang="en-GB" b="1" dirty="0" smtClean="0"/>
              <a:t>you know about computing? 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30" y="1905000"/>
            <a:ext cx="9051470" cy="4419600"/>
          </a:xfrm>
        </p:spPr>
        <p:txBody>
          <a:bodyPr/>
          <a:lstStyle/>
          <a:p>
            <a:r>
              <a:rPr lang="en-GB" dirty="0" smtClean="0"/>
              <a:t>How to design and run Web sites</a:t>
            </a:r>
          </a:p>
          <a:p>
            <a:r>
              <a:rPr lang="en-GB" dirty="0" smtClean="0"/>
              <a:t>How to program computer games</a:t>
            </a:r>
          </a:p>
          <a:p>
            <a:r>
              <a:rPr lang="en-GB" dirty="0" smtClean="0"/>
              <a:t>How to develop apps for smart phones and tablets </a:t>
            </a:r>
          </a:p>
          <a:p>
            <a:r>
              <a:rPr lang="en-GB" dirty="0" smtClean="0"/>
              <a:t>How to protect computers (security)</a:t>
            </a:r>
          </a:p>
          <a:p>
            <a:r>
              <a:rPr lang="en-GB" dirty="0" smtClean="0"/>
              <a:t>How to select a computer (hardware)</a:t>
            </a:r>
          </a:p>
          <a:p>
            <a:r>
              <a:rPr lang="en-GB" dirty="0" smtClean="0"/>
              <a:t>How to impress your friends with little devices</a:t>
            </a:r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63000" y="6553201"/>
            <a:ext cx="381000" cy="304800"/>
          </a:xfrm>
        </p:spPr>
        <p:txBody>
          <a:bodyPr/>
          <a:lstStyle/>
          <a:p>
            <a:fld id="{B6F15528-21DE-4FAA-801E-634DDDAF4B2B}" type="slidenum">
              <a:rPr lang="en-US" sz="1400" b="1" smtClean="0">
                <a:solidFill>
                  <a:srgbClr val="0070C0"/>
                </a:solidFill>
              </a:rPr>
              <a:pPr/>
              <a:t>12</a:t>
            </a:fld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838200" cy="304800"/>
          </a:xfrm>
        </p:spPr>
        <p:txBody>
          <a:bodyPr/>
          <a:lstStyle/>
          <a:p>
            <a:pPr algn="l"/>
            <a:r>
              <a:rPr lang="en-US" sz="1600" b="1" dirty="0" smtClean="0">
                <a:solidFill>
                  <a:srgbClr val="0070C0"/>
                </a:solidFill>
              </a:rPr>
              <a:t>CS1022</a:t>
            </a:r>
            <a:endParaRPr lang="en-US" sz="1600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38800" y="1785329"/>
            <a:ext cx="3276600" cy="7292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>
            <a:normAutofit fontScale="90000"/>
          </a:bodyPr>
          <a:lstStyle/>
          <a:p>
            <a:r>
              <a:rPr lang="en-GB" b="1" dirty="0" smtClean="0"/>
              <a:t>What professional associations say...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85800"/>
            <a:ext cx="9144000" cy="5867400"/>
          </a:xfrm>
        </p:spPr>
        <p:txBody>
          <a:bodyPr/>
          <a:lstStyle/>
          <a:p>
            <a:pPr>
              <a:buNone/>
            </a:pPr>
            <a:r>
              <a:rPr lang="en-GB" dirty="0" smtClean="0"/>
              <a:t>British Computing Society (</a:t>
            </a:r>
            <a:r>
              <a:rPr lang="en-GB" dirty="0" smtClean="0">
                <a:hlinkClick r:id="rId3"/>
              </a:rPr>
              <a:t>www.bcs.org</a:t>
            </a:r>
            <a:r>
              <a:rPr lang="en-GB" dirty="0" smtClean="0"/>
              <a:t>) </a:t>
            </a:r>
          </a:p>
          <a:p>
            <a:r>
              <a:rPr lang="en-GB" dirty="0" smtClean="0"/>
              <a:t>How to specify, design, construct and evaluate computer </a:t>
            </a:r>
            <a:r>
              <a:rPr lang="en-GB" dirty="0" smtClean="0"/>
              <a:t>systems</a:t>
            </a:r>
            <a:endParaRPr lang="en-GB" dirty="0" smtClean="0"/>
          </a:p>
          <a:p>
            <a:r>
              <a:rPr lang="en-GB" dirty="0" smtClean="0"/>
              <a:t>How to manage projects to develop computer systems, working as part of a team</a:t>
            </a:r>
          </a:p>
          <a:p>
            <a:pPr>
              <a:buNone/>
            </a:pPr>
            <a:endParaRPr lang="en-GB" sz="800" dirty="0" smtClean="0"/>
          </a:p>
          <a:p>
            <a:pPr>
              <a:buNone/>
            </a:pPr>
            <a:endParaRPr lang="en-GB" sz="800" dirty="0" smtClean="0"/>
          </a:p>
          <a:p>
            <a:pPr>
              <a:buNone/>
            </a:pPr>
            <a:endParaRPr lang="en-GB" sz="800" dirty="0" smtClean="0"/>
          </a:p>
          <a:p>
            <a:pPr>
              <a:buNone/>
            </a:pPr>
            <a:r>
              <a:rPr lang="en-GB" dirty="0" smtClean="0"/>
              <a:t>Association for Computing Machinery (</a:t>
            </a:r>
            <a:r>
              <a:rPr lang="en-GB" dirty="0" smtClean="0">
                <a:hlinkClick r:id="rId4"/>
              </a:rPr>
              <a:t>www.acm.org</a:t>
            </a:r>
            <a:r>
              <a:rPr lang="en-GB" dirty="0" smtClean="0"/>
              <a:t>) </a:t>
            </a:r>
          </a:p>
          <a:p>
            <a:r>
              <a:rPr lang="en-GB" dirty="0" smtClean="0"/>
              <a:t>Discrete mathematics</a:t>
            </a:r>
          </a:p>
          <a:p>
            <a:r>
              <a:rPr lang="en-GB" dirty="0" smtClean="0"/>
              <a:t>Programming fundamentals</a:t>
            </a:r>
          </a:p>
          <a:p>
            <a:r>
              <a:rPr lang="en-GB" dirty="0" smtClean="0"/>
              <a:t>Social &amp; professional issues</a:t>
            </a:r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63000" y="6553201"/>
            <a:ext cx="381000" cy="304800"/>
          </a:xfrm>
        </p:spPr>
        <p:txBody>
          <a:bodyPr/>
          <a:lstStyle/>
          <a:p>
            <a:fld id="{B6F15528-21DE-4FAA-801E-634DDDAF4B2B}" type="slidenum">
              <a:rPr lang="en-US" sz="1400" b="1" smtClean="0">
                <a:solidFill>
                  <a:srgbClr val="0070C0"/>
                </a:solidFill>
              </a:rPr>
              <a:pPr/>
              <a:t>13</a:t>
            </a:fld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838200" cy="304800"/>
          </a:xfrm>
        </p:spPr>
        <p:txBody>
          <a:bodyPr/>
          <a:lstStyle/>
          <a:p>
            <a:pPr algn="l"/>
            <a:r>
              <a:rPr lang="en-US" sz="1600" b="1" dirty="0" smtClean="0">
                <a:solidFill>
                  <a:srgbClr val="0070C0"/>
                </a:solidFill>
              </a:rPr>
              <a:t>CS1022</a:t>
            </a:r>
            <a:endParaRPr lang="en-US" sz="1600" b="1" dirty="0">
              <a:solidFill>
                <a:srgbClr val="0070C0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257800" y="4876800"/>
            <a:ext cx="3648075" cy="93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2400" y="5181600"/>
            <a:ext cx="8839200" cy="8382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85800"/>
            <a:ext cx="9144000" cy="5867400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Technologies come and go</a:t>
            </a:r>
          </a:p>
          <a:p>
            <a:pPr lvl="1"/>
            <a:r>
              <a:rPr lang="en-GB" dirty="0" smtClean="0"/>
              <a:t>Who remembers Sony’s MiniDisc?</a:t>
            </a:r>
          </a:p>
          <a:p>
            <a:pPr lvl="1"/>
            <a:r>
              <a:rPr lang="en-GB" dirty="0" smtClean="0"/>
              <a:t>What about videotapes?</a:t>
            </a:r>
          </a:p>
          <a:p>
            <a:r>
              <a:rPr lang="en-GB" dirty="0" smtClean="0"/>
              <a:t>Similarly with computers</a:t>
            </a:r>
          </a:p>
          <a:p>
            <a:pPr lvl="1"/>
            <a:r>
              <a:rPr lang="en-GB" dirty="0" smtClean="0"/>
              <a:t>Hardware and software are changing quickly</a:t>
            </a:r>
          </a:p>
          <a:p>
            <a:pPr lvl="1"/>
            <a:r>
              <a:rPr lang="en-GB" dirty="0" smtClean="0"/>
              <a:t>“Old” programming languages: Cobol, Fortran, Pascal</a:t>
            </a:r>
          </a:p>
          <a:p>
            <a:pPr lvl="1"/>
            <a:r>
              <a:rPr lang="en-GB" dirty="0" smtClean="0"/>
              <a:t>Who would have thought of tablets 5 years ago?</a:t>
            </a:r>
          </a:p>
          <a:p>
            <a:pPr lvl="1"/>
            <a:r>
              <a:rPr lang="en-GB" dirty="0" smtClean="0"/>
              <a:t>Mobile phones and computers are converging</a:t>
            </a:r>
          </a:p>
          <a:p>
            <a:r>
              <a:rPr lang="en-GB" dirty="0" smtClean="0"/>
              <a:t>Million pound question:</a:t>
            </a:r>
          </a:p>
          <a:p>
            <a:pPr algn="ctr">
              <a:buNone/>
            </a:pPr>
            <a:r>
              <a:rPr lang="en-GB" dirty="0" smtClean="0"/>
              <a:t>“what skills do you need in order to survive in such a quick-changing field?” </a:t>
            </a:r>
          </a:p>
          <a:p>
            <a:pPr>
              <a:buNone/>
            </a:pPr>
            <a:endParaRPr lang="en-GB" dirty="0" smtClean="0"/>
          </a:p>
          <a:p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>
            <a:normAutofit fontScale="90000"/>
          </a:bodyPr>
          <a:lstStyle/>
          <a:p>
            <a:r>
              <a:rPr lang="en-GB" b="1" dirty="0" smtClean="0"/>
              <a:t>Trends, fashions, technologies and you</a:t>
            </a:r>
            <a:endParaRPr lang="en-GB" b="1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63000" y="6553201"/>
            <a:ext cx="381000" cy="304800"/>
          </a:xfrm>
        </p:spPr>
        <p:txBody>
          <a:bodyPr/>
          <a:lstStyle/>
          <a:p>
            <a:fld id="{B6F15528-21DE-4FAA-801E-634DDDAF4B2B}" type="slidenum">
              <a:rPr lang="en-US" sz="1400" b="1" smtClean="0">
                <a:solidFill>
                  <a:srgbClr val="0070C0"/>
                </a:solidFill>
              </a:rPr>
              <a:pPr/>
              <a:t>14</a:t>
            </a:fld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838200" cy="304800"/>
          </a:xfrm>
        </p:spPr>
        <p:txBody>
          <a:bodyPr/>
          <a:lstStyle/>
          <a:p>
            <a:pPr algn="l"/>
            <a:r>
              <a:rPr lang="en-US" sz="1600" b="1" dirty="0" smtClean="0">
                <a:solidFill>
                  <a:srgbClr val="0070C0"/>
                </a:solidFill>
              </a:rPr>
              <a:t>CS1022</a:t>
            </a:r>
            <a:endParaRPr lang="en-US" sz="1600" b="1" dirty="0">
              <a:solidFill>
                <a:srgbClr val="0070C0"/>
              </a:solidFill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19800" y="761999"/>
            <a:ext cx="2743200" cy="1986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>
            <a:normAutofit fontScale="90000"/>
          </a:bodyPr>
          <a:lstStyle/>
          <a:p>
            <a:r>
              <a:rPr lang="en-GB" b="1" dirty="0" smtClean="0"/>
              <a:t>The past, the present and the future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85800"/>
            <a:ext cx="9144000" cy="58674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GB" dirty="0" smtClean="0"/>
              <a:t>The past</a:t>
            </a:r>
          </a:p>
          <a:p>
            <a:pPr lvl="1"/>
            <a:r>
              <a:rPr lang="en-GB" dirty="0" smtClean="0"/>
              <a:t>Stand-alone PCs or mainframes</a:t>
            </a:r>
          </a:p>
          <a:p>
            <a:pPr lvl="1"/>
            <a:r>
              <a:rPr lang="en-GB" dirty="0" smtClean="0"/>
              <a:t>Clear separation of devices (phones did not play music)</a:t>
            </a:r>
          </a:p>
          <a:p>
            <a:pPr>
              <a:buNone/>
            </a:pPr>
            <a:r>
              <a:rPr lang="en-GB" dirty="0" smtClean="0"/>
              <a:t>The present</a:t>
            </a:r>
          </a:p>
          <a:p>
            <a:pPr lvl="1"/>
            <a:r>
              <a:rPr lang="en-GB" dirty="0" smtClean="0"/>
              <a:t>Computer networks everywhere</a:t>
            </a:r>
          </a:p>
          <a:p>
            <a:pPr lvl="1"/>
            <a:r>
              <a:rPr lang="en-GB" dirty="0" smtClean="0"/>
              <a:t>Devices are merging (smart-phones are computers)</a:t>
            </a:r>
          </a:p>
          <a:p>
            <a:pPr>
              <a:buNone/>
            </a:pPr>
            <a:r>
              <a:rPr lang="en-GB" dirty="0" smtClean="0"/>
              <a:t>The future</a:t>
            </a:r>
          </a:p>
          <a:p>
            <a:pPr lvl="1"/>
            <a:r>
              <a:rPr lang="en-GB" dirty="0" smtClean="0"/>
              <a:t>Who knows?</a:t>
            </a:r>
          </a:p>
          <a:p>
            <a:pPr lvl="1"/>
            <a:r>
              <a:rPr lang="en-GB" dirty="0" smtClean="0"/>
              <a:t>Communication, entertainment and information provision are shaping technologies</a:t>
            </a:r>
          </a:p>
          <a:p>
            <a:pPr lvl="1"/>
            <a:r>
              <a:rPr lang="en-GB" dirty="0" smtClean="0"/>
              <a:t>... and technologies change the way we communicate, are entertained and access information</a:t>
            </a:r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63000" y="6553201"/>
            <a:ext cx="381000" cy="304800"/>
          </a:xfrm>
        </p:spPr>
        <p:txBody>
          <a:bodyPr/>
          <a:lstStyle/>
          <a:p>
            <a:fld id="{B6F15528-21DE-4FAA-801E-634DDDAF4B2B}" type="slidenum">
              <a:rPr lang="en-US" sz="1400" b="1" smtClean="0">
                <a:solidFill>
                  <a:srgbClr val="0070C0"/>
                </a:solidFill>
              </a:rPr>
              <a:pPr/>
              <a:t>15</a:t>
            </a:fld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838200" cy="304800"/>
          </a:xfrm>
        </p:spPr>
        <p:txBody>
          <a:bodyPr/>
          <a:lstStyle/>
          <a:p>
            <a:pPr algn="l"/>
            <a:r>
              <a:rPr lang="en-US" sz="1600" b="1" dirty="0" smtClean="0">
                <a:solidFill>
                  <a:srgbClr val="0070C0"/>
                </a:solidFill>
              </a:rPr>
              <a:t>CS1022</a:t>
            </a:r>
            <a:endParaRPr lang="en-US" sz="1600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>
            <a:noAutofit/>
          </a:bodyPr>
          <a:lstStyle/>
          <a:p>
            <a:r>
              <a:rPr lang="en-GB" b="1" dirty="0" smtClean="0"/>
              <a:t>“Future-proofing” your education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85800"/>
            <a:ext cx="9144000" cy="5867400"/>
          </a:xfrm>
        </p:spPr>
        <p:txBody>
          <a:bodyPr>
            <a:normAutofit fontScale="92500" lnSpcReduction="10000"/>
          </a:bodyPr>
          <a:lstStyle/>
          <a:p>
            <a:r>
              <a:rPr lang="en-GB" dirty="0" smtClean="0"/>
              <a:t>“Soft” skills for life (a very short list)</a:t>
            </a:r>
          </a:p>
          <a:p>
            <a:pPr lvl="1"/>
            <a:r>
              <a:rPr lang="en-GB" dirty="0" smtClean="0"/>
              <a:t>Learn to learn – know what you don’t know (and do something about it)</a:t>
            </a:r>
          </a:p>
          <a:p>
            <a:pPr lvl="1"/>
            <a:r>
              <a:rPr lang="en-GB" dirty="0" smtClean="0"/>
              <a:t>Teamwork – group dynamics, relating to people, dealing with conflicts</a:t>
            </a:r>
          </a:p>
          <a:p>
            <a:pPr lvl="1">
              <a:buClr>
                <a:schemeClr val="tx1"/>
              </a:buClr>
            </a:pPr>
            <a:r>
              <a:rPr lang="en-GB" b="1" dirty="0" smtClean="0">
                <a:solidFill>
                  <a:srgbClr val="0070C0"/>
                </a:solidFill>
              </a:rPr>
              <a:t>Communication</a:t>
            </a:r>
            <a:r>
              <a:rPr lang="en-GB" dirty="0" smtClean="0"/>
              <a:t> skills – written/spoken communication, culture awareness, foreign languages</a:t>
            </a:r>
          </a:p>
          <a:p>
            <a:r>
              <a:rPr lang="en-GB" dirty="0" smtClean="0"/>
              <a:t>Communication skills cannot be emphasised enough</a:t>
            </a:r>
          </a:p>
          <a:p>
            <a:pPr lvl="1"/>
            <a:r>
              <a:rPr lang="en-GB" dirty="0" smtClean="0"/>
              <a:t>How can you explain 1,500 lines of code to your boss?!</a:t>
            </a:r>
          </a:p>
          <a:p>
            <a:r>
              <a:rPr lang="en-GB" dirty="0" smtClean="0"/>
              <a:t>How to express computational processes in a </a:t>
            </a:r>
            <a:r>
              <a:rPr lang="en-GB" b="1" dirty="0" smtClean="0">
                <a:solidFill>
                  <a:srgbClr val="0070C0"/>
                </a:solidFill>
              </a:rPr>
              <a:t>precise</a:t>
            </a:r>
            <a:r>
              <a:rPr lang="en-GB" dirty="0" smtClean="0"/>
              <a:t> and </a:t>
            </a:r>
            <a:r>
              <a:rPr lang="en-GB" b="1" dirty="0" smtClean="0">
                <a:solidFill>
                  <a:srgbClr val="0070C0"/>
                </a:solidFill>
              </a:rPr>
              <a:t>compact</a:t>
            </a:r>
            <a:r>
              <a:rPr lang="en-GB" dirty="0" smtClean="0"/>
              <a:t> way, without resorting to showing code?</a:t>
            </a:r>
          </a:p>
          <a:p>
            <a:pPr lvl="1"/>
            <a:r>
              <a:rPr lang="en-GB" dirty="0" smtClean="0"/>
              <a:t>Answer: with mathematics</a:t>
            </a:r>
            <a:r>
              <a:rPr lang="en-GB" dirty="0" smtClean="0"/>
              <a:t>!</a:t>
            </a:r>
            <a:endParaRPr lang="en-GB" dirty="0" smtClean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63000" y="6553201"/>
            <a:ext cx="381000" cy="304800"/>
          </a:xfrm>
        </p:spPr>
        <p:txBody>
          <a:bodyPr/>
          <a:lstStyle/>
          <a:p>
            <a:fld id="{B6F15528-21DE-4FAA-801E-634DDDAF4B2B}" type="slidenum">
              <a:rPr lang="en-US" sz="1400" b="1" smtClean="0">
                <a:solidFill>
                  <a:srgbClr val="0070C0"/>
                </a:solidFill>
              </a:rPr>
              <a:pPr/>
              <a:t>16</a:t>
            </a:fld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838200" cy="304800"/>
          </a:xfrm>
        </p:spPr>
        <p:txBody>
          <a:bodyPr/>
          <a:lstStyle/>
          <a:p>
            <a:pPr algn="l"/>
            <a:r>
              <a:rPr lang="en-US" sz="1600" b="1" dirty="0" smtClean="0">
                <a:solidFill>
                  <a:srgbClr val="0070C0"/>
                </a:solidFill>
              </a:rPr>
              <a:t>CS1022</a:t>
            </a:r>
            <a:endParaRPr lang="en-US" sz="1600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81000" y="5105400"/>
            <a:ext cx="8534400" cy="13716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85800"/>
            <a:ext cx="9144000" cy="5867400"/>
          </a:xfrm>
        </p:spPr>
        <p:txBody>
          <a:bodyPr>
            <a:normAutofit/>
          </a:bodyPr>
          <a:lstStyle/>
          <a:p>
            <a:r>
              <a:rPr lang="en-GB" dirty="0" smtClean="0"/>
              <a:t>Discrete maths and logic: core of computer science</a:t>
            </a:r>
          </a:p>
          <a:p>
            <a:r>
              <a:rPr lang="en-GB" dirty="0" smtClean="0"/>
              <a:t>Discrete = “made of distinct parts”</a:t>
            </a:r>
          </a:p>
          <a:p>
            <a:pPr lvl="1"/>
            <a:r>
              <a:rPr lang="en-GB" dirty="0" smtClean="0"/>
              <a:t>Collections of objects called sets</a:t>
            </a:r>
          </a:p>
          <a:p>
            <a:pPr lvl="1"/>
            <a:r>
              <a:rPr lang="en-GB" dirty="0" smtClean="0"/>
              <a:t>Structures and relations defined over sets</a:t>
            </a:r>
          </a:p>
          <a:p>
            <a:pPr lvl="1"/>
            <a:r>
              <a:rPr lang="en-GB" dirty="0" smtClean="0"/>
              <a:t>Collections are finite or countable</a:t>
            </a:r>
          </a:p>
          <a:p>
            <a:r>
              <a:rPr lang="en-GB" dirty="0" smtClean="0"/>
              <a:t>Digital devices (PCs, laptops, tablets, </a:t>
            </a:r>
            <a:r>
              <a:rPr lang="en-GB" dirty="0" err="1" smtClean="0"/>
              <a:t>smartphones</a:t>
            </a:r>
            <a:r>
              <a:rPr lang="en-GB" dirty="0" smtClean="0"/>
              <a:t>)</a:t>
            </a:r>
          </a:p>
          <a:p>
            <a:pPr lvl="1"/>
            <a:r>
              <a:rPr lang="en-GB" dirty="0" smtClean="0"/>
              <a:t>Essentially </a:t>
            </a:r>
            <a:r>
              <a:rPr lang="en-GB" b="1" dirty="0" smtClean="0">
                <a:solidFill>
                  <a:srgbClr val="0070C0"/>
                </a:solidFill>
              </a:rPr>
              <a:t>finite</a:t>
            </a:r>
            <a:r>
              <a:rPr lang="en-GB" dirty="0" smtClean="0"/>
              <a:t> discrete mathematical systems</a:t>
            </a:r>
          </a:p>
          <a:p>
            <a:pPr lvl="1"/>
            <a:r>
              <a:rPr lang="en-GB" dirty="0" smtClean="0"/>
              <a:t>We must see beyond fancy graphics, sound effects, etc.</a:t>
            </a:r>
          </a:p>
          <a:p>
            <a:r>
              <a:rPr lang="en-GB" dirty="0" smtClean="0"/>
              <a:t>Aim: </a:t>
            </a:r>
          </a:p>
          <a:p>
            <a:pPr lvl="1"/>
            <a:r>
              <a:rPr lang="en-GB" dirty="0" smtClean="0"/>
              <a:t>Study discrete maths and logics to acquire </a:t>
            </a:r>
            <a:r>
              <a:rPr lang="en-GB" b="1" dirty="0" smtClean="0">
                <a:solidFill>
                  <a:srgbClr val="0070C0"/>
                </a:solidFill>
              </a:rPr>
              <a:t>skills</a:t>
            </a:r>
            <a:r>
              <a:rPr lang="en-GB" dirty="0" smtClean="0"/>
              <a:t>, </a:t>
            </a:r>
            <a:r>
              <a:rPr lang="en-GB" b="1" dirty="0" smtClean="0">
                <a:solidFill>
                  <a:srgbClr val="0070C0"/>
                </a:solidFill>
              </a:rPr>
              <a:t>tools</a:t>
            </a:r>
            <a:r>
              <a:rPr lang="en-GB" dirty="0" smtClean="0"/>
              <a:t>, and </a:t>
            </a:r>
            <a:r>
              <a:rPr lang="en-GB" b="1" dirty="0" smtClean="0">
                <a:solidFill>
                  <a:srgbClr val="0070C0"/>
                </a:solidFill>
              </a:rPr>
              <a:t>techniques</a:t>
            </a:r>
            <a:r>
              <a:rPr lang="en-GB" dirty="0" smtClean="0"/>
              <a:t> to model and understand computers</a:t>
            </a:r>
          </a:p>
          <a:p>
            <a:pPr lvl="1"/>
            <a:endParaRPr lang="en-GB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>
            <a:noAutofit/>
          </a:bodyPr>
          <a:lstStyle/>
          <a:p>
            <a:r>
              <a:rPr lang="en-GB" b="1" dirty="0" smtClean="0"/>
              <a:t>Discrete mathematics &amp; logics</a:t>
            </a:r>
            <a:endParaRPr lang="en-GB" b="1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63000" y="6553201"/>
            <a:ext cx="381000" cy="304800"/>
          </a:xfrm>
        </p:spPr>
        <p:txBody>
          <a:bodyPr/>
          <a:lstStyle/>
          <a:p>
            <a:fld id="{B6F15528-21DE-4FAA-801E-634DDDAF4B2B}" type="slidenum">
              <a:rPr lang="en-US" sz="1400" b="1" smtClean="0">
                <a:solidFill>
                  <a:srgbClr val="0070C0"/>
                </a:solidFill>
              </a:rPr>
              <a:pPr/>
              <a:t>17</a:t>
            </a:fld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838200" cy="304800"/>
          </a:xfrm>
        </p:spPr>
        <p:txBody>
          <a:bodyPr/>
          <a:lstStyle/>
          <a:p>
            <a:pPr algn="l"/>
            <a:r>
              <a:rPr lang="en-US" sz="1600" b="1" dirty="0" smtClean="0">
                <a:solidFill>
                  <a:srgbClr val="0070C0"/>
                </a:solidFill>
              </a:rPr>
              <a:t>CS1022</a:t>
            </a:r>
            <a:endParaRPr lang="en-US" sz="1600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>
            <a:noAutofit/>
          </a:bodyPr>
          <a:lstStyle/>
          <a:p>
            <a:r>
              <a:rPr lang="en-GB" b="1" dirty="0" smtClean="0"/>
              <a:t>Mathematical modelling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85800"/>
            <a:ext cx="9144000" cy="5867400"/>
          </a:xfrm>
        </p:spPr>
        <p:txBody>
          <a:bodyPr>
            <a:normAutofit/>
          </a:bodyPr>
          <a:lstStyle/>
          <a:p>
            <a:r>
              <a:rPr lang="en-GB" dirty="0" smtClean="0"/>
              <a:t>Skill needed for </a:t>
            </a:r>
            <a:r>
              <a:rPr lang="en-GB" b="1" dirty="0" smtClean="0">
                <a:solidFill>
                  <a:srgbClr val="0070C0"/>
                </a:solidFill>
              </a:rPr>
              <a:t>problem solving</a:t>
            </a:r>
          </a:p>
          <a:p>
            <a:pPr lvl="1"/>
            <a:r>
              <a:rPr lang="en-GB" dirty="0" smtClean="0"/>
              <a:t>When proposing computer-based solutions to problems </a:t>
            </a:r>
          </a:p>
          <a:p>
            <a:pPr lvl="1"/>
            <a:r>
              <a:rPr lang="en-GB" dirty="0" smtClean="0"/>
              <a:t>We first need to understand the problem well!</a:t>
            </a:r>
          </a:p>
          <a:p>
            <a:r>
              <a:rPr lang="en-GB" dirty="0" smtClean="0"/>
              <a:t>Mathematical modelling:</a:t>
            </a:r>
          </a:p>
          <a:p>
            <a:pPr lvl="1"/>
            <a:r>
              <a:rPr lang="en-GB" dirty="0" smtClean="0"/>
              <a:t>Helps us </a:t>
            </a:r>
            <a:r>
              <a:rPr lang="en-GB" dirty="0" smtClean="0"/>
              <a:t>to focus </a:t>
            </a:r>
            <a:r>
              <a:rPr lang="en-GB" dirty="0" smtClean="0"/>
              <a:t>on important aspects of problem</a:t>
            </a:r>
          </a:p>
          <a:p>
            <a:pPr lvl="1"/>
            <a:r>
              <a:rPr lang="en-GB" dirty="0" smtClean="0"/>
              <a:t>Clarifies parts of problem and how they relate</a:t>
            </a:r>
          </a:p>
          <a:p>
            <a:pPr lvl="1"/>
            <a:r>
              <a:rPr lang="en-GB" dirty="0" smtClean="0"/>
              <a:t>Provides building blocks to propose </a:t>
            </a:r>
            <a:r>
              <a:rPr lang="en-GB" dirty="0" smtClean="0"/>
              <a:t>a solution</a:t>
            </a:r>
          </a:p>
          <a:p>
            <a:pPr lvl="1"/>
            <a:r>
              <a:rPr lang="en-GB" dirty="0" smtClean="0"/>
              <a:t>Is a basic skill in analysis</a:t>
            </a:r>
            <a:endParaRPr lang="en-GB" dirty="0" smtClean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63000" y="6553201"/>
            <a:ext cx="381000" cy="304800"/>
          </a:xfrm>
        </p:spPr>
        <p:txBody>
          <a:bodyPr/>
          <a:lstStyle/>
          <a:p>
            <a:fld id="{B6F15528-21DE-4FAA-801E-634DDDAF4B2B}" type="slidenum">
              <a:rPr lang="en-US" sz="1400" b="1" smtClean="0">
                <a:solidFill>
                  <a:srgbClr val="0070C0"/>
                </a:solidFill>
              </a:rPr>
              <a:pPr/>
              <a:t>18</a:t>
            </a:fld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838200" cy="304800"/>
          </a:xfrm>
        </p:spPr>
        <p:txBody>
          <a:bodyPr/>
          <a:lstStyle/>
          <a:p>
            <a:pPr algn="l"/>
            <a:r>
              <a:rPr lang="en-US" sz="1600" b="1" dirty="0" smtClean="0">
                <a:solidFill>
                  <a:srgbClr val="0070C0"/>
                </a:solidFill>
              </a:rPr>
              <a:t>CS1022</a:t>
            </a:r>
            <a:endParaRPr lang="en-US" sz="1600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>
            <a:noAutofit/>
          </a:bodyPr>
          <a:lstStyle/>
          <a:p>
            <a:r>
              <a:rPr lang="en-GB" b="1" dirty="0" smtClean="0"/>
              <a:t>Mathematical modelling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85800"/>
            <a:ext cx="9144000" cy="5867400"/>
          </a:xfrm>
        </p:spPr>
        <p:txBody>
          <a:bodyPr>
            <a:normAutofit/>
          </a:bodyPr>
          <a:lstStyle/>
          <a:p>
            <a:r>
              <a:rPr lang="en-GB" dirty="0" smtClean="0"/>
              <a:t>Given the distance between 6 Scottish towns</a:t>
            </a:r>
          </a:p>
          <a:p>
            <a:endParaRPr lang="en-GB" sz="2800" dirty="0" smtClean="0"/>
          </a:p>
          <a:p>
            <a:endParaRPr lang="en-GB" sz="2800" dirty="0" smtClean="0"/>
          </a:p>
          <a:p>
            <a:endParaRPr lang="en-GB" sz="2800" dirty="0" smtClean="0"/>
          </a:p>
          <a:p>
            <a:endParaRPr lang="en-GB" sz="2800" dirty="0" smtClean="0"/>
          </a:p>
          <a:p>
            <a:endParaRPr lang="en-GB" sz="2800" dirty="0" smtClean="0"/>
          </a:p>
          <a:p>
            <a:r>
              <a:rPr lang="en-GB" dirty="0" smtClean="0"/>
              <a:t>Problem:</a:t>
            </a:r>
          </a:p>
          <a:p>
            <a:pPr lvl="1"/>
            <a:r>
              <a:rPr lang="en-GB" dirty="0" smtClean="0"/>
              <a:t>Find road network of minimal total length connecting all six </a:t>
            </a:r>
            <a:r>
              <a:rPr lang="en-GB" dirty="0" smtClean="0"/>
              <a:t>towns</a:t>
            </a:r>
          </a:p>
          <a:p>
            <a:pPr lvl="1"/>
            <a:r>
              <a:rPr lang="en-GB" dirty="0" smtClean="0"/>
              <a:t>What is the problem and what it is not? A single 'path' through all six towns? A network connecting all six towns?</a:t>
            </a:r>
            <a:endParaRPr lang="en-GB" dirty="0" smtClean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63000" y="6553201"/>
            <a:ext cx="381000" cy="304800"/>
          </a:xfrm>
        </p:spPr>
        <p:txBody>
          <a:bodyPr/>
          <a:lstStyle/>
          <a:p>
            <a:fld id="{B6F15528-21DE-4FAA-801E-634DDDAF4B2B}" type="slidenum">
              <a:rPr lang="en-US" sz="1400" b="1" smtClean="0">
                <a:solidFill>
                  <a:srgbClr val="0070C0"/>
                </a:solidFill>
              </a:rPr>
              <a:pPr/>
              <a:t>19</a:t>
            </a:fld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838200" cy="304800"/>
          </a:xfrm>
        </p:spPr>
        <p:txBody>
          <a:bodyPr/>
          <a:lstStyle/>
          <a:p>
            <a:pPr algn="l"/>
            <a:r>
              <a:rPr lang="en-US" sz="1600" b="1" dirty="0" smtClean="0">
                <a:solidFill>
                  <a:srgbClr val="0070C0"/>
                </a:solidFill>
              </a:rPr>
              <a:t>CS1022</a:t>
            </a:r>
            <a:endParaRPr lang="en-US" sz="1600" b="1" dirty="0">
              <a:solidFill>
                <a:srgbClr val="0070C0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3810393"/>
              </p:ext>
            </p:extLst>
          </p:nvPr>
        </p:nvGraphicFramePr>
        <p:xfrm>
          <a:off x="762000" y="1290320"/>
          <a:ext cx="7238999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1066800"/>
                <a:gridCol w="1066800"/>
                <a:gridCol w="1143000"/>
                <a:gridCol w="914400"/>
                <a:gridCol w="990600"/>
                <a:gridCol w="685799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GB" sz="16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 smtClean="0">
                          <a:solidFill>
                            <a:srgbClr val="002060"/>
                          </a:solidFill>
                        </a:rPr>
                        <a:t>Aberdeen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 smtClean="0">
                          <a:solidFill>
                            <a:srgbClr val="002060"/>
                          </a:solidFill>
                        </a:rPr>
                        <a:t>Edinburgh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1" dirty="0" smtClean="0">
                          <a:solidFill>
                            <a:srgbClr val="002060"/>
                          </a:solidFill>
                        </a:rPr>
                        <a:t>Ft. William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 smtClean="0">
                          <a:solidFill>
                            <a:srgbClr val="002060"/>
                          </a:solidFill>
                        </a:rPr>
                        <a:t>Glasgow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 smtClean="0">
                          <a:solidFill>
                            <a:srgbClr val="002060"/>
                          </a:solidFill>
                        </a:rPr>
                        <a:t>Inverness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 smtClean="0">
                          <a:solidFill>
                            <a:srgbClr val="002060"/>
                          </a:solidFill>
                        </a:rPr>
                        <a:t>Perth</a:t>
                      </a:r>
                      <a:endParaRPr lang="en-GB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GB" sz="1600" b="1" dirty="0" smtClean="0">
                          <a:solidFill>
                            <a:srgbClr val="002060"/>
                          </a:solidFill>
                        </a:rPr>
                        <a:t>Aberdeen</a:t>
                      </a:r>
                      <a:endParaRPr lang="en-GB" sz="16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 smtClean="0">
                          <a:latin typeface="Arial"/>
                          <a:cs typeface="Arial"/>
                        </a:rPr>
                        <a:t>—</a:t>
                      </a:r>
                      <a:endParaRPr lang="en-GB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 smtClean="0"/>
                        <a:t>120</a:t>
                      </a:r>
                      <a:endParaRPr lang="en-GB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 smtClean="0"/>
                        <a:t>147</a:t>
                      </a:r>
                      <a:endParaRPr lang="en-GB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 smtClean="0"/>
                        <a:t>142</a:t>
                      </a:r>
                      <a:endParaRPr lang="en-GB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 smtClean="0"/>
                        <a:t>107</a:t>
                      </a:r>
                      <a:endParaRPr lang="en-GB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 smtClean="0"/>
                        <a:t>81</a:t>
                      </a:r>
                      <a:endParaRPr lang="en-GB" sz="16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GB" sz="1600" b="1" dirty="0" smtClean="0">
                          <a:solidFill>
                            <a:srgbClr val="002060"/>
                          </a:solidFill>
                        </a:rPr>
                        <a:t>Edinburgh</a:t>
                      </a:r>
                      <a:endParaRPr lang="en-GB" sz="16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 smtClean="0"/>
                        <a:t>120</a:t>
                      </a:r>
                      <a:endParaRPr lang="en-GB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 smtClean="0">
                          <a:latin typeface="Arial"/>
                          <a:cs typeface="Arial"/>
                        </a:rPr>
                        <a:t>—</a:t>
                      </a:r>
                      <a:endParaRPr lang="en-GB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 smtClean="0"/>
                        <a:t>132</a:t>
                      </a:r>
                      <a:endParaRPr lang="en-GB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 smtClean="0"/>
                        <a:t>42</a:t>
                      </a:r>
                      <a:endParaRPr lang="en-GB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 smtClean="0"/>
                        <a:t>157</a:t>
                      </a:r>
                      <a:endParaRPr lang="en-GB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 smtClean="0"/>
                        <a:t>45</a:t>
                      </a:r>
                      <a:endParaRPr lang="en-GB" sz="16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GB" sz="1600" b="1" dirty="0" smtClean="0">
                          <a:solidFill>
                            <a:srgbClr val="002060"/>
                          </a:solidFill>
                        </a:rPr>
                        <a:t>Ft. William</a:t>
                      </a:r>
                      <a:endParaRPr lang="en-GB" sz="16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 smtClean="0"/>
                        <a:t>147</a:t>
                      </a:r>
                      <a:endParaRPr lang="en-GB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 smtClean="0"/>
                        <a:t>132</a:t>
                      </a:r>
                      <a:endParaRPr lang="en-GB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 smtClean="0">
                          <a:latin typeface="Arial"/>
                          <a:cs typeface="Arial"/>
                        </a:rPr>
                        <a:t>—</a:t>
                      </a:r>
                      <a:endParaRPr lang="en-GB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 smtClean="0"/>
                        <a:t>108</a:t>
                      </a:r>
                      <a:endParaRPr lang="en-GB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 smtClean="0"/>
                        <a:t>66</a:t>
                      </a:r>
                      <a:endParaRPr lang="en-GB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 smtClean="0"/>
                        <a:t>105</a:t>
                      </a:r>
                      <a:endParaRPr lang="en-GB" sz="16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GB" sz="1600" b="1" dirty="0" smtClean="0">
                          <a:solidFill>
                            <a:srgbClr val="002060"/>
                          </a:solidFill>
                        </a:rPr>
                        <a:t>Glasgow</a:t>
                      </a:r>
                      <a:endParaRPr lang="en-GB" sz="16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 smtClean="0"/>
                        <a:t>142</a:t>
                      </a:r>
                      <a:endParaRPr lang="en-GB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 smtClean="0"/>
                        <a:t>42</a:t>
                      </a:r>
                      <a:endParaRPr lang="en-GB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 smtClean="0"/>
                        <a:t>108</a:t>
                      </a:r>
                      <a:endParaRPr lang="en-GB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 smtClean="0">
                          <a:latin typeface="Arial"/>
                          <a:cs typeface="Arial"/>
                        </a:rPr>
                        <a:t>—</a:t>
                      </a:r>
                      <a:endParaRPr lang="en-GB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 smtClean="0"/>
                        <a:t>168</a:t>
                      </a:r>
                      <a:endParaRPr lang="en-GB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 smtClean="0"/>
                        <a:t>61</a:t>
                      </a:r>
                      <a:endParaRPr lang="en-GB" sz="16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GB" sz="1600" b="1" dirty="0" smtClean="0">
                          <a:solidFill>
                            <a:srgbClr val="002060"/>
                          </a:solidFill>
                        </a:rPr>
                        <a:t>Inverness</a:t>
                      </a:r>
                      <a:endParaRPr lang="en-GB" sz="16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 smtClean="0"/>
                        <a:t>107</a:t>
                      </a:r>
                      <a:endParaRPr lang="en-GB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 smtClean="0"/>
                        <a:t>157</a:t>
                      </a:r>
                      <a:endParaRPr lang="en-GB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 smtClean="0"/>
                        <a:t>66</a:t>
                      </a:r>
                      <a:endParaRPr lang="en-GB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 smtClean="0"/>
                        <a:t>168</a:t>
                      </a:r>
                      <a:endParaRPr lang="en-GB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 smtClean="0">
                          <a:latin typeface="Arial"/>
                          <a:cs typeface="Arial"/>
                        </a:rPr>
                        <a:t>—</a:t>
                      </a:r>
                      <a:endParaRPr lang="en-GB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 smtClean="0"/>
                        <a:t>112</a:t>
                      </a:r>
                      <a:endParaRPr lang="en-GB" sz="16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GB" sz="1600" b="1" dirty="0" smtClean="0">
                          <a:solidFill>
                            <a:srgbClr val="002060"/>
                          </a:solidFill>
                        </a:rPr>
                        <a:t>Perth</a:t>
                      </a:r>
                      <a:endParaRPr lang="en-GB" sz="16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 smtClean="0"/>
                        <a:t>81</a:t>
                      </a:r>
                      <a:endParaRPr lang="en-GB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 smtClean="0"/>
                        <a:t>45</a:t>
                      </a:r>
                      <a:endParaRPr lang="en-GB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 smtClean="0"/>
                        <a:t>105</a:t>
                      </a:r>
                      <a:endParaRPr lang="en-GB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 smtClean="0"/>
                        <a:t>61</a:t>
                      </a:r>
                      <a:endParaRPr lang="en-GB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 smtClean="0"/>
                        <a:t>112</a:t>
                      </a:r>
                      <a:endParaRPr lang="en-GB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 smtClean="0">
                          <a:latin typeface="Arial"/>
                          <a:cs typeface="Arial"/>
                        </a:rPr>
                        <a:t>—</a:t>
                      </a:r>
                      <a:endParaRPr lang="en-GB" sz="1600" b="1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81000" y="3581400"/>
            <a:ext cx="8534400" cy="2057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0" y="838200"/>
            <a:ext cx="9144000" cy="5867400"/>
          </a:xfrm>
        </p:spPr>
        <p:txBody>
          <a:bodyPr/>
          <a:lstStyle/>
          <a:p>
            <a:r>
              <a:rPr lang="en-GB" dirty="0" smtClean="0"/>
              <a:t>A blend of computing and </a:t>
            </a:r>
            <a:r>
              <a:rPr lang="en-GB" dirty="0" smtClean="0"/>
              <a:t>mathematics, the mathematics of computing....</a:t>
            </a:r>
            <a:endParaRPr lang="en-GB" dirty="0" smtClean="0"/>
          </a:p>
          <a:p>
            <a:r>
              <a:rPr lang="en-GB" dirty="0" smtClean="0"/>
              <a:t>Moved </a:t>
            </a:r>
            <a:r>
              <a:rPr lang="en-GB" dirty="0" smtClean="0"/>
              <a:t>away from </a:t>
            </a:r>
            <a:r>
              <a:rPr lang="en-GB" dirty="0" smtClean="0"/>
              <a:t>focus on specific </a:t>
            </a:r>
            <a:r>
              <a:rPr lang="en-GB" dirty="0" smtClean="0"/>
              <a:t>technologies</a:t>
            </a:r>
          </a:p>
          <a:p>
            <a:pPr lvl="1"/>
            <a:r>
              <a:rPr lang="en-GB" dirty="0" smtClean="0"/>
              <a:t>Used to be a course on Java programming</a:t>
            </a:r>
          </a:p>
          <a:p>
            <a:r>
              <a:rPr lang="en-GB" dirty="0" smtClean="0"/>
              <a:t>Selling </a:t>
            </a:r>
            <a:r>
              <a:rPr lang="en-GB" dirty="0" smtClean="0"/>
              <a:t>point of maths: </a:t>
            </a:r>
            <a:r>
              <a:rPr lang="en-GB" b="1" dirty="0" smtClean="0">
                <a:solidFill>
                  <a:srgbClr val="0070C0"/>
                </a:solidFill>
              </a:rPr>
              <a:t>essential</a:t>
            </a:r>
            <a:r>
              <a:rPr lang="en-GB" dirty="0" smtClean="0"/>
              <a:t> knowledge </a:t>
            </a:r>
          </a:p>
          <a:p>
            <a:pPr lvl="1"/>
            <a:r>
              <a:rPr lang="en-GB" dirty="0" smtClean="0"/>
              <a:t>It will outlive technologies and trends</a:t>
            </a:r>
          </a:p>
          <a:p>
            <a:pPr lvl="1"/>
            <a:r>
              <a:rPr lang="en-GB" dirty="0" smtClean="0"/>
              <a:t>It will help you learn specific technologies </a:t>
            </a:r>
            <a:r>
              <a:rPr lang="en-GB" dirty="0" smtClean="0"/>
              <a:t>faster</a:t>
            </a:r>
          </a:p>
          <a:p>
            <a:pPr lvl="1"/>
            <a:r>
              <a:rPr lang="en-GB" dirty="0" smtClean="0"/>
              <a:t>It is the foundation of software engineering.  Safety critical systems, quality control</a:t>
            </a:r>
            <a:endParaRPr lang="en-GB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>
            <a:normAutofit fontScale="90000"/>
          </a:bodyPr>
          <a:lstStyle/>
          <a:p>
            <a:pPr algn="l"/>
            <a:r>
              <a:rPr lang="en-GB" b="1" dirty="0" smtClean="0"/>
              <a:t>A </a:t>
            </a:r>
            <a:r>
              <a:rPr lang="en-GB" b="1" dirty="0" smtClean="0"/>
              <a:t>word </a:t>
            </a:r>
            <a:r>
              <a:rPr lang="en-GB" b="1" dirty="0" smtClean="0"/>
              <a:t>of caution...</a:t>
            </a:r>
            <a:endParaRPr lang="en-GB" b="1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839200" y="6553201"/>
            <a:ext cx="304800" cy="304800"/>
          </a:xfrm>
        </p:spPr>
        <p:txBody>
          <a:bodyPr/>
          <a:lstStyle/>
          <a:p>
            <a:fld id="{B6F15528-21DE-4FAA-801E-634DDDAF4B2B}" type="slidenum">
              <a:rPr lang="en-US" sz="1400" b="1" smtClean="0">
                <a:solidFill>
                  <a:srgbClr val="0070C0"/>
                </a:solidFill>
              </a:rPr>
              <a:pPr/>
              <a:t>2</a:t>
            </a:fld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838200" cy="304800"/>
          </a:xfrm>
        </p:spPr>
        <p:txBody>
          <a:bodyPr/>
          <a:lstStyle/>
          <a:p>
            <a:pPr algn="l"/>
            <a:r>
              <a:rPr lang="en-US" sz="1600" b="1" dirty="0" smtClean="0">
                <a:solidFill>
                  <a:srgbClr val="0070C0"/>
                </a:solidFill>
              </a:rPr>
              <a:t>CS1022</a:t>
            </a:r>
            <a:endParaRPr lang="en-US" sz="1600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>
            <a:noAutofit/>
          </a:bodyPr>
          <a:lstStyle/>
          <a:p>
            <a:r>
              <a:rPr lang="en-GB" b="1" dirty="0" smtClean="0"/>
              <a:t>Mathematical modelling (3)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85800"/>
            <a:ext cx="9144000" cy="5867400"/>
          </a:xfrm>
        </p:spPr>
        <p:txBody>
          <a:bodyPr>
            <a:normAutofit/>
          </a:bodyPr>
          <a:lstStyle/>
          <a:p>
            <a:r>
              <a:rPr lang="en-GB" dirty="0" smtClean="0"/>
              <a:t>Model problem as a </a:t>
            </a:r>
            <a:r>
              <a:rPr lang="en-GB" b="1" dirty="0" smtClean="0">
                <a:solidFill>
                  <a:srgbClr val="0070C0"/>
                </a:solidFill>
              </a:rPr>
              <a:t>graph</a:t>
            </a:r>
            <a:r>
              <a:rPr lang="en-GB" dirty="0" smtClean="0"/>
              <a:t>:</a:t>
            </a:r>
          </a:p>
          <a:p>
            <a:pPr lvl="1"/>
            <a:endParaRPr lang="en-GB" dirty="0" smtClean="0"/>
          </a:p>
          <a:p>
            <a:pPr lvl="1"/>
            <a:endParaRPr lang="en-GB" dirty="0" smtClean="0"/>
          </a:p>
          <a:p>
            <a:pPr lvl="1"/>
            <a:endParaRPr lang="en-GB" dirty="0" smtClean="0"/>
          </a:p>
          <a:p>
            <a:pPr lvl="1"/>
            <a:endParaRPr lang="en-GB" dirty="0" smtClean="0"/>
          </a:p>
          <a:p>
            <a:pPr lvl="1"/>
            <a:endParaRPr lang="en-GB" dirty="0" smtClean="0"/>
          </a:p>
          <a:p>
            <a:pPr lvl="1"/>
            <a:endParaRPr lang="en-GB" dirty="0" smtClean="0"/>
          </a:p>
          <a:p>
            <a:pPr lvl="1"/>
            <a:endParaRPr lang="en-GB" dirty="0" smtClean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63000" y="6553201"/>
            <a:ext cx="381000" cy="304800"/>
          </a:xfrm>
        </p:spPr>
        <p:txBody>
          <a:bodyPr/>
          <a:lstStyle/>
          <a:p>
            <a:fld id="{B6F15528-21DE-4FAA-801E-634DDDAF4B2B}" type="slidenum">
              <a:rPr lang="en-US" sz="1400" b="1" smtClean="0">
                <a:solidFill>
                  <a:srgbClr val="0070C0"/>
                </a:solidFill>
              </a:rPr>
              <a:pPr/>
              <a:t>20</a:t>
            </a:fld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838200" cy="304800"/>
          </a:xfrm>
        </p:spPr>
        <p:txBody>
          <a:bodyPr/>
          <a:lstStyle/>
          <a:p>
            <a:pPr algn="l"/>
            <a:r>
              <a:rPr lang="en-US" sz="1600" b="1" dirty="0" smtClean="0">
                <a:solidFill>
                  <a:srgbClr val="0070C0"/>
                </a:solidFill>
              </a:rPr>
              <a:t>CS1022</a:t>
            </a:r>
            <a:endParaRPr lang="en-US" sz="1600" b="1" dirty="0">
              <a:solidFill>
                <a:srgbClr val="0070C0"/>
              </a:solidFill>
            </a:endParaRPr>
          </a:p>
        </p:txBody>
      </p:sp>
      <p:grpSp>
        <p:nvGrpSpPr>
          <p:cNvPr id="87" name="Group 86"/>
          <p:cNvGrpSpPr/>
          <p:nvPr/>
        </p:nvGrpSpPr>
        <p:grpSpPr>
          <a:xfrm>
            <a:off x="914400" y="1198233"/>
            <a:ext cx="7162800" cy="3782199"/>
            <a:chOff x="914400" y="1524000"/>
            <a:chExt cx="7162800" cy="3782199"/>
          </a:xfrm>
        </p:grpSpPr>
        <p:sp>
          <p:nvSpPr>
            <p:cNvPr id="86" name="Rectangle 85"/>
            <p:cNvSpPr/>
            <p:nvPr/>
          </p:nvSpPr>
          <p:spPr>
            <a:xfrm>
              <a:off x="914400" y="1524000"/>
              <a:ext cx="7162800" cy="37338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85" name="Group 84"/>
            <p:cNvGrpSpPr/>
            <p:nvPr/>
          </p:nvGrpSpPr>
          <p:grpSpPr>
            <a:xfrm>
              <a:off x="1066800" y="1524000"/>
              <a:ext cx="6858000" cy="3782199"/>
              <a:chOff x="533400" y="1524000"/>
              <a:chExt cx="6858000" cy="3782199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3733800" y="1828800"/>
                <a:ext cx="228600" cy="2286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5867400" y="2590800"/>
                <a:ext cx="228600" cy="2286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5867400" y="4038600"/>
                <a:ext cx="228600" cy="2286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3733800" y="4800600"/>
                <a:ext cx="228600" cy="2286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1600200" y="2590800"/>
                <a:ext cx="228600" cy="2286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1600200" y="4038600"/>
                <a:ext cx="228600" cy="2286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6" name="Straight Connector 15"/>
              <p:cNvCxnSpPr>
                <a:stCxn id="7" idx="2"/>
                <a:endCxn id="13" idx="7"/>
              </p:cNvCxnSpPr>
              <p:nvPr/>
            </p:nvCxnSpPr>
            <p:spPr>
              <a:xfrm flipH="1">
                <a:off x="1795322" y="1943100"/>
                <a:ext cx="1938478" cy="681178"/>
              </a:xfrm>
              <a:prstGeom prst="line">
                <a:avLst/>
              </a:prstGeom>
              <a:ln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>
                <a:stCxn id="8" idx="2"/>
                <a:endCxn id="13" idx="6"/>
              </p:cNvCxnSpPr>
              <p:nvPr/>
            </p:nvCxnSpPr>
            <p:spPr>
              <a:xfrm flipH="1">
                <a:off x="1828800" y="2705100"/>
                <a:ext cx="4038600" cy="0"/>
              </a:xfrm>
              <a:prstGeom prst="line">
                <a:avLst/>
              </a:prstGeom>
              <a:ln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>
                <a:stCxn id="11" idx="2"/>
                <a:endCxn id="14" idx="6"/>
              </p:cNvCxnSpPr>
              <p:nvPr/>
            </p:nvCxnSpPr>
            <p:spPr>
              <a:xfrm flipH="1">
                <a:off x="1828800" y="4152900"/>
                <a:ext cx="4038600" cy="0"/>
              </a:xfrm>
              <a:prstGeom prst="line">
                <a:avLst/>
              </a:prstGeom>
              <a:ln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>
                <a:stCxn id="12" idx="2"/>
                <a:endCxn id="14" idx="5"/>
              </p:cNvCxnSpPr>
              <p:nvPr/>
            </p:nvCxnSpPr>
            <p:spPr>
              <a:xfrm flipH="1" flipV="1">
                <a:off x="1795322" y="4233722"/>
                <a:ext cx="1938478" cy="681178"/>
              </a:xfrm>
              <a:prstGeom prst="line">
                <a:avLst/>
              </a:prstGeom>
              <a:ln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>
                <a:stCxn id="11" idx="3"/>
                <a:endCxn id="12" idx="6"/>
              </p:cNvCxnSpPr>
              <p:nvPr/>
            </p:nvCxnSpPr>
            <p:spPr>
              <a:xfrm flipH="1">
                <a:off x="3962400" y="4233722"/>
                <a:ext cx="1938478" cy="681178"/>
              </a:xfrm>
              <a:prstGeom prst="line">
                <a:avLst/>
              </a:prstGeom>
              <a:ln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>
                <a:stCxn id="8" idx="1"/>
                <a:endCxn id="7" idx="6"/>
              </p:cNvCxnSpPr>
              <p:nvPr/>
            </p:nvCxnSpPr>
            <p:spPr>
              <a:xfrm flipH="1" flipV="1">
                <a:off x="3962400" y="1943100"/>
                <a:ext cx="1938478" cy="681178"/>
              </a:xfrm>
              <a:prstGeom prst="line">
                <a:avLst/>
              </a:prstGeom>
              <a:ln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>
                <a:stCxn id="11" idx="1"/>
                <a:endCxn id="7" idx="5"/>
              </p:cNvCxnSpPr>
              <p:nvPr/>
            </p:nvCxnSpPr>
            <p:spPr>
              <a:xfrm flipH="1" flipV="1">
                <a:off x="3928922" y="2023922"/>
                <a:ext cx="1971956" cy="2048156"/>
              </a:xfrm>
              <a:prstGeom prst="line">
                <a:avLst/>
              </a:prstGeom>
              <a:ln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>
                <a:stCxn id="14" idx="7"/>
                <a:endCxn id="7" idx="3"/>
              </p:cNvCxnSpPr>
              <p:nvPr/>
            </p:nvCxnSpPr>
            <p:spPr>
              <a:xfrm flipV="1">
                <a:off x="1795322" y="2023922"/>
                <a:ext cx="1971956" cy="2048156"/>
              </a:xfrm>
              <a:prstGeom prst="line">
                <a:avLst/>
              </a:prstGeom>
              <a:ln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>
                <a:stCxn id="12" idx="0"/>
                <a:endCxn id="7" idx="4"/>
              </p:cNvCxnSpPr>
              <p:nvPr/>
            </p:nvCxnSpPr>
            <p:spPr>
              <a:xfrm flipV="1">
                <a:off x="3848100" y="2057400"/>
                <a:ext cx="0" cy="2743200"/>
              </a:xfrm>
              <a:prstGeom prst="line">
                <a:avLst/>
              </a:prstGeom>
              <a:ln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>
                <a:stCxn id="12" idx="7"/>
                <a:endCxn id="8" idx="3"/>
              </p:cNvCxnSpPr>
              <p:nvPr/>
            </p:nvCxnSpPr>
            <p:spPr>
              <a:xfrm flipV="1">
                <a:off x="3928922" y="2785922"/>
                <a:ext cx="1971956" cy="2048156"/>
              </a:xfrm>
              <a:prstGeom prst="line">
                <a:avLst/>
              </a:prstGeom>
              <a:ln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>
                <a:stCxn id="12" idx="1"/>
                <a:endCxn id="13" idx="5"/>
              </p:cNvCxnSpPr>
              <p:nvPr/>
            </p:nvCxnSpPr>
            <p:spPr>
              <a:xfrm flipH="1" flipV="1">
                <a:off x="1795322" y="2785922"/>
                <a:ext cx="1971956" cy="2048156"/>
              </a:xfrm>
              <a:prstGeom prst="line">
                <a:avLst/>
              </a:prstGeom>
              <a:ln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>
                <a:stCxn id="14" idx="0"/>
                <a:endCxn id="13" idx="4"/>
              </p:cNvCxnSpPr>
              <p:nvPr/>
            </p:nvCxnSpPr>
            <p:spPr>
              <a:xfrm flipV="1">
                <a:off x="1714500" y="2819400"/>
                <a:ext cx="0" cy="1219200"/>
              </a:xfrm>
              <a:prstGeom prst="line">
                <a:avLst/>
              </a:prstGeom>
              <a:ln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>
                <a:stCxn id="11" idx="0"/>
                <a:endCxn id="8" idx="4"/>
              </p:cNvCxnSpPr>
              <p:nvPr/>
            </p:nvCxnSpPr>
            <p:spPr>
              <a:xfrm flipV="1">
                <a:off x="5981700" y="2819400"/>
                <a:ext cx="0" cy="1219200"/>
              </a:xfrm>
              <a:prstGeom prst="line">
                <a:avLst/>
              </a:prstGeom>
              <a:ln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>
                <a:stCxn id="8" idx="3"/>
                <a:endCxn id="14" idx="6"/>
              </p:cNvCxnSpPr>
              <p:nvPr/>
            </p:nvCxnSpPr>
            <p:spPr>
              <a:xfrm flipH="1">
                <a:off x="1828800" y="2785922"/>
                <a:ext cx="4072078" cy="1366978"/>
              </a:xfrm>
              <a:prstGeom prst="line">
                <a:avLst/>
              </a:prstGeom>
              <a:ln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>
                <a:stCxn id="11" idx="2"/>
                <a:endCxn id="13" idx="5"/>
              </p:cNvCxnSpPr>
              <p:nvPr/>
            </p:nvCxnSpPr>
            <p:spPr>
              <a:xfrm flipH="1" flipV="1">
                <a:off x="1795322" y="2785922"/>
                <a:ext cx="4072078" cy="1366978"/>
              </a:xfrm>
              <a:prstGeom prst="line">
                <a:avLst/>
              </a:prstGeom>
              <a:ln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TextBox 63"/>
              <p:cNvSpPr txBox="1"/>
              <p:nvPr/>
            </p:nvSpPr>
            <p:spPr>
              <a:xfrm>
                <a:off x="3200400" y="1524000"/>
                <a:ext cx="137160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GB" b="1" dirty="0" smtClean="0"/>
                  <a:t>Aberdeen</a:t>
                </a:r>
                <a:endParaRPr lang="en-GB" b="1" dirty="0"/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5943600" y="2514600"/>
                <a:ext cx="137160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GB" b="1" dirty="0" smtClean="0"/>
                  <a:t>Edinburgh</a:t>
                </a:r>
                <a:endParaRPr lang="en-GB" b="1" dirty="0"/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6019800" y="3962400"/>
                <a:ext cx="137160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GB" b="1" dirty="0" smtClean="0"/>
                  <a:t>Ft. William</a:t>
                </a:r>
                <a:endParaRPr lang="en-GB" b="1" dirty="0"/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3200400" y="5029200"/>
                <a:ext cx="137160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GB" b="1" dirty="0" smtClean="0"/>
                  <a:t>Glasgow</a:t>
                </a:r>
                <a:endParaRPr lang="en-GB" b="1" dirty="0"/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914400" y="2535567"/>
                <a:ext cx="76200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GB" b="1" dirty="0" smtClean="0"/>
                  <a:t>Perth</a:t>
                </a:r>
                <a:endParaRPr lang="en-GB" b="1" dirty="0"/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533400" y="3962400"/>
                <a:ext cx="99060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r"/>
                <a:r>
                  <a:rPr lang="en-GB" b="1" dirty="0" smtClean="0"/>
                  <a:t>Inverness</a:t>
                </a:r>
                <a:endParaRPr lang="en-GB" b="1" dirty="0"/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2971800" y="1905000"/>
                <a:ext cx="457200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GB" sz="1400" b="1" dirty="0" smtClean="0"/>
                  <a:t>81</a:t>
                </a:r>
                <a:endParaRPr lang="en-GB" sz="1400" b="1" dirty="0"/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4325112" y="1918156"/>
                <a:ext cx="457200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GB" sz="1400" b="1" dirty="0" smtClean="0"/>
                  <a:t>120</a:t>
                </a:r>
                <a:endParaRPr lang="en-GB" sz="1400" b="1" dirty="0"/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3057144" y="2218944"/>
                <a:ext cx="457200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GB" sz="1400" b="1" dirty="0" smtClean="0"/>
                  <a:t>107</a:t>
                </a:r>
                <a:endParaRPr lang="en-GB" sz="1400" b="1" dirty="0"/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3764280" y="3733800"/>
                <a:ext cx="457200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GB" sz="1400" b="1" dirty="0" smtClean="0"/>
                  <a:t>142</a:t>
                </a:r>
                <a:endParaRPr lang="en-GB" sz="1400" b="1" dirty="0"/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4191000" y="2209800"/>
                <a:ext cx="457200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GB" sz="1400" b="1" dirty="0" smtClean="0"/>
                  <a:t>147</a:t>
                </a:r>
                <a:endParaRPr lang="en-GB" sz="1400" b="1" dirty="0"/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5891784" y="3276600"/>
                <a:ext cx="457200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GB" sz="1400" b="1" dirty="0" smtClean="0"/>
                  <a:t>132</a:t>
                </a:r>
                <a:endParaRPr lang="en-GB" sz="1400" b="1" dirty="0"/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1295400" y="3276600"/>
                <a:ext cx="457200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GB" sz="1400" b="1" dirty="0" smtClean="0"/>
                  <a:t>112</a:t>
                </a:r>
                <a:endParaRPr lang="en-GB" sz="1400" b="1" dirty="0"/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3166872" y="3096768"/>
                <a:ext cx="457200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GB" sz="1400" b="1" dirty="0" smtClean="0"/>
                  <a:t>105</a:t>
                </a:r>
                <a:endParaRPr lang="en-GB" sz="1400" b="1" dirty="0"/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4139184" y="3084576"/>
                <a:ext cx="457200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GB" sz="1400" b="1" dirty="0" smtClean="0"/>
                  <a:t>157</a:t>
                </a:r>
                <a:endParaRPr lang="en-GB" sz="1400" b="1" dirty="0"/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4800600" y="2514600"/>
                <a:ext cx="457200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GB" sz="1400" b="1" dirty="0" smtClean="0"/>
                  <a:t>45</a:t>
                </a:r>
                <a:endParaRPr lang="en-GB" sz="1400" b="1" dirty="0"/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2514600" y="4572000"/>
                <a:ext cx="457200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GB" sz="1400" b="1" dirty="0" smtClean="0"/>
                  <a:t>168</a:t>
                </a:r>
                <a:endParaRPr lang="en-GB" sz="1400" b="1" dirty="0"/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2438400" y="4114800"/>
                <a:ext cx="457200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GB" sz="1400" b="1" dirty="0" smtClean="0"/>
                  <a:t>66</a:t>
                </a:r>
                <a:endParaRPr lang="en-GB" sz="1400" b="1" dirty="0"/>
              </a:p>
            </p:txBody>
          </p:sp>
          <p:sp>
            <p:nvSpPr>
              <p:cNvPr id="82" name="TextBox 81"/>
              <p:cNvSpPr txBox="1"/>
              <p:nvPr/>
            </p:nvSpPr>
            <p:spPr>
              <a:xfrm>
                <a:off x="3124200" y="4419600"/>
                <a:ext cx="381000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GB" sz="1400" b="1" dirty="0" smtClean="0"/>
                  <a:t>61</a:t>
                </a:r>
                <a:endParaRPr lang="en-GB" sz="1400" b="1" dirty="0"/>
              </a:p>
            </p:txBody>
          </p:sp>
          <p:sp>
            <p:nvSpPr>
              <p:cNvPr id="83" name="TextBox 82"/>
              <p:cNvSpPr txBox="1"/>
              <p:nvPr/>
            </p:nvSpPr>
            <p:spPr>
              <a:xfrm>
                <a:off x="4724400" y="4572000"/>
                <a:ext cx="457200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GB" sz="1400" b="1" dirty="0" smtClean="0"/>
                  <a:t>108</a:t>
                </a:r>
                <a:endParaRPr lang="en-GB" sz="1400" b="1" dirty="0"/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4191000" y="4419600"/>
                <a:ext cx="381000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GB" sz="1400" b="1" dirty="0" smtClean="0"/>
                  <a:t>42</a:t>
                </a:r>
                <a:endParaRPr lang="en-GB" sz="1400" b="1" dirty="0"/>
              </a:p>
            </p:txBody>
          </p:sp>
        </p:grpSp>
      </p:grpSp>
      <p:sp>
        <p:nvSpPr>
          <p:cNvPr id="89" name="Content Placeholder 2"/>
          <p:cNvSpPr txBox="1">
            <a:spLocks/>
          </p:cNvSpPr>
          <p:nvPr/>
        </p:nvSpPr>
        <p:spPr>
          <a:xfrm>
            <a:off x="0" y="685800"/>
            <a:ext cx="9144000" cy="58674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Model problem as a </a:t>
            </a:r>
            <a:r>
              <a:rPr kumimoji="0" lang="en-GB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graph</a:t>
            </a:r>
            <a:r>
              <a:rPr kumimoji="0" lang="en-GB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GB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GB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GB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GB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GB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GB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GB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GB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Vertices represent towns (NB:</a:t>
            </a:r>
            <a:r>
              <a:rPr kumimoji="0" lang="en-GB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it is not a map!)</a:t>
            </a:r>
            <a:endParaRPr kumimoji="0" lang="en-GB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GB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Edges represent connecting roads (NB: no scale!)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GB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Edges with associated weight (representing distance)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>
            <a:noAutofit/>
          </a:bodyPr>
          <a:lstStyle/>
          <a:p>
            <a:r>
              <a:rPr lang="en-GB" b="1" dirty="0" smtClean="0"/>
              <a:t>Mathematical modelling (4)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85800"/>
            <a:ext cx="9144000" cy="5867400"/>
          </a:xfrm>
        </p:spPr>
        <p:txBody>
          <a:bodyPr>
            <a:normAutofit/>
          </a:bodyPr>
          <a:lstStyle/>
          <a:p>
            <a:r>
              <a:rPr lang="en-GB" dirty="0" smtClean="0"/>
              <a:t>Solution: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GB" dirty="0" smtClean="0"/>
              <a:t>Select a vertex and connect it to its nearest neighbour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GB" dirty="0" smtClean="0"/>
              <a:t>Find an unconnected vertex closest to previously connected vertices and connect it to network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GB" dirty="0" smtClean="0"/>
              <a:t>Repeat step 2 until all vertices are connected</a:t>
            </a:r>
          </a:p>
          <a:p>
            <a:pPr>
              <a:buNone/>
            </a:pPr>
            <a:endParaRPr lang="en-GB" dirty="0" smtClean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63000" y="6553201"/>
            <a:ext cx="381000" cy="304800"/>
          </a:xfrm>
        </p:spPr>
        <p:txBody>
          <a:bodyPr/>
          <a:lstStyle/>
          <a:p>
            <a:fld id="{B6F15528-21DE-4FAA-801E-634DDDAF4B2B}" type="slidenum">
              <a:rPr lang="en-US" sz="1400" b="1" smtClean="0">
                <a:solidFill>
                  <a:srgbClr val="0070C0"/>
                </a:solidFill>
              </a:rPr>
              <a:pPr/>
              <a:t>21</a:t>
            </a:fld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838200" cy="304800"/>
          </a:xfrm>
        </p:spPr>
        <p:txBody>
          <a:bodyPr/>
          <a:lstStyle/>
          <a:p>
            <a:pPr algn="l"/>
            <a:r>
              <a:rPr lang="en-US" sz="1600" b="1" dirty="0" smtClean="0">
                <a:solidFill>
                  <a:srgbClr val="0070C0"/>
                </a:solidFill>
              </a:rPr>
              <a:t>CS1022</a:t>
            </a:r>
            <a:endParaRPr lang="en-US" sz="1600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>
            <a:noAutofit/>
          </a:bodyPr>
          <a:lstStyle/>
          <a:p>
            <a:r>
              <a:rPr lang="en-GB" b="1" dirty="0" smtClean="0"/>
              <a:t>Mathematical modelling (5)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85800"/>
            <a:ext cx="9144000" cy="5867400"/>
          </a:xfrm>
        </p:spPr>
        <p:txBody>
          <a:bodyPr>
            <a:normAutofit/>
          </a:bodyPr>
          <a:lstStyle/>
          <a:p>
            <a:r>
              <a:rPr lang="en-GB" dirty="0" smtClean="0"/>
              <a:t>Solution: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63000" y="6553201"/>
            <a:ext cx="381000" cy="304800"/>
          </a:xfrm>
        </p:spPr>
        <p:txBody>
          <a:bodyPr/>
          <a:lstStyle/>
          <a:p>
            <a:fld id="{B6F15528-21DE-4FAA-801E-634DDDAF4B2B}" type="slidenum">
              <a:rPr lang="en-US" sz="1400" b="1" smtClean="0">
                <a:solidFill>
                  <a:srgbClr val="0070C0"/>
                </a:solidFill>
              </a:rPr>
              <a:pPr/>
              <a:t>22</a:t>
            </a:fld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838200" cy="304800"/>
          </a:xfrm>
        </p:spPr>
        <p:txBody>
          <a:bodyPr/>
          <a:lstStyle/>
          <a:p>
            <a:pPr algn="l"/>
            <a:r>
              <a:rPr lang="en-US" sz="1600" b="1" dirty="0" smtClean="0">
                <a:solidFill>
                  <a:srgbClr val="0070C0"/>
                </a:solidFill>
              </a:rPr>
              <a:t>CS1022</a:t>
            </a:r>
            <a:endParaRPr lang="en-US" sz="1600" b="1" dirty="0">
              <a:solidFill>
                <a:srgbClr val="0070C0"/>
              </a:solidFill>
            </a:endParaRPr>
          </a:p>
        </p:txBody>
      </p:sp>
      <p:grpSp>
        <p:nvGrpSpPr>
          <p:cNvPr id="1073" name="Group 1072"/>
          <p:cNvGrpSpPr/>
          <p:nvPr/>
        </p:nvGrpSpPr>
        <p:grpSpPr>
          <a:xfrm>
            <a:off x="1143000" y="1828800"/>
            <a:ext cx="7162800" cy="3782199"/>
            <a:chOff x="990600" y="1524000"/>
            <a:chExt cx="7162800" cy="3782199"/>
          </a:xfrm>
        </p:grpSpPr>
        <p:sp>
          <p:nvSpPr>
            <p:cNvPr id="1074" name="Rectangle 1073"/>
            <p:cNvSpPr/>
            <p:nvPr/>
          </p:nvSpPr>
          <p:spPr>
            <a:xfrm>
              <a:off x="990600" y="1524000"/>
              <a:ext cx="7162800" cy="37338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075" name="Group 84"/>
            <p:cNvGrpSpPr/>
            <p:nvPr/>
          </p:nvGrpSpPr>
          <p:grpSpPr>
            <a:xfrm>
              <a:off x="1066800" y="1524000"/>
              <a:ext cx="6858000" cy="3782199"/>
              <a:chOff x="533400" y="1524000"/>
              <a:chExt cx="6858000" cy="3782199"/>
            </a:xfrm>
          </p:grpSpPr>
          <p:sp>
            <p:nvSpPr>
              <p:cNvPr id="1076" name="Oval 1075"/>
              <p:cNvSpPr/>
              <p:nvPr/>
            </p:nvSpPr>
            <p:spPr>
              <a:xfrm>
                <a:off x="3733800" y="1828800"/>
                <a:ext cx="228600" cy="2286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77" name="Oval 1076"/>
              <p:cNvSpPr/>
              <p:nvPr/>
            </p:nvSpPr>
            <p:spPr>
              <a:xfrm>
                <a:off x="5867400" y="2590800"/>
                <a:ext cx="228600" cy="2286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78" name="Oval 1077"/>
              <p:cNvSpPr/>
              <p:nvPr/>
            </p:nvSpPr>
            <p:spPr>
              <a:xfrm>
                <a:off x="5867400" y="4038600"/>
                <a:ext cx="228600" cy="2286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79" name="Oval 1078"/>
              <p:cNvSpPr/>
              <p:nvPr/>
            </p:nvSpPr>
            <p:spPr>
              <a:xfrm>
                <a:off x="3733800" y="4800600"/>
                <a:ext cx="228600" cy="2286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80" name="Oval 1079"/>
              <p:cNvSpPr/>
              <p:nvPr/>
            </p:nvSpPr>
            <p:spPr>
              <a:xfrm>
                <a:off x="1600200" y="2590800"/>
                <a:ext cx="228600" cy="2286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81" name="Oval 1080"/>
              <p:cNvSpPr/>
              <p:nvPr/>
            </p:nvSpPr>
            <p:spPr>
              <a:xfrm>
                <a:off x="1600200" y="4038600"/>
                <a:ext cx="228600" cy="2286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082" name="Straight Connector 1081"/>
              <p:cNvCxnSpPr>
                <a:stCxn id="1076" idx="2"/>
                <a:endCxn id="1080" idx="7"/>
              </p:cNvCxnSpPr>
              <p:nvPr/>
            </p:nvCxnSpPr>
            <p:spPr>
              <a:xfrm flipH="1">
                <a:off x="1795322" y="1943100"/>
                <a:ext cx="1938478" cy="681178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3" name="Straight Connector 1082"/>
              <p:cNvCxnSpPr>
                <a:stCxn id="1077" idx="2"/>
                <a:endCxn id="1080" idx="6"/>
              </p:cNvCxnSpPr>
              <p:nvPr/>
            </p:nvCxnSpPr>
            <p:spPr>
              <a:xfrm flipH="1">
                <a:off x="1828800" y="2705100"/>
                <a:ext cx="4038600" cy="0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5" name="Straight Connector 1084"/>
              <p:cNvCxnSpPr>
                <a:stCxn id="1079" idx="2"/>
                <a:endCxn id="1081" idx="5"/>
              </p:cNvCxnSpPr>
              <p:nvPr/>
            </p:nvCxnSpPr>
            <p:spPr>
              <a:xfrm flipH="1" flipV="1">
                <a:off x="1795322" y="4233722"/>
                <a:ext cx="1938478" cy="681178"/>
              </a:xfrm>
              <a:prstGeom prst="line">
                <a:avLst/>
              </a:prstGeom>
              <a:ln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6" name="Straight Connector 1085"/>
              <p:cNvCxnSpPr>
                <a:stCxn id="1078" idx="3"/>
                <a:endCxn id="1079" idx="6"/>
              </p:cNvCxnSpPr>
              <p:nvPr/>
            </p:nvCxnSpPr>
            <p:spPr>
              <a:xfrm flipH="1">
                <a:off x="3962400" y="4233722"/>
                <a:ext cx="1938478" cy="681178"/>
              </a:xfrm>
              <a:prstGeom prst="line">
                <a:avLst/>
              </a:prstGeom>
              <a:ln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7" name="Straight Connector 1086"/>
              <p:cNvCxnSpPr>
                <a:stCxn id="1077" idx="1"/>
                <a:endCxn id="1076" idx="6"/>
              </p:cNvCxnSpPr>
              <p:nvPr/>
            </p:nvCxnSpPr>
            <p:spPr>
              <a:xfrm flipH="1" flipV="1">
                <a:off x="3962400" y="1943100"/>
                <a:ext cx="1938478" cy="681178"/>
              </a:xfrm>
              <a:prstGeom prst="line">
                <a:avLst/>
              </a:prstGeom>
              <a:ln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8" name="Straight Connector 1087"/>
              <p:cNvCxnSpPr>
                <a:stCxn id="1078" idx="1"/>
                <a:endCxn id="1076" idx="5"/>
              </p:cNvCxnSpPr>
              <p:nvPr/>
            </p:nvCxnSpPr>
            <p:spPr>
              <a:xfrm flipH="1" flipV="1">
                <a:off x="3928922" y="2023922"/>
                <a:ext cx="1971956" cy="2048156"/>
              </a:xfrm>
              <a:prstGeom prst="line">
                <a:avLst/>
              </a:prstGeom>
              <a:ln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9" name="Straight Connector 1088"/>
              <p:cNvCxnSpPr>
                <a:stCxn id="1081" idx="7"/>
                <a:endCxn id="1076" idx="3"/>
              </p:cNvCxnSpPr>
              <p:nvPr/>
            </p:nvCxnSpPr>
            <p:spPr>
              <a:xfrm flipV="1">
                <a:off x="1795322" y="2023922"/>
                <a:ext cx="1971956" cy="2048156"/>
              </a:xfrm>
              <a:prstGeom prst="line">
                <a:avLst/>
              </a:prstGeom>
              <a:ln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0" name="Straight Connector 1089"/>
              <p:cNvCxnSpPr>
                <a:stCxn id="1079" idx="0"/>
                <a:endCxn id="1076" idx="4"/>
              </p:cNvCxnSpPr>
              <p:nvPr/>
            </p:nvCxnSpPr>
            <p:spPr>
              <a:xfrm flipV="1">
                <a:off x="3848100" y="2057400"/>
                <a:ext cx="0" cy="2743200"/>
              </a:xfrm>
              <a:prstGeom prst="line">
                <a:avLst/>
              </a:prstGeom>
              <a:ln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1" name="Straight Connector 1090"/>
              <p:cNvCxnSpPr>
                <a:stCxn id="1079" idx="7"/>
                <a:endCxn id="1077" idx="3"/>
              </p:cNvCxnSpPr>
              <p:nvPr/>
            </p:nvCxnSpPr>
            <p:spPr>
              <a:xfrm flipV="1">
                <a:off x="3928922" y="2785922"/>
                <a:ext cx="1971956" cy="2048156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2" name="Straight Connector 1091"/>
              <p:cNvCxnSpPr>
                <a:stCxn id="1079" idx="1"/>
                <a:endCxn id="1080" idx="5"/>
              </p:cNvCxnSpPr>
              <p:nvPr/>
            </p:nvCxnSpPr>
            <p:spPr>
              <a:xfrm flipH="1" flipV="1">
                <a:off x="1795322" y="2785922"/>
                <a:ext cx="1971956" cy="2048156"/>
              </a:xfrm>
              <a:prstGeom prst="line">
                <a:avLst/>
              </a:prstGeom>
              <a:ln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3" name="Straight Connector 1092"/>
              <p:cNvCxnSpPr>
                <a:stCxn id="1081" idx="0"/>
                <a:endCxn id="1080" idx="4"/>
              </p:cNvCxnSpPr>
              <p:nvPr/>
            </p:nvCxnSpPr>
            <p:spPr>
              <a:xfrm flipV="1">
                <a:off x="1714500" y="2819400"/>
                <a:ext cx="0" cy="1219200"/>
              </a:xfrm>
              <a:prstGeom prst="line">
                <a:avLst/>
              </a:prstGeom>
              <a:ln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4" name="Straight Connector 1093"/>
              <p:cNvCxnSpPr>
                <a:stCxn id="1078" idx="0"/>
                <a:endCxn id="1077" idx="4"/>
              </p:cNvCxnSpPr>
              <p:nvPr/>
            </p:nvCxnSpPr>
            <p:spPr>
              <a:xfrm flipV="1">
                <a:off x="5981700" y="2819400"/>
                <a:ext cx="0" cy="1219200"/>
              </a:xfrm>
              <a:prstGeom prst="line">
                <a:avLst/>
              </a:prstGeom>
              <a:ln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5" name="Straight Connector 1094"/>
              <p:cNvCxnSpPr>
                <a:stCxn id="1077" idx="3"/>
                <a:endCxn id="1081" idx="6"/>
              </p:cNvCxnSpPr>
              <p:nvPr/>
            </p:nvCxnSpPr>
            <p:spPr>
              <a:xfrm flipH="1">
                <a:off x="1828800" y="2785922"/>
                <a:ext cx="4072078" cy="1366978"/>
              </a:xfrm>
              <a:prstGeom prst="line">
                <a:avLst/>
              </a:prstGeom>
              <a:ln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6" name="Straight Connector 1095"/>
              <p:cNvCxnSpPr>
                <a:stCxn id="1078" idx="2"/>
                <a:endCxn id="1080" idx="5"/>
              </p:cNvCxnSpPr>
              <p:nvPr/>
            </p:nvCxnSpPr>
            <p:spPr>
              <a:xfrm flipH="1" flipV="1">
                <a:off x="1795322" y="2785922"/>
                <a:ext cx="4072078" cy="1366978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97" name="TextBox 1096"/>
              <p:cNvSpPr txBox="1"/>
              <p:nvPr/>
            </p:nvSpPr>
            <p:spPr>
              <a:xfrm>
                <a:off x="3200400" y="1524000"/>
                <a:ext cx="137160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GB" b="1" dirty="0" smtClean="0"/>
                  <a:t>Aberdeen</a:t>
                </a:r>
                <a:endParaRPr lang="en-GB" b="1" dirty="0"/>
              </a:p>
            </p:txBody>
          </p:sp>
          <p:sp>
            <p:nvSpPr>
              <p:cNvPr id="1098" name="TextBox 1097"/>
              <p:cNvSpPr txBox="1"/>
              <p:nvPr/>
            </p:nvSpPr>
            <p:spPr>
              <a:xfrm>
                <a:off x="5943600" y="2514600"/>
                <a:ext cx="137160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GB" b="1" dirty="0" smtClean="0"/>
                  <a:t>Edinburgh</a:t>
                </a:r>
                <a:endParaRPr lang="en-GB" b="1" dirty="0"/>
              </a:p>
            </p:txBody>
          </p:sp>
          <p:sp>
            <p:nvSpPr>
              <p:cNvPr id="1099" name="TextBox 1098"/>
              <p:cNvSpPr txBox="1"/>
              <p:nvPr/>
            </p:nvSpPr>
            <p:spPr>
              <a:xfrm>
                <a:off x="6019800" y="3962400"/>
                <a:ext cx="137160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GB" b="1" dirty="0" smtClean="0"/>
                  <a:t>Ft. William</a:t>
                </a:r>
                <a:endParaRPr lang="en-GB" b="1" dirty="0"/>
              </a:p>
            </p:txBody>
          </p:sp>
          <p:sp>
            <p:nvSpPr>
              <p:cNvPr id="1100" name="TextBox 1099"/>
              <p:cNvSpPr txBox="1"/>
              <p:nvPr/>
            </p:nvSpPr>
            <p:spPr>
              <a:xfrm>
                <a:off x="3200400" y="5029200"/>
                <a:ext cx="137160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GB" b="1" dirty="0" smtClean="0"/>
                  <a:t>Glasgow</a:t>
                </a:r>
                <a:endParaRPr lang="en-GB" b="1" dirty="0"/>
              </a:p>
            </p:txBody>
          </p:sp>
          <p:sp>
            <p:nvSpPr>
              <p:cNvPr id="1101" name="TextBox 1100"/>
              <p:cNvSpPr txBox="1"/>
              <p:nvPr/>
            </p:nvSpPr>
            <p:spPr>
              <a:xfrm>
                <a:off x="914400" y="2535567"/>
                <a:ext cx="76200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GB" b="1" dirty="0" smtClean="0"/>
                  <a:t>Perth</a:t>
                </a:r>
                <a:endParaRPr lang="en-GB" b="1" dirty="0"/>
              </a:p>
            </p:txBody>
          </p:sp>
          <p:sp>
            <p:nvSpPr>
              <p:cNvPr id="1102" name="TextBox 1101"/>
              <p:cNvSpPr txBox="1"/>
              <p:nvPr/>
            </p:nvSpPr>
            <p:spPr>
              <a:xfrm>
                <a:off x="533400" y="3962400"/>
                <a:ext cx="99060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r"/>
                <a:r>
                  <a:rPr lang="en-GB" b="1" dirty="0" smtClean="0"/>
                  <a:t>Inverness</a:t>
                </a:r>
                <a:endParaRPr lang="en-GB" b="1" dirty="0"/>
              </a:p>
            </p:txBody>
          </p:sp>
          <p:sp>
            <p:nvSpPr>
              <p:cNvPr id="1103" name="TextBox 1102"/>
              <p:cNvSpPr txBox="1"/>
              <p:nvPr/>
            </p:nvSpPr>
            <p:spPr>
              <a:xfrm>
                <a:off x="2971800" y="1905000"/>
                <a:ext cx="457200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GB" sz="1400" b="1" dirty="0" smtClean="0"/>
                  <a:t>81</a:t>
                </a:r>
                <a:endParaRPr lang="en-GB" sz="1400" b="1" dirty="0"/>
              </a:p>
            </p:txBody>
          </p:sp>
          <p:sp>
            <p:nvSpPr>
              <p:cNvPr id="1104" name="TextBox 1103"/>
              <p:cNvSpPr txBox="1"/>
              <p:nvPr/>
            </p:nvSpPr>
            <p:spPr>
              <a:xfrm>
                <a:off x="4325112" y="1918156"/>
                <a:ext cx="457200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GB" sz="1400" b="1" dirty="0" smtClean="0"/>
                  <a:t>120</a:t>
                </a:r>
                <a:endParaRPr lang="en-GB" sz="1400" b="1" dirty="0"/>
              </a:p>
            </p:txBody>
          </p:sp>
          <p:sp>
            <p:nvSpPr>
              <p:cNvPr id="1105" name="TextBox 1104"/>
              <p:cNvSpPr txBox="1"/>
              <p:nvPr/>
            </p:nvSpPr>
            <p:spPr>
              <a:xfrm>
                <a:off x="3057144" y="2218944"/>
                <a:ext cx="457200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GB" sz="1400" b="1" dirty="0" smtClean="0"/>
                  <a:t>107</a:t>
                </a:r>
                <a:endParaRPr lang="en-GB" sz="1400" b="1" dirty="0"/>
              </a:p>
            </p:txBody>
          </p:sp>
          <p:sp>
            <p:nvSpPr>
              <p:cNvPr id="1106" name="TextBox 1105"/>
              <p:cNvSpPr txBox="1"/>
              <p:nvPr/>
            </p:nvSpPr>
            <p:spPr>
              <a:xfrm>
                <a:off x="3764280" y="3733800"/>
                <a:ext cx="457200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GB" sz="1400" b="1" dirty="0" smtClean="0"/>
                  <a:t>142</a:t>
                </a:r>
                <a:endParaRPr lang="en-GB" sz="1400" b="1" dirty="0"/>
              </a:p>
            </p:txBody>
          </p:sp>
          <p:sp>
            <p:nvSpPr>
              <p:cNvPr id="1107" name="TextBox 1106"/>
              <p:cNvSpPr txBox="1"/>
              <p:nvPr/>
            </p:nvSpPr>
            <p:spPr>
              <a:xfrm>
                <a:off x="4191000" y="2209800"/>
                <a:ext cx="457200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GB" sz="1400" b="1" dirty="0" smtClean="0"/>
                  <a:t>147</a:t>
                </a:r>
                <a:endParaRPr lang="en-GB" sz="1400" b="1" dirty="0"/>
              </a:p>
            </p:txBody>
          </p:sp>
          <p:sp>
            <p:nvSpPr>
              <p:cNvPr id="1108" name="TextBox 1107"/>
              <p:cNvSpPr txBox="1"/>
              <p:nvPr/>
            </p:nvSpPr>
            <p:spPr>
              <a:xfrm>
                <a:off x="5891784" y="3276600"/>
                <a:ext cx="457200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GB" sz="1400" b="1" dirty="0" smtClean="0"/>
                  <a:t>132</a:t>
                </a:r>
                <a:endParaRPr lang="en-GB" sz="1400" b="1" dirty="0"/>
              </a:p>
            </p:txBody>
          </p:sp>
          <p:sp>
            <p:nvSpPr>
              <p:cNvPr id="1109" name="TextBox 1108"/>
              <p:cNvSpPr txBox="1"/>
              <p:nvPr/>
            </p:nvSpPr>
            <p:spPr>
              <a:xfrm>
                <a:off x="1295400" y="3276600"/>
                <a:ext cx="457200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GB" sz="1400" b="1" dirty="0" smtClean="0"/>
                  <a:t>112</a:t>
                </a:r>
                <a:endParaRPr lang="en-GB" sz="1400" b="1" dirty="0"/>
              </a:p>
            </p:txBody>
          </p:sp>
          <p:sp>
            <p:nvSpPr>
              <p:cNvPr id="1110" name="TextBox 1109"/>
              <p:cNvSpPr txBox="1"/>
              <p:nvPr/>
            </p:nvSpPr>
            <p:spPr>
              <a:xfrm>
                <a:off x="3166872" y="3096768"/>
                <a:ext cx="457200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GB" sz="1400" b="1" dirty="0" smtClean="0"/>
                  <a:t>105</a:t>
                </a:r>
                <a:endParaRPr lang="en-GB" sz="1400" b="1" dirty="0"/>
              </a:p>
            </p:txBody>
          </p:sp>
          <p:sp>
            <p:nvSpPr>
              <p:cNvPr id="1111" name="TextBox 1110"/>
              <p:cNvSpPr txBox="1"/>
              <p:nvPr/>
            </p:nvSpPr>
            <p:spPr>
              <a:xfrm>
                <a:off x="4139184" y="3084576"/>
                <a:ext cx="457200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GB" sz="1400" b="1" dirty="0" smtClean="0"/>
                  <a:t>157</a:t>
                </a:r>
                <a:endParaRPr lang="en-GB" sz="1400" b="1" dirty="0"/>
              </a:p>
            </p:txBody>
          </p:sp>
          <p:sp>
            <p:nvSpPr>
              <p:cNvPr id="1112" name="TextBox 1111"/>
              <p:cNvSpPr txBox="1"/>
              <p:nvPr/>
            </p:nvSpPr>
            <p:spPr>
              <a:xfrm>
                <a:off x="4800600" y="2514600"/>
                <a:ext cx="457200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GB" sz="1400" b="1" dirty="0" smtClean="0"/>
                  <a:t>45</a:t>
                </a:r>
                <a:endParaRPr lang="en-GB" sz="1400" b="1" dirty="0"/>
              </a:p>
            </p:txBody>
          </p:sp>
          <p:sp>
            <p:nvSpPr>
              <p:cNvPr id="1113" name="TextBox 1112"/>
              <p:cNvSpPr txBox="1"/>
              <p:nvPr/>
            </p:nvSpPr>
            <p:spPr>
              <a:xfrm>
                <a:off x="2514600" y="4572000"/>
                <a:ext cx="457200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GB" sz="1400" b="1" dirty="0" smtClean="0"/>
                  <a:t>168</a:t>
                </a:r>
                <a:endParaRPr lang="en-GB" sz="1400" b="1" dirty="0"/>
              </a:p>
            </p:txBody>
          </p:sp>
          <p:sp>
            <p:nvSpPr>
              <p:cNvPr id="1114" name="TextBox 1113"/>
              <p:cNvSpPr txBox="1"/>
              <p:nvPr/>
            </p:nvSpPr>
            <p:spPr>
              <a:xfrm>
                <a:off x="2438400" y="4114800"/>
                <a:ext cx="457200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GB" sz="1400" b="1" dirty="0" smtClean="0"/>
                  <a:t>66</a:t>
                </a:r>
                <a:endParaRPr lang="en-GB" sz="1400" b="1" dirty="0"/>
              </a:p>
            </p:txBody>
          </p:sp>
          <p:sp>
            <p:nvSpPr>
              <p:cNvPr id="1115" name="TextBox 1114"/>
              <p:cNvSpPr txBox="1"/>
              <p:nvPr/>
            </p:nvSpPr>
            <p:spPr>
              <a:xfrm>
                <a:off x="3124200" y="4419600"/>
                <a:ext cx="381000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GB" sz="1400" b="1" dirty="0" smtClean="0"/>
                  <a:t>61</a:t>
                </a:r>
                <a:endParaRPr lang="en-GB" sz="1400" b="1" dirty="0"/>
              </a:p>
            </p:txBody>
          </p:sp>
          <p:sp>
            <p:nvSpPr>
              <p:cNvPr id="1116" name="TextBox 1115"/>
              <p:cNvSpPr txBox="1"/>
              <p:nvPr/>
            </p:nvSpPr>
            <p:spPr>
              <a:xfrm>
                <a:off x="4724400" y="4572000"/>
                <a:ext cx="457200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GB" sz="1400" b="1" dirty="0" smtClean="0"/>
                  <a:t>108</a:t>
                </a:r>
                <a:endParaRPr lang="en-GB" sz="1400" b="1" dirty="0"/>
              </a:p>
            </p:txBody>
          </p:sp>
          <p:sp>
            <p:nvSpPr>
              <p:cNvPr id="1117" name="TextBox 1116"/>
              <p:cNvSpPr txBox="1"/>
              <p:nvPr/>
            </p:nvSpPr>
            <p:spPr>
              <a:xfrm>
                <a:off x="4191000" y="4419600"/>
                <a:ext cx="381000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GB" sz="1400" b="1" dirty="0" smtClean="0"/>
                  <a:t>42</a:t>
                </a:r>
                <a:endParaRPr lang="en-GB" sz="1400" b="1" dirty="0"/>
              </a:p>
            </p:txBody>
          </p:sp>
        </p:grpSp>
      </p:grpSp>
      <p:cxnSp>
        <p:nvCxnSpPr>
          <p:cNvPr id="280" name="Straight Connector 279"/>
          <p:cNvCxnSpPr/>
          <p:nvPr/>
        </p:nvCxnSpPr>
        <p:spPr>
          <a:xfrm flipH="1" flipV="1">
            <a:off x="2514600" y="4491178"/>
            <a:ext cx="4038600" cy="4622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>
            <a:noAutofit/>
          </a:bodyPr>
          <a:lstStyle/>
          <a:p>
            <a:r>
              <a:rPr lang="en-GB" b="1" dirty="0" smtClean="0"/>
              <a:t>What this course will do for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85800"/>
            <a:ext cx="9144000" cy="5867400"/>
          </a:xfrm>
        </p:spPr>
        <p:txBody>
          <a:bodyPr>
            <a:normAutofit/>
          </a:bodyPr>
          <a:lstStyle/>
          <a:p>
            <a:r>
              <a:rPr lang="en-GB" dirty="0" smtClean="0"/>
              <a:t>It will equip you with essential mathematical skills</a:t>
            </a:r>
          </a:p>
          <a:p>
            <a:pPr lvl="1"/>
            <a:r>
              <a:rPr lang="en-GB" dirty="0" smtClean="0"/>
              <a:t>Sets, logics, functions, relations and how these can be used to model problems and represent computations</a:t>
            </a:r>
          </a:p>
          <a:p>
            <a:pPr lvl="1"/>
            <a:r>
              <a:rPr lang="en-GB" dirty="0" smtClean="0"/>
              <a:t>These are very popular in the computing literature</a:t>
            </a:r>
          </a:p>
          <a:p>
            <a:pPr lvl="1"/>
            <a:r>
              <a:rPr lang="en-GB" dirty="0" smtClean="0"/>
              <a:t>Many of you are familiar with these</a:t>
            </a:r>
          </a:p>
          <a:p>
            <a:pPr lvl="1"/>
            <a:r>
              <a:rPr lang="en-GB" dirty="0" smtClean="0"/>
              <a:t>You should be able to express computational solutions and understand other people’s solutions too</a:t>
            </a:r>
          </a:p>
          <a:p>
            <a:r>
              <a:rPr lang="en-GB" dirty="0" smtClean="0"/>
              <a:t>Why mathematics? Are there alternatives?</a:t>
            </a:r>
          </a:p>
          <a:p>
            <a:pPr lvl="1"/>
            <a:r>
              <a:rPr lang="en-GB" dirty="0" smtClean="0"/>
              <a:t>English (or other languages): verbose and ambiguous</a:t>
            </a:r>
          </a:p>
          <a:p>
            <a:pPr lvl="1"/>
            <a:r>
              <a:rPr lang="en-GB" dirty="0" smtClean="0"/>
              <a:t>Diagrams/graphics: useful but time-consuming to </a:t>
            </a:r>
            <a:r>
              <a:rPr lang="en-GB" dirty="0" smtClean="0"/>
              <a:t>draw</a:t>
            </a:r>
          </a:p>
          <a:p>
            <a:pPr lvl="1"/>
            <a:r>
              <a:rPr lang="en-GB" dirty="0" smtClean="0"/>
              <a:t>Both can be misinterpreted.</a:t>
            </a:r>
            <a:endParaRPr lang="en-GB" dirty="0" smtClean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63000" y="6553201"/>
            <a:ext cx="381000" cy="304800"/>
          </a:xfrm>
        </p:spPr>
        <p:txBody>
          <a:bodyPr/>
          <a:lstStyle/>
          <a:p>
            <a:fld id="{B6F15528-21DE-4FAA-801E-634DDDAF4B2B}" type="slidenum">
              <a:rPr lang="en-US" sz="1400" b="1" smtClean="0">
                <a:solidFill>
                  <a:srgbClr val="0070C0"/>
                </a:solidFill>
              </a:rPr>
              <a:pPr/>
              <a:t>23</a:t>
            </a:fld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838200" cy="304800"/>
          </a:xfrm>
        </p:spPr>
        <p:txBody>
          <a:bodyPr/>
          <a:lstStyle/>
          <a:p>
            <a:pPr algn="l"/>
            <a:r>
              <a:rPr lang="en-US" sz="1600" b="1" dirty="0" smtClean="0">
                <a:solidFill>
                  <a:srgbClr val="0070C0"/>
                </a:solidFill>
              </a:rPr>
              <a:t>CS1022</a:t>
            </a:r>
            <a:endParaRPr lang="en-US" sz="1600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>
            <a:noAutofit/>
          </a:bodyPr>
          <a:lstStyle/>
          <a:p>
            <a:r>
              <a:rPr lang="en-GB" b="1" dirty="0" smtClean="0"/>
              <a:t>Additionally...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85800"/>
            <a:ext cx="9144000" cy="5867400"/>
          </a:xfrm>
        </p:spPr>
        <p:txBody>
          <a:bodyPr>
            <a:normAutofit/>
          </a:bodyPr>
          <a:lstStyle/>
          <a:p>
            <a:r>
              <a:rPr lang="en-GB" dirty="0" smtClean="0"/>
              <a:t>You will be exposed to a programming language</a:t>
            </a:r>
          </a:p>
          <a:p>
            <a:pPr lvl="1"/>
            <a:r>
              <a:rPr lang="en-GB" dirty="0" smtClean="0"/>
              <a:t>Python</a:t>
            </a:r>
          </a:p>
          <a:p>
            <a:r>
              <a:rPr lang="en-GB" dirty="0" smtClean="0"/>
              <a:t>Growing popularity</a:t>
            </a:r>
          </a:p>
          <a:p>
            <a:pPr lvl="1"/>
            <a:r>
              <a:rPr lang="en-GB" dirty="0" smtClean="0"/>
              <a:t>Simple, powerful, multi-paradigm (OO, functional</a:t>
            </a:r>
            <a:r>
              <a:rPr lang="en-GB" dirty="0" smtClean="0"/>
              <a:t>)</a:t>
            </a:r>
          </a:p>
          <a:p>
            <a:r>
              <a:rPr lang="en-GB" dirty="0" smtClean="0"/>
              <a:t>It is too much for one course to teach maths in detail and programming in detail. </a:t>
            </a:r>
            <a:r>
              <a:rPr lang="en-GB" dirty="0" smtClean="0"/>
              <a:t>Learning python is by supported self-learning.  Itself, self-learning is very important in computing, where so much is available only online.</a:t>
            </a:r>
            <a:endParaRPr lang="en-GB" dirty="0" smtClean="0"/>
          </a:p>
          <a:p>
            <a:pPr lvl="1"/>
            <a:endParaRPr lang="en-GB" dirty="0" smtClean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63000" y="6553201"/>
            <a:ext cx="381000" cy="304800"/>
          </a:xfrm>
        </p:spPr>
        <p:txBody>
          <a:bodyPr/>
          <a:lstStyle/>
          <a:p>
            <a:fld id="{B6F15528-21DE-4FAA-801E-634DDDAF4B2B}" type="slidenum">
              <a:rPr lang="en-US" sz="1400" b="1" smtClean="0">
                <a:solidFill>
                  <a:srgbClr val="0070C0"/>
                </a:solidFill>
              </a:rPr>
              <a:pPr/>
              <a:t>24</a:t>
            </a:fld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838200" cy="304800"/>
          </a:xfrm>
        </p:spPr>
        <p:txBody>
          <a:bodyPr/>
          <a:lstStyle/>
          <a:p>
            <a:pPr algn="l"/>
            <a:r>
              <a:rPr lang="en-US" sz="1600" b="1" dirty="0" smtClean="0">
                <a:solidFill>
                  <a:srgbClr val="0070C0"/>
                </a:solidFill>
              </a:rPr>
              <a:t>CS1022</a:t>
            </a:r>
            <a:endParaRPr lang="en-US" sz="1600" b="1" dirty="0">
              <a:solidFill>
                <a:srgbClr val="0070C0"/>
              </a:solidFill>
            </a:endParaRPr>
          </a:p>
        </p:txBody>
      </p:sp>
      <p:pic>
        <p:nvPicPr>
          <p:cNvPr id="21514" name="Picture 1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57800" y="1219200"/>
            <a:ext cx="3027947" cy="9279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>
            <a:noAutofit/>
          </a:bodyPr>
          <a:lstStyle/>
          <a:p>
            <a:r>
              <a:rPr lang="en-GB" b="1" dirty="0" smtClean="0"/>
              <a:t>Next Lecture</a:t>
            </a:r>
            <a:endParaRPr lang="en-GB" b="1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85800"/>
            <a:ext cx="9144000" cy="5867400"/>
          </a:xfrm>
        </p:spPr>
        <p:txBody>
          <a:bodyPr>
            <a:normAutofit/>
          </a:bodyPr>
          <a:lstStyle/>
          <a:p>
            <a:r>
              <a:rPr lang="en-GB" dirty="0" smtClean="0"/>
              <a:t>A bit of Python to get you started.</a:t>
            </a:r>
            <a:endParaRPr lang="en-GB" dirty="0" smtClean="0"/>
          </a:p>
          <a:p>
            <a:pPr lvl="1"/>
            <a:endParaRPr lang="en-GB" dirty="0" smtClean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63000" y="6553201"/>
            <a:ext cx="381000" cy="304800"/>
          </a:xfrm>
        </p:spPr>
        <p:txBody>
          <a:bodyPr/>
          <a:lstStyle/>
          <a:p>
            <a:fld id="{B6F15528-21DE-4FAA-801E-634DDDAF4B2B}" type="slidenum">
              <a:rPr lang="en-US" sz="1400" b="1" smtClean="0">
                <a:solidFill>
                  <a:srgbClr val="0070C0"/>
                </a:solidFill>
              </a:rPr>
              <a:pPr/>
              <a:t>25</a:t>
            </a:fld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838200" cy="304800"/>
          </a:xfrm>
        </p:spPr>
        <p:txBody>
          <a:bodyPr/>
          <a:lstStyle/>
          <a:p>
            <a:pPr algn="l"/>
            <a:r>
              <a:rPr lang="en-US" sz="1600" b="1" dirty="0" smtClean="0">
                <a:solidFill>
                  <a:srgbClr val="0070C0"/>
                </a:solidFill>
              </a:rPr>
              <a:t>CS1022</a:t>
            </a:r>
            <a:endParaRPr lang="en-US" sz="16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7659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What’s in your mind?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z="1400" b="1" smtClean="0"/>
              <a:pPr/>
              <a:t>3</a:t>
            </a:fld>
            <a:endParaRPr lang="en-US" sz="1400" b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 b="1" smtClean="0"/>
              <a:t>CS1022</a:t>
            </a:r>
            <a:endParaRPr lang="en-US" sz="1600" b="1" dirty="0"/>
          </a:p>
        </p:txBody>
      </p:sp>
      <p:pic>
        <p:nvPicPr>
          <p:cNvPr id="1026" name="Picture 2" descr="This is not what I signed up for..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762001"/>
            <a:ext cx="6629400" cy="5867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>
            <a:normAutofit fontScale="90000"/>
          </a:bodyPr>
          <a:lstStyle/>
          <a:p>
            <a:pPr algn="l"/>
            <a:r>
              <a:rPr lang="en-GB" b="1" dirty="0" smtClean="0"/>
              <a:t>Plan of lecture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85800"/>
            <a:ext cx="9144000" cy="5867400"/>
          </a:xfrm>
        </p:spPr>
        <p:txBody>
          <a:bodyPr/>
          <a:lstStyle/>
          <a:p>
            <a:r>
              <a:rPr lang="en-GB" dirty="0" smtClean="0"/>
              <a:t>Teaching team</a:t>
            </a:r>
          </a:p>
          <a:p>
            <a:r>
              <a:rPr lang="en-GB" dirty="0" smtClean="0"/>
              <a:t>Course organisation</a:t>
            </a:r>
          </a:p>
          <a:p>
            <a:r>
              <a:rPr lang="en-GB" dirty="0" smtClean="0"/>
              <a:t>What should you know about computing?</a:t>
            </a:r>
          </a:p>
          <a:p>
            <a:r>
              <a:rPr lang="en-GB" dirty="0" smtClean="0"/>
              <a:t>What professional associations say...</a:t>
            </a:r>
          </a:p>
          <a:p>
            <a:r>
              <a:rPr lang="en-GB" dirty="0" smtClean="0"/>
              <a:t>Trends, fashion, technologies and you</a:t>
            </a:r>
          </a:p>
          <a:p>
            <a:r>
              <a:rPr lang="en-GB" dirty="0" smtClean="0"/>
              <a:t>The past, the present and the future</a:t>
            </a:r>
          </a:p>
          <a:p>
            <a:r>
              <a:rPr lang="en-GB" dirty="0" smtClean="0"/>
              <a:t>“Future-proofing” your education</a:t>
            </a:r>
          </a:p>
          <a:p>
            <a:r>
              <a:rPr lang="en-GB" dirty="0" smtClean="0"/>
              <a:t>Discrete mathematics and logics</a:t>
            </a:r>
          </a:p>
          <a:p>
            <a:r>
              <a:rPr lang="en-GB" dirty="0" smtClean="0"/>
              <a:t>What this course will do for you</a:t>
            </a:r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839200" y="6553201"/>
            <a:ext cx="304800" cy="304800"/>
          </a:xfrm>
        </p:spPr>
        <p:txBody>
          <a:bodyPr/>
          <a:lstStyle/>
          <a:p>
            <a:fld id="{B6F15528-21DE-4FAA-801E-634DDDAF4B2B}" type="slidenum">
              <a:rPr lang="en-US" sz="1400" b="1" smtClean="0">
                <a:solidFill>
                  <a:srgbClr val="0070C0"/>
                </a:solidFill>
              </a:rPr>
              <a:pPr/>
              <a:t>4</a:t>
            </a:fld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838200" cy="304800"/>
          </a:xfrm>
        </p:spPr>
        <p:txBody>
          <a:bodyPr/>
          <a:lstStyle/>
          <a:p>
            <a:pPr algn="l"/>
            <a:r>
              <a:rPr lang="en-US" sz="1600" b="1" dirty="0" smtClean="0">
                <a:solidFill>
                  <a:srgbClr val="0070C0"/>
                </a:solidFill>
              </a:rPr>
              <a:t>CS1022</a:t>
            </a:r>
            <a:endParaRPr lang="en-US" sz="1600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85800"/>
            <a:ext cx="9144000" cy="5867400"/>
          </a:xfrm>
        </p:spPr>
        <p:txBody>
          <a:bodyPr/>
          <a:lstStyle/>
          <a:p>
            <a:r>
              <a:rPr lang="en-GB" dirty="0" smtClean="0"/>
              <a:t>Adam Wyner</a:t>
            </a:r>
          </a:p>
          <a:p>
            <a:pPr lvl="1"/>
            <a:r>
              <a:rPr lang="en-GB" dirty="0" smtClean="0"/>
              <a:t>Email:  </a:t>
            </a:r>
            <a:r>
              <a:rPr lang="en-GB" dirty="0" smtClean="0">
                <a:hlinkClick r:id="rId2"/>
              </a:rPr>
              <a:t>azwyner@abdn.ac.uk</a:t>
            </a:r>
            <a:endParaRPr lang="en-GB" dirty="0" smtClean="0"/>
          </a:p>
          <a:p>
            <a:pPr lvl="1"/>
            <a:r>
              <a:rPr lang="en-GB" dirty="0" smtClean="0"/>
              <a:t>Dept. of Computing Science, </a:t>
            </a:r>
            <a:r>
              <a:rPr lang="en-GB" dirty="0" err="1" smtClean="0"/>
              <a:t>Meston</a:t>
            </a:r>
            <a:r>
              <a:rPr lang="en-GB" dirty="0" smtClean="0"/>
              <a:t> Bldg. Room </a:t>
            </a:r>
            <a:r>
              <a:rPr lang="en-GB" dirty="0" smtClean="0"/>
              <a:t>226</a:t>
            </a:r>
          </a:p>
          <a:p>
            <a:pPr lvl="1"/>
            <a:endParaRPr lang="en-GB" dirty="0" smtClean="0"/>
          </a:p>
          <a:p>
            <a:r>
              <a:rPr lang="en-GB" dirty="0" smtClean="0"/>
              <a:t>Frank Guerin</a:t>
            </a:r>
            <a:endParaRPr lang="en-GB" dirty="0" smtClean="0"/>
          </a:p>
          <a:p>
            <a:pPr lvl="1"/>
            <a:r>
              <a:rPr lang="en-GB" dirty="0" smtClean="0"/>
              <a:t>Email</a:t>
            </a:r>
            <a:r>
              <a:rPr lang="en-GB" dirty="0"/>
              <a:t>: </a:t>
            </a:r>
            <a:r>
              <a:rPr lang="en-GB" dirty="0" smtClean="0">
                <a:hlinkClick r:id="rId3"/>
              </a:rPr>
              <a:t>f.guerin</a:t>
            </a:r>
            <a:r>
              <a:rPr lang="en-GB" dirty="0">
                <a:hlinkClick r:id="rId3"/>
              </a:rPr>
              <a:t>@</a:t>
            </a:r>
            <a:r>
              <a:rPr lang="en-GB" dirty="0" smtClean="0">
                <a:hlinkClick r:id="rId3"/>
              </a:rPr>
              <a:t>abdn.ac.uk</a:t>
            </a:r>
            <a:r>
              <a:rPr lang="en-GB" dirty="0" smtClean="0"/>
              <a:t> </a:t>
            </a:r>
            <a:endParaRPr lang="en-GB" dirty="0" smtClean="0"/>
          </a:p>
          <a:p>
            <a:pPr lvl="1"/>
            <a:r>
              <a:rPr lang="en-GB" dirty="0" smtClean="0"/>
              <a:t>Dept. of Computing Science, </a:t>
            </a:r>
            <a:r>
              <a:rPr lang="en-GB" dirty="0" err="1" smtClean="0"/>
              <a:t>Meston</a:t>
            </a:r>
            <a:r>
              <a:rPr lang="en-GB" dirty="0" smtClean="0"/>
              <a:t> Bldg. Room </a:t>
            </a:r>
            <a:r>
              <a:rPr lang="en-GB" dirty="0" smtClean="0"/>
              <a:t>227</a:t>
            </a:r>
            <a:endParaRPr lang="en-GB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>
            <a:normAutofit fontScale="90000"/>
          </a:bodyPr>
          <a:lstStyle/>
          <a:p>
            <a:pPr algn="l"/>
            <a:r>
              <a:rPr lang="en-GB" b="1" dirty="0" smtClean="0"/>
              <a:t>Teaching team</a:t>
            </a:r>
            <a:endParaRPr lang="en-GB" b="1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839200" y="6553201"/>
            <a:ext cx="304800" cy="304800"/>
          </a:xfrm>
        </p:spPr>
        <p:txBody>
          <a:bodyPr/>
          <a:lstStyle/>
          <a:p>
            <a:fld id="{B6F15528-21DE-4FAA-801E-634DDDAF4B2B}" type="slidenum">
              <a:rPr lang="en-US" sz="1400" b="1" smtClean="0">
                <a:solidFill>
                  <a:srgbClr val="0070C0"/>
                </a:solidFill>
              </a:rPr>
              <a:pPr/>
              <a:t>5</a:t>
            </a:fld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838200" cy="304800"/>
          </a:xfrm>
        </p:spPr>
        <p:txBody>
          <a:bodyPr/>
          <a:lstStyle/>
          <a:p>
            <a:pPr algn="l"/>
            <a:r>
              <a:rPr lang="en-US" sz="1600" b="1" dirty="0" smtClean="0">
                <a:solidFill>
                  <a:srgbClr val="0070C0"/>
                </a:solidFill>
              </a:rPr>
              <a:t>CS1022</a:t>
            </a:r>
            <a:endParaRPr lang="en-US" sz="1600" b="1" dirty="0">
              <a:solidFill>
                <a:srgbClr val="0070C0"/>
              </a:solidFill>
            </a:endParaRPr>
          </a:p>
        </p:txBody>
      </p:sp>
      <p:pic>
        <p:nvPicPr>
          <p:cNvPr id="1026" name="e21d5666-c992-4ad3-b667-9f1a5945e658" descr="cid:E4D71B83-2103-41DF-BD12-7CBDD6231EF8@wireless.abdn.ac.uk"/>
          <p:cNvPicPr>
            <a:picLocks noChangeAspect="1" noChangeArrowheads="1"/>
          </p:cNvPicPr>
          <p:nvPr/>
        </p:nvPicPr>
        <p:blipFill>
          <a:blip r:embed="rId4" r:link="rId5" cstate="print"/>
          <a:srcRect/>
          <a:stretch>
            <a:fillRect/>
          </a:stretch>
        </p:blipFill>
        <p:spPr bwMode="auto">
          <a:xfrm>
            <a:off x="7086600" y="685800"/>
            <a:ext cx="152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33982" y="2438400"/>
            <a:ext cx="1176618" cy="1524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>
            <a:normAutofit fontScale="90000"/>
          </a:bodyPr>
          <a:lstStyle/>
          <a:p>
            <a:pPr algn="l"/>
            <a:r>
              <a:rPr lang="en-GB" b="1" dirty="0" smtClean="0"/>
              <a:t>Course organisation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85800"/>
            <a:ext cx="9144000" cy="5867400"/>
          </a:xfrm>
        </p:spPr>
        <p:txBody>
          <a:bodyPr>
            <a:normAutofit fontScale="85000" lnSpcReduction="20000"/>
          </a:bodyPr>
          <a:lstStyle/>
          <a:p>
            <a:r>
              <a:rPr lang="en-GB" dirty="0" smtClean="0"/>
              <a:t>Lectures:</a:t>
            </a:r>
          </a:p>
          <a:p>
            <a:pPr lvl="1"/>
            <a:r>
              <a:rPr lang="en-GB" dirty="0" smtClean="0"/>
              <a:t>Thursday 4-</a:t>
            </a:r>
            <a:r>
              <a:rPr lang="en-GB" dirty="0" smtClean="0"/>
              <a:t>5, </a:t>
            </a:r>
            <a:r>
              <a:rPr lang="en-GB" dirty="0" smtClean="0"/>
              <a:t>Fraser Noble </a:t>
            </a:r>
            <a:r>
              <a:rPr lang="en-GB" dirty="0" smtClean="0"/>
              <a:t>2</a:t>
            </a:r>
            <a:endParaRPr lang="en-GB" dirty="0" smtClean="0"/>
          </a:p>
          <a:p>
            <a:pPr lvl="1"/>
            <a:r>
              <a:rPr lang="nn-NO" dirty="0" smtClean="0"/>
              <a:t>Friday 4-5, </a:t>
            </a:r>
            <a:r>
              <a:rPr lang="nn-NO" dirty="0" smtClean="0"/>
              <a:t>Fraser Noble 2</a:t>
            </a:r>
            <a:r>
              <a:rPr lang="nn-NO" dirty="0" smtClean="0"/>
              <a:t>	</a:t>
            </a:r>
          </a:p>
          <a:p>
            <a:r>
              <a:rPr lang="nn-NO" dirty="0" smtClean="0"/>
              <a:t>Wyner drop</a:t>
            </a:r>
            <a:r>
              <a:rPr lang="nn-NO" dirty="0" smtClean="0"/>
              <a:t>-in session: </a:t>
            </a:r>
            <a:r>
              <a:rPr lang="nn-NO" dirty="0" err="1" smtClean="0"/>
              <a:t>Wednesday</a:t>
            </a:r>
            <a:r>
              <a:rPr lang="nn-NO" dirty="0" smtClean="0"/>
              <a:t> </a:t>
            </a:r>
            <a:r>
              <a:rPr lang="nn-NO" dirty="0" smtClean="0"/>
              <a:t>10:</a:t>
            </a:r>
            <a:r>
              <a:rPr lang="nn-NO" dirty="0" smtClean="0"/>
              <a:t>00-</a:t>
            </a:r>
            <a:r>
              <a:rPr lang="nn-NO" dirty="0" smtClean="0"/>
              <a:t>11:</a:t>
            </a:r>
            <a:r>
              <a:rPr lang="nn-NO" dirty="0" smtClean="0"/>
              <a:t>00 </a:t>
            </a:r>
          </a:p>
          <a:p>
            <a:pPr lvl="1"/>
            <a:r>
              <a:rPr lang="nn-NO" dirty="0" smtClean="0"/>
              <a:t>Meston </a:t>
            </a:r>
            <a:r>
              <a:rPr lang="nn-NO" dirty="0" smtClean="0"/>
              <a:t>226</a:t>
            </a:r>
            <a:endParaRPr lang="en-GB" dirty="0" smtClean="0"/>
          </a:p>
          <a:p>
            <a:pPr lvl="1"/>
            <a:r>
              <a:rPr lang="nn-NO" dirty="0" smtClean="0"/>
              <a:t>Students can turn up without an appointment</a:t>
            </a:r>
          </a:p>
          <a:p>
            <a:pPr lvl="1"/>
            <a:r>
              <a:rPr lang="nn-NO" dirty="0" smtClean="0"/>
              <a:t>First-come-first-served</a:t>
            </a:r>
          </a:p>
          <a:p>
            <a:pPr lvl="1"/>
            <a:r>
              <a:rPr lang="nn-NO" dirty="0" smtClean="0"/>
              <a:t>Questions related with course, practicals, labs, assessments, etc.</a:t>
            </a:r>
          </a:p>
          <a:p>
            <a:r>
              <a:rPr lang="en-GB" dirty="0" smtClean="0"/>
              <a:t>Notice: </a:t>
            </a:r>
          </a:p>
          <a:p>
            <a:pPr lvl="1"/>
            <a:r>
              <a:rPr lang="en-GB" dirty="0" smtClean="0"/>
              <a:t>We won’t be keeping attendance records of lectures</a:t>
            </a:r>
          </a:p>
          <a:p>
            <a:pPr lvl="1"/>
            <a:r>
              <a:rPr lang="en-GB" dirty="0" smtClean="0"/>
              <a:t>Students who do not attend lectures miss out on</a:t>
            </a:r>
          </a:p>
          <a:p>
            <a:pPr lvl="2"/>
            <a:r>
              <a:rPr lang="en-GB" dirty="0" smtClean="0"/>
              <a:t>Opportunities to ask questions</a:t>
            </a:r>
          </a:p>
          <a:p>
            <a:pPr lvl="2"/>
            <a:r>
              <a:rPr lang="en-GB" dirty="0" smtClean="0"/>
              <a:t>Opportunities to hear other people’s questions</a:t>
            </a:r>
          </a:p>
          <a:p>
            <a:pPr lvl="2"/>
            <a:r>
              <a:rPr lang="en-GB" dirty="0" smtClean="0"/>
              <a:t>Reality-check about being able to follow material</a:t>
            </a:r>
          </a:p>
          <a:p>
            <a:pPr lvl="2"/>
            <a:r>
              <a:rPr lang="en-GB" dirty="0" smtClean="0"/>
              <a:t>Humorous comments and occasional (lame) </a:t>
            </a:r>
            <a:r>
              <a:rPr lang="en-GB" dirty="0" smtClean="0"/>
              <a:t>jokes</a:t>
            </a:r>
          </a:p>
          <a:p>
            <a:pPr lvl="2"/>
            <a:r>
              <a:rPr lang="en-GB" dirty="0" smtClean="0"/>
              <a:t>Another `angle' on the material</a:t>
            </a:r>
            <a:endParaRPr lang="en-GB" dirty="0" smtClean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839200" y="6553201"/>
            <a:ext cx="304800" cy="304800"/>
          </a:xfrm>
        </p:spPr>
        <p:txBody>
          <a:bodyPr/>
          <a:lstStyle/>
          <a:p>
            <a:fld id="{B6F15528-21DE-4FAA-801E-634DDDAF4B2B}" type="slidenum">
              <a:rPr lang="en-US" sz="1400" b="1" smtClean="0">
                <a:solidFill>
                  <a:srgbClr val="0070C0"/>
                </a:solidFill>
              </a:rPr>
              <a:pPr/>
              <a:t>6</a:t>
            </a:fld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838200" cy="304800"/>
          </a:xfrm>
        </p:spPr>
        <p:txBody>
          <a:bodyPr/>
          <a:lstStyle/>
          <a:p>
            <a:pPr algn="l"/>
            <a:r>
              <a:rPr lang="en-US" sz="1600" b="1" dirty="0" smtClean="0">
                <a:solidFill>
                  <a:srgbClr val="0070C0"/>
                </a:solidFill>
              </a:rPr>
              <a:t>CS1022</a:t>
            </a:r>
            <a:endParaRPr lang="en-US" sz="1600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>
            <a:normAutofit fontScale="90000"/>
          </a:bodyPr>
          <a:lstStyle/>
          <a:p>
            <a:pPr algn="l"/>
            <a:r>
              <a:rPr lang="en-GB" b="1" dirty="0" smtClean="0"/>
              <a:t>Course organisation (2)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85800"/>
            <a:ext cx="9144000" cy="5867400"/>
          </a:xfrm>
        </p:spPr>
        <p:txBody>
          <a:bodyPr>
            <a:normAutofit fontScale="92500" lnSpcReduction="10000"/>
          </a:bodyPr>
          <a:lstStyle/>
          <a:p>
            <a:pPr>
              <a:buClr>
                <a:srgbClr val="002060"/>
              </a:buClr>
            </a:pPr>
            <a:r>
              <a:rPr lang="en-GB" b="1" dirty="0" smtClean="0">
                <a:solidFill>
                  <a:srgbClr val="0070C0"/>
                </a:solidFill>
              </a:rPr>
              <a:t>Practicals</a:t>
            </a:r>
            <a:r>
              <a:rPr lang="en-GB" dirty="0" smtClean="0"/>
              <a:t>: </a:t>
            </a:r>
          </a:p>
          <a:p>
            <a:pPr lvl="1">
              <a:buClr>
                <a:srgbClr val="002060"/>
              </a:buClr>
            </a:pPr>
            <a:r>
              <a:rPr lang="en-GB" dirty="0" smtClean="0"/>
              <a:t>Computer-based </a:t>
            </a:r>
            <a:r>
              <a:rPr lang="en-GB" dirty="0" smtClean="0"/>
              <a:t>sessions to support learning Python.</a:t>
            </a:r>
            <a:endParaRPr lang="en-GB" dirty="0" smtClean="0"/>
          </a:p>
          <a:p>
            <a:pPr lvl="1">
              <a:buClr>
                <a:srgbClr val="002060"/>
              </a:buClr>
            </a:pPr>
            <a:r>
              <a:rPr lang="en-GB" dirty="0" smtClean="0"/>
              <a:t>Every other week, starting next week</a:t>
            </a:r>
          </a:p>
          <a:p>
            <a:pPr lvl="1">
              <a:buClr>
                <a:srgbClr val="002060"/>
              </a:buClr>
            </a:pPr>
            <a:r>
              <a:rPr lang="en-GB" dirty="0" smtClean="0"/>
              <a:t>On weeks 2, 4, 6, 8, </a:t>
            </a:r>
            <a:r>
              <a:rPr lang="en-GB" dirty="0" smtClean="0"/>
              <a:t>10 </a:t>
            </a:r>
            <a:r>
              <a:rPr lang="en-GB" dirty="0" smtClean="0"/>
              <a:t>of teaching</a:t>
            </a:r>
          </a:p>
          <a:p>
            <a:pPr>
              <a:buClr>
                <a:srgbClr val="002060"/>
              </a:buClr>
            </a:pPr>
            <a:r>
              <a:rPr lang="en-GB" b="1" dirty="0" smtClean="0">
                <a:solidFill>
                  <a:srgbClr val="0070C0"/>
                </a:solidFill>
              </a:rPr>
              <a:t>Tutorials</a:t>
            </a:r>
            <a:r>
              <a:rPr lang="en-GB" dirty="0" smtClean="0"/>
              <a:t>: </a:t>
            </a:r>
          </a:p>
          <a:p>
            <a:pPr lvl="1"/>
            <a:r>
              <a:rPr lang="en-GB" dirty="0" smtClean="0"/>
              <a:t>Tutorials and g</a:t>
            </a:r>
            <a:r>
              <a:rPr lang="en-GB" dirty="0" smtClean="0"/>
              <a:t>roup discussions about theoretical work.</a:t>
            </a:r>
            <a:endParaRPr lang="en-GB" dirty="0" smtClean="0"/>
          </a:p>
          <a:p>
            <a:pPr lvl="1"/>
            <a:r>
              <a:rPr lang="en-GB" dirty="0" smtClean="0"/>
              <a:t>Every other week, starting in two weeks</a:t>
            </a:r>
          </a:p>
          <a:p>
            <a:pPr lvl="1"/>
            <a:r>
              <a:rPr lang="en-GB" dirty="0" smtClean="0"/>
              <a:t>On weeks 3, 5, 7, 9, 11 of teaching</a:t>
            </a:r>
          </a:p>
          <a:p>
            <a:pPr>
              <a:buClr>
                <a:srgbClr val="002060"/>
              </a:buClr>
            </a:pPr>
            <a:r>
              <a:rPr lang="en-GB" dirty="0" smtClean="0"/>
              <a:t>Various times and locations</a:t>
            </a:r>
          </a:p>
          <a:p>
            <a:pPr lvl="1"/>
            <a:r>
              <a:rPr lang="en-GB" dirty="0" smtClean="0"/>
              <a:t>You *have* registered, haven't you?</a:t>
            </a:r>
            <a:endParaRPr lang="en-GB" dirty="0" smtClean="0"/>
          </a:p>
          <a:p>
            <a:r>
              <a:rPr lang="en-GB" dirty="0" smtClean="0"/>
              <a:t>These sessions are </a:t>
            </a:r>
            <a:r>
              <a:rPr lang="en-GB" b="1" dirty="0" smtClean="0">
                <a:solidFill>
                  <a:srgbClr val="FF0000"/>
                </a:solidFill>
              </a:rPr>
              <a:t>compulsory</a:t>
            </a:r>
            <a:r>
              <a:rPr lang="en-GB" dirty="0" smtClean="0"/>
              <a:t> – you must attend them</a:t>
            </a:r>
          </a:p>
          <a:p>
            <a:pPr lvl="1"/>
            <a:r>
              <a:rPr lang="en-GB" dirty="0" smtClean="0"/>
              <a:t>If you miss two or more sessions without a good cause you will be “flagged” as falling behind with your </a:t>
            </a:r>
            <a:r>
              <a:rPr lang="en-GB" dirty="0" smtClean="0"/>
              <a:t>work. </a:t>
            </a:r>
            <a:r>
              <a:rPr lang="en-GB" dirty="0" smtClean="0">
                <a:solidFill>
                  <a:srgbClr val="FF0000"/>
                </a:solidFill>
              </a:rPr>
              <a:t>C6! C7!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839200" y="6553201"/>
            <a:ext cx="304800" cy="304800"/>
          </a:xfrm>
        </p:spPr>
        <p:txBody>
          <a:bodyPr/>
          <a:lstStyle/>
          <a:p>
            <a:fld id="{B6F15528-21DE-4FAA-801E-634DDDAF4B2B}" type="slidenum">
              <a:rPr lang="en-US" sz="1400" b="1" smtClean="0">
                <a:solidFill>
                  <a:srgbClr val="0070C0"/>
                </a:solidFill>
              </a:rPr>
              <a:pPr/>
              <a:t>7</a:t>
            </a:fld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838200" cy="304800"/>
          </a:xfrm>
        </p:spPr>
        <p:txBody>
          <a:bodyPr/>
          <a:lstStyle/>
          <a:p>
            <a:pPr algn="l"/>
            <a:r>
              <a:rPr lang="en-US" sz="1600" b="1" dirty="0" smtClean="0">
                <a:solidFill>
                  <a:srgbClr val="0070C0"/>
                </a:solidFill>
              </a:rPr>
              <a:t>CS1022</a:t>
            </a:r>
            <a:endParaRPr lang="en-US" sz="1600" b="1" dirty="0">
              <a:solidFill>
                <a:srgbClr val="0070C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3200" y="1600200"/>
            <a:ext cx="1905000" cy="126769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2606" y="3587226"/>
            <a:ext cx="1308394" cy="174677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>
            <a:normAutofit fontScale="90000"/>
          </a:bodyPr>
          <a:lstStyle/>
          <a:p>
            <a:pPr algn="l"/>
            <a:r>
              <a:rPr lang="en-GB" b="1" dirty="0" smtClean="0"/>
              <a:t>Course organisation (3)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85800"/>
            <a:ext cx="9144000" cy="5867400"/>
          </a:xfrm>
        </p:spPr>
        <p:txBody>
          <a:bodyPr/>
          <a:lstStyle/>
          <a:p>
            <a:r>
              <a:rPr lang="en-GB" dirty="0" smtClean="0"/>
              <a:t>Demonstrators</a:t>
            </a:r>
          </a:p>
          <a:p>
            <a:pPr lvl="1"/>
            <a:r>
              <a:rPr lang="en-GB" dirty="0" smtClean="0"/>
              <a:t>See web site below</a:t>
            </a:r>
          </a:p>
          <a:p>
            <a:r>
              <a:rPr lang="en-GB" dirty="0" smtClean="0"/>
              <a:t>Web site</a:t>
            </a:r>
          </a:p>
          <a:p>
            <a:pPr lvl="1"/>
            <a:r>
              <a:rPr lang="en-GB" dirty="0" err="1" smtClean="0"/>
              <a:t>MyAberdeen</a:t>
            </a:r>
            <a:r>
              <a:rPr lang="en-GB" dirty="0" smtClean="0"/>
              <a:t> only as an “entry-point”</a:t>
            </a:r>
          </a:p>
          <a:p>
            <a:pPr lvl="1"/>
            <a:r>
              <a:rPr lang="en-GB" dirty="0" smtClean="0"/>
              <a:t>Actual web site is</a:t>
            </a:r>
          </a:p>
          <a:p>
            <a:pPr lvl="1" indent="-742950" algn="ctr">
              <a:buNone/>
            </a:pPr>
            <a:r>
              <a:rPr lang="en-GB" sz="2000" dirty="0" smtClean="0">
                <a:hlinkClick r:id="rId2"/>
              </a:rPr>
              <a:t>http</a:t>
            </a:r>
            <a:r>
              <a:rPr lang="en-GB" sz="2000" dirty="0">
                <a:hlinkClick r:id="rId2"/>
              </a:rPr>
              <a:t>://homepages.abdn.ac.uk/azwyner/pages/teaching/CS1022/</a:t>
            </a:r>
            <a:r>
              <a:rPr lang="en-GB" sz="2000" dirty="0" smtClean="0">
                <a:hlinkClick r:id="rId2"/>
              </a:rPr>
              <a:t>index.html</a:t>
            </a:r>
            <a:r>
              <a:rPr lang="en-GB" sz="2400" dirty="0" smtClean="0"/>
              <a:t> </a:t>
            </a:r>
            <a:endParaRPr lang="en-GB" sz="2400" dirty="0" smtClean="0"/>
          </a:p>
          <a:p>
            <a:r>
              <a:rPr lang="en-GB" dirty="0"/>
              <a:t>I</a:t>
            </a:r>
            <a:r>
              <a:rPr lang="en-GB" dirty="0" smtClean="0"/>
              <a:t>n</a:t>
            </a:r>
            <a:r>
              <a:rPr lang="en-GB" dirty="0" smtClean="0"/>
              <a:t>-</a:t>
            </a:r>
            <a:r>
              <a:rPr lang="en-GB" dirty="0" smtClean="0"/>
              <a:t>course, online assessments</a:t>
            </a:r>
            <a:endParaRPr lang="en-GB" dirty="0" smtClean="0"/>
          </a:p>
          <a:p>
            <a:pPr lvl="1"/>
            <a:r>
              <a:rPr lang="en-GB" dirty="0" smtClean="0"/>
              <a:t>Ten </a:t>
            </a:r>
            <a:r>
              <a:rPr lang="en-GB" dirty="0" smtClean="0"/>
              <a:t>of </a:t>
            </a:r>
            <a:r>
              <a:rPr lang="en-GB" dirty="0" smtClean="0"/>
              <a:t>them (one every week starting in two weeks)</a:t>
            </a:r>
            <a:endParaRPr lang="en-GB" dirty="0" smtClean="0"/>
          </a:p>
          <a:p>
            <a:pPr lvl="1"/>
            <a:r>
              <a:rPr lang="en-GB" dirty="0" smtClean="0"/>
              <a:t>Each contributing with </a:t>
            </a:r>
            <a:r>
              <a:rPr lang="en-GB" dirty="0" smtClean="0"/>
              <a:t>2.5</a:t>
            </a:r>
            <a:r>
              <a:rPr lang="en-GB" dirty="0" smtClean="0"/>
              <a:t>% of overall course marks</a:t>
            </a:r>
          </a:p>
          <a:p>
            <a:pPr lvl="1"/>
            <a:r>
              <a:rPr lang="en-GB" dirty="0" smtClean="0"/>
              <a:t>Covering </a:t>
            </a:r>
            <a:r>
              <a:rPr lang="en-GB" dirty="0" smtClean="0"/>
              <a:t>maths </a:t>
            </a:r>
            <a:r>
              <a:rPr lang="en-GB" dirty="0" smtClean="0"/>
              <a:t>and programming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839200" y="6553201"/>
            <a:ext cx="304800" cy="304800"/>
          </a:xfrm>
        </p:spPr>
        <p:txBody>
          <a:bodyPr/>
          <a:lstStyle/>
          <a:p>
            <a:fld id="{B6F15528-21DE-4FAA-801E-634DDDAF4B2B}" type="slidenum">
              <a:rPr lang="en-US" sz="1400" b="1" smtClean="0">
                <a:solidFill>
                  <a:srgbClr val="0070C0"/>
                </a:solidFill>
              </a:rPr>
              <a:pPr/>
              <a:t>8</a:t>
            </a:fld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838200" cy="304800"/>
          </a:xfrm>
        </p:spPr>
        <p:txBody>
          <a:bodyPr/>
          <a:lstStyle/>
          <a:p>
            <a:pPr algn="l"/>
            <a:r>
              <a:rPr lang="en-US" sz="1600" b="1" dirty="0" smtClean="0">
                <a:solidFill>
                  <a:srgbClr val="0070C0"/>
                </a:solidFill>
              </a:rPr>
              <a:t>CS1022</a:t>
            </a:r>
            <a:endParaRPr lang="en-US" sz="1600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>
            <a:normAutofit fontScale="90000"/>
          </a:bodyPr>
          <a:lstStyle/>
          <a:p>
            <a:pPr algn="l"/>
            <a:r>
              <a:rPr lang="en-GB" b="1" dirty="0" smtClean="0"/>
              <a:t>Course organisation (4)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85800"/>
            <a:ext cx="7239000" cy="5867400"/>
          </a:xfrm>
        </p:spPr>
        <p:txBody>
          <a:bodyPr/>
          <a:lstStyle/>
          <a:p>
            <a:pPr>
              <a:buNone/>
            </a:pPr>
            <a:r>
              <a:rPr lang="en-GB" b="1" dirty="0" smtClean="0">
                <a:solidFill>
                  <a:srgbClr val="0070C0"/>
                </a:solidFill>
              </a:rPr>
              <a:t>Recommended </a:t>
            </a:r>
            <a:r>
              <a:rPr lang="en-GB" dirty="0" smtClean="0"/>
              <a:t>reading:</a:t>
            </a:r>
          </a:p>
          <a:p>
            <a:r>
              <a:rPr lang="en-GB" dirty="0" smtClean="0"/>
              <a:t>R. </a:t>
            </a:r>
            <a:r>
              <a:rPr lang="en-GB" dirty="0" err="1" smtClean="0"/>
              <a:t>Haggarty</a:t>
            </a:r>
            <a:r>
              <a:rPr lang="en-GB" dirty="0" smtClean="0"/>
              <a:t>. “Discrete Mathematics for Computing”. Pearson Education Ltd. 2002.</a:t>
            </a:r>
          </a:p>
          <a:p>
            <a:r>
              <a:rPr lang="en-GB" dirty="0" smtClean="0"/>
              <a:t>T. </a:t>
            </a:r>
            <a:r>
              <a:rPr lang="en-GB" dirty="0" err="1" smtClean="0"/>
              <a:t>Scheuer</a:t>
            </a:r>
            <a:r>
              <a:rPr lang="en-GB" dirty="0" smtClean="0"/>
              <a:t>. “Foundations of Computing”. Addison-Wesley. 1994.</a:t>
            </a:r>
          </a:p>
          <a:p>
            <a:pPr>
              <a:buNone/>
            </a:pPr>
            <a:r>
              <a:rPr lang="en-GB" dirty="0" smtClean="0"/>
              <a:t>Another good textbook:</a:t>
            </a:r>
          </a:p>
          <a:p>
            <a:r>
              <a:rPr lang="en-GB" dirty="0" smtClean="0"/>
              <a:t>K. Rosen. “Discrete Mathematics and its Applications”. McGraw-Hill. 2012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839200" y="6553201"/>
            <a:ext cx="304800" cy="304800"/>
          </a:xfrm>
        </p:spPr>
        <p:txBody>
          <a:bodyPr/>
          <a:lstStyle/>
          <a:p>
            <a:fld id="{B6F15528-21DE-4FAA-801E-634DDDAF4B2B}" type="slidenum">
              <a:rPr lang="en-US" sz="1400" b="1" smtClean="0">
                <a:solidFill>
                  <a:srgbClr val="0070C0"/>
                </a:solidFill>
              </a:rPr>
              <a:pPr/>
              <a:t>9</a:t>
            </a:fld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838200" cy="304800"/>
          </a:xfrm>
        </p:spPr>
        <p:txBody>
          <a:bodyPr/>
          <a:lstStyle/>
          <a:p>
            <a:pPr algn="l"/>
            <a:r>
              <a:rPr lang="en-US" sz="1600" b="1" dirty="0" smtClean="0">
                <a:solidFill>
                  <a:srgbClr val="0070C0"/>
                </a:solidFill>
              </a:rPr>
              <a:t>CS1022</a:t>
            </a:r>
            <a:endParaRPr lang="en-US" sz="1600" b="1" dirty="0">
              <a:solidFill>
                <a:srgbClr val="0070C0"/>
              </a:solidFill>
            </a:endParaRPr>
          </a:p>
        </p:txBody>
      </p:sp>
      <p:pic>
        <p:nvPicPr>
          <p:cNvPr id="6" name="Picture 2" descr="C:\Users\wvasconc.CS\Pictures\978020173047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45031" y="152400"/>
            <a:ext cx="1646569" cy="2057400"/>
          </a:xfrm>
          <a:prstGeom prst="rect">
            <a:avLst/>
          </a:prstGeom>
          <a:noFill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91400" y="2302422"/>
            <a:ext cx="1600200" cy="21933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0" name="Picture 2" descr="http://ecx.images-amazon.com/images/I/5113qV1Ki2L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91400" y="4648200"/>
            <a:ext cx="1578787" cy="196856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1022</TotalTime>
  <Words>1581</Words>
  <Application>Microsoft Macintosh PowerPoint</Application>
  <PresentationFormat>On-screen Show (4:3)</PresentationFormat>
  <Paragraphs>357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CS1022  Computer Programming &amp; Principles</vt:lpstr>
      <vt:lpstr>A word of caution...</vt:lpstr>
      <vt:lpstr>What’s in your mind?</vt:lpstr>
      <vt:lpstr>Plan of lecture</vt:lpstr>
      <vt:lpstr>Teaching team</vt:lpstr>
      <vt:lpstr>Course organisation</vt:lpstr>
      <vt:lpstr>Course organisation (2)</vt:lpstr>
      <vt:lpstr>Course organisation (3)</vt:lpstr>
      <vt:lpstr>Course organisation (4)</vt:lpstr>
      <vt:lpstr>Course organisation (5)</vt:lpstr>
      <vt:lpstr>Motivation for the course</vt:lpstr>
      <vt:lpstr>What you think you should you know about computing? </vt:lpstr>
      <vt:lpstr>What professional associations say...</vt:lpstr>
      <vt:lpstr>Trends, fashions, technologies and you</vt:lpstr>
      <vt:lpstr>The past, the present and the future</vt:lpstr>
      <vt:lpstr>“Future-proofing” your education</vt:lpstr>
      <vt:lpstr>Discrete mathematics &amp; logics</vt:lpstr>
      <vt:lpstr>Mathematical modelling</vt:lpstr>
      <vt:lpstr>Mathematical modelling (2)</vt:lpstr>
      <vt:lpstr>Mathematical modelling (3)</vt:lpstr>
      <vt:lpstr>Mathematical modelling (4)</vt:lpstr>
      <vt:lpstr>Mathematical modelling (5)</vt:lpstr>
      <vt:lpstr>What this course will do for you</vt:lpstr>
      <vt:lpstr>Additionally...</vt:lpstr>
      <vt:lpstr>Next Lecture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CS1022  Computer Programming &amp; Principles</dc:title>
  <dc:creator>wvasconc</dc:creator>
  <cp:lastModifiedBy>Adam Wyner</cp:lastModifiedBy>
  <cp:revision>123</cp:revision>
  <dcterms:created xsi:type="dcterms:W3CDTF">2006-08-16T00:00:00Z</dcterms:created>
  <dcterms:modified xsi:type="dcterms:W3CDTF">2015-09-16T19:34:31Z</dcterms:modified>
</cp:coreProperties>
</file>